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7129" r:id="rId2"/>
    <p:sldId id="10166" r:id="rId3"/>
    <p:sldId id="10174" r:id="rId4"/>
    <p:sldId id="10268" r:id="rId5"/>
    <p:sldId id="10151" r:id="rId6"/>
    <p:sldId id="10001" r:id="rId7"/>
    <p:sldId id="10154" r:id="rId8"/>
    <p:sldId id="10188" r:id="rId9"/>
    <p:sldId id="10147" r:id="rId10"/>
    <p:sldId id="10176" r:id="rId11"/>
    <p:sldId id="10187" r:id="rId12"/>
    <p:sldId id="10146" r:id="rId13"/>
    <p:sldId id="10150" r:id="rId14"/>
    <p:sldId id="10155" r:id="rId15"/>
    <p:sldId id="10153" r:id="rId16"/>
    <p:sldId id="10178" r:id="rId17"/>
    <p:sldId id="10175" r:id="rId18"/>
    <p:sldId id="10157" r:id="rId19"/>
    <p:sldId id="10160" r:id="rId20"/>
    <p:sldId id="10192" r:id="rId21"/>
    <p:sldId id="10193" r:id="rId22"/>
    <p:sldId id="10171" r:id="rId23"/>
    <p:sldId id="10161" r:id="rId24"/>
    <p:sldId id="10162" r:id="rId25"/>
    <p:sldId id="10164" r:id="rId26"/>
    <p:sldId id="10165" r:id="rId27"/>
    <p:sldId id="10159" r:id="rId28"/>
    <p:sldId id="10179" r:id="rId29"/>
    <p:sldId id="10172" r:id="rId30"/>
    <p:sldId id="10177" r:id="rId31"/>
    <p:sldId id="10180" r:id="rId32"/>
    <p:sldId id="10189" r:id="rId33"/>
    <p:sldId id="10190" r:id="rId34"/>
    <p:sldId id="10271" r:id="rId35"/>
    <p:sldId id="10191" r:id="rId36"/>
    <p:sldId id="10270" r:id="rId37"/>
    <p:sldId id="10194" r:id="rId38"/>
    <p:sldId id="10196" r:id="rId39"/>
    <p:sldId id="10197" r:id="rId40"/>
    <p:sldId id="10198" r:id="rId41"/>
    <p:sldId id="10199" r:id="rId42"/>
    <p:sldId id="10200" r:id="rId43"/>
    <p:sldId id="10201" r:id="rId44"/>
    <p:sldId id="10202" r:id="rId45"/>
    <p:sldId id="10203" r:id="rId46"/>
    <p:sldId id="10269" r:id="rId47"/>
    <p:sldId id="10273" r:id="rId48"/>
    <p:sldId id="10181" r:id="rId49"/>
    <p:sldId id="10182" r:id="rId50"/>
    <p:sldId id="10207" r:id="rId51"/>
    <p:sldId id="10210" r:id="rId52"/>
    <p:sldId id="10211" r:id="rId53"/>
    <p:sldId id="10184" r:id="rId54"/>
    <p:sldId id="10275" r:id="rId55"/>
    <p:sldId id="10206" r:id="rId56"/>
    <p:sldId id="10272" r:id="rId57"/>
    <p:sldId id="10209" r:id="rId58"/>
    <p:sldId id="10246" r:id="rId59"/>
    <p:sldId id="10208" r:id="rId60"/>
    <p:sldId id="10217" r:id="rId61"/>
    <p:sldId id="10238" r:id="rId62"/>
    <p:sldId id="10218" r:id="rId63"/>
    <p:sldId id="10239" r:id="rId64"/>
    <p:sldId id="10219" r:id="rId65"/>
    <p:sldId id="10240" r:id="rId66"/>
    <p:sldId id="10241" r:id="rId67"/>
    <p:sldId id="10242" r:id="rId68"/>
    <p:sldId id="10244" r:id="rId69"/>
    <p:sldId id="10277" r:id="rId70"/>
    <p:sldId id="10220" r:id="rId71"/>
    <p:sldId id="10221" r:id="rId72"/>
    <p:sldId id="10222" r:id="rId73"/>
    <p:sldId id="10223" r:id="rId74"/>
    <p:sldId id="10224" r:id="rId75"/>
    <p:sldId id="10225" r:id="rId76"/>
    <p:sldId id="10226" r:id="rId77"/>
    <p:sldId id="10215" r:id="rId78"/>
    <p:sldId id="10216" r:id="rId79"/>
    <p:sldId id="10212" r:id="rId80"/>
    <p:sldId id="10243" r:id="rId81"/>
    <p:sldId id="10227" r:id="rId82"/>
    <p:sldId id="10228" r:id="rId83"/>
    <p:sldId id="10229" r:id="rId84"/>
    <p:sldId id="10230" r:id="rId85"/>
    <p:sldId id="10232" r:id="rId86"/>
    <p:sldId id="10276" r:id="rId87"/>
    <p:sldId id="10256" r:id="rId88"/>
    <p:sldId id="10213" r:id="rId89"/>
    <p:sldId id="10233" r:id="rId90"/>
    <p:sldId id="10234" r:id="rId91"/>
    <p:sldId id="10235" r:id="rId92"/>
    <p:sldId id="10236" r:id="rId93"/>
    <p:sldId id="10265" r:id="rId94"/>
    <p:sldId id="10274" r:id="rId95"/>
    <p:sldId id="10245" r:id="rId96"/>
    <p:sldId id="10237" r:id="rId97"/>
    <p:sldId id="10248" r:id="rId98"/>
    <p:sldId id="10249" r:id="rId99"/>
    <p:sldId id="10251" r:id="rId100"/>
    <p:sldId id="10252" r:id="rId101"/>
    <p:sldId id="10253" r:id="rId102"/>
    <p:sldId id="10254" r:id="rId103"/>
    <p:sldId id="10255" r:id="rId104"/>
    <p:sldId id="10258" r:id="rId105"/>
    <p:sldId id="10259" r:id="rId106"/>
    <p:sldId id="10260" r:id="rId107"/>
    <p:sldId id="10267" r:id="rId108"/>
    <p:sldId id="10264" r:id="rId109"/>
    <p:sldId id="10263" r:id="rId110"/>
    <p:sldId id="10257" r:id="rId111"/>
    <p:sldId id="10262" r:id="rId1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9pPr>
  </p:defaultTextStyle>
  <p:extLst>
    <p:ext uri="{521415D9-36F7-43E2-AB2F-B90AF26B5E84}">
      <p14:sectionLst xmlns:p14="http://schemas.microsoft.com/office/powerpoint/2010/main">
        <p14:section name="Default Section" id="{D45EBE09-6A5C-4C47-97CE-FEAA7C18F42C}">
          <p14:sldIdLst>
            <p14:sldId id="7129"/>
            <p14:sldId id="10166"/>
            <p14:sldId id="10174"/>
            <p14:sldId id="10268"/>
            <p14:sldId id="10151"/>
            <p14:sldId id="10001"/>
            <p14:sldId id="10154"/>
            <p14:sldId id="10188"/>
            <p14:sldId id="10147"/>
            <p14:sldId id="10176"/>
            <p14:sldId id="10187"/>
            <p14:sldId id="10146"/>
            <p14:sldId id="10150"/>
            <p14:sldId id="10155"/>
            <p14:sldId id="10153"/>
            <p14:sldId id="10178"/>
            <p14:sldId id="10175"/>
            <p14:sldId id="10157"/>
            <p14:sldId id="10160"/>
            <p14:sldId id="10192"/>
            <p14:sldId id="10193"/>
            <p14:sldId id="10171"/>
            <p14:sldId id="10161"/>
            <p14:sldId id="10162"/>
            <p14:sldId id="10164"/>
            <p14:sldId id="10165"/>
            <p14:sldId id="10159"/>
            <p14:sldId id="10179"/>
            <p14:sldId id="10172"/>
            <p14:sldId id="10177"/>
            <p14:sldId id="10180"/>
            <p14:sldId id="10189"/>
            <p14:sldId id="10190"/>
            <p14:sldId id="10271"/>
            <p14:sldId id="10191"/>
            <p14:sldId id="10270"/>
            <p14:sldId id="10194"/>
            <p14:sldId id="10196"/>
            <p14:sldId id="10197"/>
            <p14:sldId id="10198"/>
            <p14:sldId id="10199"/>
            <p14:sldId id="10200"/>
            <p14:sldId id="10201"/>
            <p14:sldId id="10202"/>
            <p14:sldId id="10203"/>
            <p14:sldId id="10269"/>
            <p14:sldId id="10273"/>
            <p14:sldId id="10181"/>
            <p14:sldId id="10182"/>
            <p14:sldId id="10207"/>
            <p14:sldId id="10210"/>
            <p14:sldId id="10211"/>
            <p14:sldId id="10184"/>
            <p14:sldId id="10275"/>
            <p14:sldId id="10206"/>
            <p14:sldId id="10272"/>
            <p14:sldId id="10209"/>
            <p14:sldId id="10246"/>
            <p14:sldId id="10208"/>
            <p14:sldId id="10217"/>
            <p14:sldId id="10238"/>
            <p14:sldId id="10218"/>
            <p14:sldId id="10239"/>
            <p14:sldId id="10219"/>
            <p14:sldId id="10240"/>
            <p14:sldId id="10241"/>
            <p14:sldId id="10242"/>
            <p14:sldId id="10244"/>
            <p14:sldId id="10277"/>
            <p14:sldId id="10220"/>
            <p14:sldId id="10221"/>
            <p14:sldId id="10222"/>
            <p14:sldId id="10223"/>
            <p14:sldId id="10224"/>
            <p14:sldId id="10225"/>
            <p14:sldId id="10226"/>
            <p14:sldId id="10215"/>
            <p14:sldId id="10216"/>
            <p14:sldId id="10212"/>
            <p14:sldId id="10243"/>
            <p14:sldId id="10227"/>
            <p14:sldId id="10228"/>
            <p14:sldId id="10229"/>
            <p14:sldId id="10230"/>
            <p14:sldId id="10232"/>
            <p14:sldId id="10276"/>
            <p14:sldId id="10256"/>
            <p14:sldId id="10213"/>
            <p14:sldId id="10233"/>
            <p14:sldId id="10234"/>
            <p14:sldId id="10235"/>
            <p14:sldId id="10236"/>
            <p14:sldId id="10265"/>
            <p14:sldId id="10274"/>
            <p14:sldId id="10245"/>
            <p14:sldId id="10237"/>
            <p14:sldId id="10248"/>
            <p14:sldId id="10249"/>
            <p14:sldId id="10251"/>
            <p14:sldId id="10252"/>
            <p14:sldId id="10253"/>
            <p14:sldId id="10254"/>
            <p14:sldId id="10255"/>
            <p14:sldId id="10258"/>
            <p14:sldId id="10259"/>
            <p14:sldId id="10260"/>
            <p14:sldId id="10267"/>
            <p14:sldId id="10264"/>
            <p14:sldId id="10263"/>
            <p14:sldId id="10257"/>
            <p14:sldId id="10262"/>
          </p14:sldIdLst>
        </p14:section>
      </p14:sectionLst>
    </p:ext>
    <p:ext uri="{EFAFB233-063F-42B5-8137-9DF3F51BA10A}">
      <p15:sldGuideLst xmlns:p15="http://schemas.microsoft.com/office/powerpoint/2012/main">
        <p15:guide id="1" orient="horz" pos="22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B4E95"/>
    <a:srgbClr val="2E4EE0"/>
    <a:srgbClr val="FCB239"/>
    <a:srgbClr val="3856F5"/>
    <a:srgbClr val="CC325E"/>
    <a:srgbClr val="F7571B"/>
    <a:srgbClr val="5D84D1"/>
    <a:srgbClr val="00A16F"/>
    <a:srgbClr val="F7561D"/>
    <a:srgbClr val="F6F4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4868CA-3D2D-436B-94FC-F45F09C2D798}" v="96" dt="2022-02-27T03:34:29.05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66" autoAdjust="0"/>
    <p:restoredTop sz="90090" autoAdjust="0"/>
  </p:normalViewPr>
  <p:slideViewPr>
    <p:cSldViewPr snapToGrid="0" snapToObjects="1" showGuides="1">
      <p:cViewPr varScale="1">
        <p:scale>
          <a:sx n="63" d="100"/>
          <a:sy n="63" d="100"/>
        </p:scale>
        <p:origin x="660" y="72"/>
      </p:cViewPr>
      <p:guideLst>
        <p:guide orient="horz" pos="2296"/>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Mian" userId="291035a0b0f30ad2" providerId="LiveId" clId="{EF4868CA-3D2D-436B-94FC-F45F09C2D798}"/>
    <pc:docChg chg="undo custSel addSld delSld modSld sldOrd modMainMaster addSection modSection">
      <pc:chgData name="Jia Mian" userId="291035a0b0f30ad2" providerId="LiveId" clId="{EF4868CA-3D2D-436B-94FC-F45F09C2D798}" dt="2022-02-27T03:37:12.828" v="615" actId="20577"/>
      <pc:docMkLst>
        <pc:docMk/>
      </pc:docMkLst>
      <pc:sldChg chg="addSp delSp modSp add mod modClrScheme chgLayout">
        <pc:chgData name="Jia Mian" userId="291035a0b0f30ad2" providerId="LiveId" clId="{EF4868CA-3D2D-436B-94FC-F45F09C2D798}" dt="2022-02-27T03:04:51.944" v="353" actId="700"/>
        <pc:sldMkLst>
          <pc:docMk/>
          <pc:sldMk cId="1105383680" sldId="256"/>
        </pc:sldMkLst>
        <pc:spChg chg="mod ord">
          <ac:chgData name="Jia Mian" userId="291035a0b0f30ad2" providerId="LiveId" clId="{EF4868CA-3D2D-436B-94FC-F45F09C2D798}" dt="2022-02-27T03:04:51.944" v="353" actId="700"/>
          <ac:spMkLst>
            <pc:docMk/>
            <pc:sldMk cId="1105383680" sldId="256"/>
            <ac:spMk id="2" creationId="{00000000-0000-0000-0000-000000000000}"/>
          </ac:spMkLst>
        </pc:spChg>
        <pc:spChg chg="add del mod ord">
          <ac:chgData name="Jia Mian" userId="291035a0b0f30ad2" providerId="LiveId" clId="{EF4868CA-3D2D-436B-94FC-F45F09C2D798}" dt="2022-02-27T03:04:51.944" v="353" actId="700"/>
          <ac:spMkLst>
            <pc:docMk/>
            <pc:sldMk cId="1105383680" sldId="256"/>
            <ac:spMk id="5" creationId="{70747986-1667-4015-BA12-8239495693E4}"/>
          </ac:spMkLst>
        </pc:spChg>
      </pc:sldChg>
      <pc:sldChg chg="addSp delSp modSp add mod modClrScheme chgLayout">
        <pc:chgData name="Jia Mian" userId="291035a0b0f30ad2" providerId="LiveId" clId="{EF4868CA-3D2D-436B-94FC-F45F09C2D798}" dt="2022-02-27T03:07:00.692" v="366" actId="478"/>
        <pc:sldMkLst>
          <pc:docMk/>
          <pc:sldMk cId="2524549895" sldId="258"/>
        </pc:sldMkLst>
        <pc:spChg chg="add del mod ord">
          <ac:chgData name="Jia Mian" userId="291035a0b0f30ad2" providerId="LiveId" clId="{EF4868CA-3D2D-436B-94FC-F45F09C2D798}" dt="2022-02-27T03:04:51.944" v="353" actId="700"/>
          <ac:spMkLst>
            <pc:docMk/>
            <pc:sldMk cId="2524549895" sldId="258"/>
            <ac:spMk id="2" creationId="{27FAE8D5-6A77-40FD-8FF7-69E31F770D79}"/>
          </ac:spMkLst>
        </pc:spChg>
        <pc:spChg chg="add del mod ord">
          <ac:chgData name="Jia Mian" userId="291035a0b0f30ad2" providerId="LiveId" clId="{EF4868CA-3D2D-436B-94FC-F45F09C2D798}" dt="2022-02-27T03:04:51.944" v="353" actId="700"/>
          <ac:spMkLst>
            <pc:docMk/>
            <pc:sldMk cId="2524549895" sldId="258"/>
            <ac:spMk id="6" creationId="{A21B9C7A-4027-4AFB-9D93-6849ECC7FAAC}"/>
          </ac:spMkLst>
        </pc:spChg>
        <pc:spChg chg="add mod ord">
          <ac:chgData name="Jia Mian" userId="291035a0b0f30ad2" providerId="LiveId" clId="{EF4868CA-3D2D-436B-94FC-F45F09C2D798}" dt="2022-02-27T03:06:59.261" v="365" actId="700"/>
          <ac:spMkLst>
            <pc:docMk/>
            <pc:sldMk cId="2524549895" sldId="258"/>
            <ac:spMk id="8" creationId="{AD6CF458-06D7-459F-87F8-64BCEADE9296}"/>
          </ac:spMkLst>
        </pc:spChg>
        <pc:spChg chg="del mod">
          <ac:chgData name="Jia Mian" userId="291035a0b0f30ad2" providerId="LiveId" clId="{EF4868CA-3D2D-436B-94FC-F45F09C2D798}" dt="2022-02-27T03:05:06.387" v="356" actId="478"/>
          <ac:spMkLst>
            <pc:docMk/>
            <pc:sldMk cId="2524549895" sldId="258"/>
            <ac:spMk id="17" creationId="{705ECA56-ACD9-46EC-B055-FC83A585FBC4}"/>
          </ac:spMkLst>
        </pc:spChg>
        <pc:picChg chg="del">
          <ac:chgData name="Jia Mian" userId="291035a0b0f30ad2" providerId="LiveId" clId="{EF4868CA-3D2D-436B-94FC-F45F09C2D798}" dt="2022-02-27T03:07:00.692" v="366" actId="478"/>
          <ac:picMkLst>
            <pc:docMk/>
            <pc:sldMk cId="2524549895" sldId="258"/>
            <ac:picMk id="35" creationId="{B18A1A3F-CB05-5F4E-8B73-B2C5CF033F64}"/>
          </ac:picMkLst>
        </pc:picChg>
        <pc:cxnChg chg="del">
          <ac:chgData name="Jia Mian" userId="291035a0b0f30ad2" providerId="LiveId" clId="{EF4868CA-3D2D-436B-94FC-F45F09C2D798}" dt="2022-02-27T03:06:49.323" v="363" actId="478"/>
          <ac:cxnSpMkLst>
            <pc:docMk/>
            <pc:sldMk cId="2524549895" sldId="258"/>
            <ac:cxnSpMk id="36" creationId="{BB370908-EAB9-5B4A-9237-D6A52C1E6A8A}"/>
          </ac:cxnSpMkLst>
        </pc:cxnChg>
      </pc:sldChg>
      <pc:sldChg chg="addSp delSp modSp add mod modClrScheme chgLayout">
        <pc:chgData name="Jia Mian" userId="291035a0b0f30ad2" providerId="LiveId" clId="{EF4868CA-3D2D-436B-94FC-F45F09C2D798}" dt="2022-02-27T03:04:51.944" v="353" actId="700"/>
        <pc:sldMkLst>
          <pc:docMk/>
          <pc:sldMk cId="4040715254" sldId="260"/>
        </pc:sldMkLst>
        <pc:spChg chg="mod ord">
          <ac:chgData name="Jia Mian" userId="291035a0b0f30ad2" providerId="LiveId" clId="{EF4868CA-3D2D-436B-94FC-F45F09C2D798}" dt="2022-02-27T03:04:51.944" v="353" actId="700"/>
          <ac:spMkLst>
            <pc:docMk/>
            <pc:sldMk cId="4040715254" sldId="260"/>
            <ac:spMk id="2" creationId="{00000000-0000-0000-0000-000000000000}"/>
          </ac:spMkLst>
        </pc:spChg>
        <pc:spChg chg="add del mod ord">
          <ac:chgData name="Jia Mian" userId="291035a0b0f30ad2" providerId="LiveId" clId="{EF4868CA-3D2D-436B-94FC-F45F09C2D798}" dt="2022-02-27T03:04:51.944" v="353" actId="700"/>
          <ac:spMkLst>
            <pc:docMk/>
            <pc:sldMk cId="4040715254" sldId="260"/>
            <ac:spMk id="3" creationId="{936D2E21-57E5-4B55-B84C-98CA8923218A}"/>
          </ac:spMkLst>
        </pc:spChg>
      </pc:sldChg>
      <pc:sldChg chg="addSp delSp modSp add mod modClrScheme chgLayout">
        <pc:chgData name="Jia Mian" userId="291035a0b0f30ad2" providerId="LiveId" clId="{EF4868CA-3D2D-436B-94FC-F45F09C2D798}" dt="2022-02-27T03:30:33.549" v="574" actId="207"/>
        <pc:sldMkLst>
          <pc:docMk/>
          <pc:sldMk cId="3302929674" sldId="261"/>
        </pc:sldMkLst>
        <pc:spChg chg="mod ord">
          <ac:chgData name="Jia Mian" userId="291035a0b0f30ad2" providerId="LiveId" clId="{EF4868CA-3D2D-436B-94FC-F45F09C2D798}" dt="2022-02-27T03:20:24.173" v="432" actId="700"/>
          <ac:spMkLst>
            <pc:docMk/>
            <pc:sldMk cId="3302929674" sldId="261"/>
            <ac:spMk id="2" creationId="{58E55D13-BAB8-E54B-9A95-E95D17086D03}"/>
          </ac:spMkLst>
        </pc:spChg>
        <pc:spChg chg="mod">
          <ac:chgData name="Jia Mian" userId="291035a0b0f30ad2" providerId="LiveId" clId="{EF4868CA-3D2D-436B-94FC-F45F09C2D798}" dt="2022-02-27T03:22:09.121" v="451"/>
          <ac:spMkLst>
            <pc:docMk/>
            <pc:sldMk cId="3302929674" sldId="261"/>
            <ac:spMk id="3" creationId="{F3A65B5A-1430-214E-B8BA-88526F4E75E9}"/>
          </ac:spMkLst>
        </pc:spChg>
        <pc:spChg chg="mod">
          <ac:chgData name="Jia Mian" userId="291035a0b0f30ad2" providerId="LiveId" clId="{EF4868CA-3D2D-436B-94FC-F45F09C2D798}" dt="2022-02-27T03:20:16.366" v="431" actId="207"/>
          <ac:spMkLst>
            <pc:docMk/>
            <pc:sldMk cId="3302929674" sldId="261"/>
            <ac:spMk id="100" creationId="{00000000-0000-0000-0000-000000000000}"/>
          </ac:spMkLst>
        </pc:spChg>
        <pc:spChg chg="mod">
          <ac:chgData name="Jia Mian" userId="291035a0b0f30ad2" providerId="LiveId" clId="{EF4868CA-3D2D-436B-94FC-F45F09C2D798}" dt="2022-02-27T03:20:16.366" v="431" actId="207"/>
          <ac:spMkLst>
            <pc:docMk/>
            <pc:sldMk cId="3302929674" sldId="261"/>
            <ac:spMk id="109" creationId="{00000000-0000-0000-0000-000000000000}"/>
          </ac:spMkLst>
        </pc:spChg>
        <pc:spChg chg="mod">
          <ac:chgData name="Jia Mian" userId="291035a0b0f30ad2" providerId="LiveId" clId="{EF4868CA-3D2D-436B-94FC-F45F09C2D798}" dt="2022-02-27T03:25:41.175" v="562" actId="108"/>
          <ac:spMkLst>
            <pc:docMk/>
            <pc:sldMk cId="3302929674" sldId="261"/>
            <ac:spMk id="111" creationId="{5BFF92B2-DC87-E544-9886-65597DF6D43D}"/>
          </ac:spMkLst>
        </pc:spChg>
        <pc:spChg chg="add del mod">
          <ac:chgData name="Jia Mian" userId="291035a0b0f30ad2" providerId="LiveId" clId="{EF4868CA-3D2D-436B-94FC-F45F09C2D798}" dt="2022-02-27T03:29:58.320" v="568" actId="208"/>
          <ac:spMkLst>
            <pc:docMk/>
            <pc:sldMk cId="3302929674" sldId="261"/>
            <ac:spMk id="114" creationId="{60342EE8-EAC7-EF44-8B6F-FDD6043FA4DC}"/>
          </ac:spMkLst>
        </pc:spChg>
        <pc:spChg chg="mod">
          <ac:chgData name="Jia Mian" userId="291035a0b0f30ad2" providerId="LiveId" clId="{EF4868CA-3D2D-436B-94FC-F45F09C2D798}" dt="2022-02-27T03:25:41.175" v="562" actId="108"/>
          <ac:spMkLst>
            <pc:docMk/>
            <pc:sldMk cId="3302929674" sldId="261"/>
            <ac:spMk id="117" creationId="{A63F94BB-297E-5F4E-A8A2-4DDFA666227D}"/>
          </ac:spMkLst>
        </pc:spChg>
        <pc:spChg chg="mod">
          <ac:chgData name="Jia Mian" userId="291035a0b0f30ad2" providerId="LiveId" clId="{EF4868CA-3D2D-436B-94FC-F45F09C2D798}" dt="2022-02-27T03:26:12.527" v="564" actId="207"/>
          <ac:spMkLst>
            <pc:docMk/>
            <pc:sldMk cId="3302929674" sldId="261"/>
            <ac:spMk id="118" creationId="{B1CE66CB-EB99-2649-8EED-26B7DA14D6BC}"/>
          </ac:spMkLst>
        </pc:spChg>
        <pc:spChg chg="mod">
          <ac:chgData name="Jia Mian" userId="291035a0b0f30ad2" providerId="LiveId" clId="{EF4868CA-3D2D-436B-94FC-F45F09C2D798}" dt="2022-02-27T03:26:29.235" v="565" actId="207"/>
          <ac:spMkLst>
            <pc:docMk/>
            <pc:sldMk cId="3302929674" sldId="261"/>
            <ac:spMk id="119" creationId="{EF80CA93-3F6D-DA4E-B459-D1C1BC70774F}"/>
          </ac:spMkLst>
        </pc:spChg>
        <pc:spChg chg="mod">
          <ac:chgData name="Jia Mian" userId="291035a0b0f30ad2" providerId="LiveId" clId="{EF4868CA-3D2D-436B-94FC-F45F09C2D798}" dt="2022-02-27T03:26:07.799" v="563" actId="207"/>
          <ac:spMkLst>
            <pc:docMk/>
            <pc:sldMk cId="3302929674" sldId="261"/>
            <ac:spMk id="120" creationId="{516A0C2E-3514-CE40-B9EE-A1F08E624AB0}"/>
          </ac:spMkLst>
        </pc:spChg>
        <pc:spChg chg="mod">
          <ac:chgData name="Jia Mian" userId="291035a0b0f30ad2" providerId="LiveId" clId="{EF4868CA-3D2D-436B-94FC-F45F09C2D798}" dt="2022-02-27T03:26:29.235" v="565" actId="207"/>
          <ac:spMkLst>
            <pc:docMk/>
            <pc:sldMk cId="3302929674" sldId="261"/>
            <ac:spMk id="121" creationId="{1B1A61F7-229F-A748-B34F-DC268ED4AD91}"/>
          </ac:spMkLst>
        </pc:spChg>
        <pc:spChg chg="mod">
          <ac:chgData name="Jia Mian" userId="291035a0b0f30ad2" providerId="LiveId" clId="{EF4868CA-3D2D-436B-94FC-F45F09C2D798}" dt="2022-02-27T03:26:29.235" v="565" actId="207"/>
          <ac:spMkLst>
            <pc:docMk/>
            <pc:sldMk cId="3302929674" sldId="261"/>
            <ac:spMk id="122" creationId="{B6F85C5E-FB2B-0347-99FF-3E5448D98CF5}"/>
          </ac:spMkLst>
        </pc:spChg>
        <pc:spChg chg="mod">
          <ac:chgData name="Jia Mian" userId="291035a0b0f30ad2" providerId="LiveId" clId="{EF4868CA-3D2D-436B-94FC-F45F09C2D798}" dt="2022-02-27T03:26:29.235" v="565" actId="207"/>
          <ac:spMkLst>
            <pc:docMk/>
            <pc:sldMk cId="3302929674" sldId="261"/>
            <ac:spMk id="123" creationId="{6C11C977-B12B-C441-A8D7-B8FDCB3ABF78}"/>
          </ac:spMkLst>
        </pc:spChg>
        <pc:spChg chg="mod">
          <ac:chgData name="Jia Mian" userId="291035a0b0f30ad2" providerId="LiveId" clId="{EF4868CA-3D2D-436B-94FC-F45F09C2D798}" dt="2022-02-27T03:30:04.886" v="569" actId="207"/>
          <ac:spMkLst>
            <pc:docMk/>
            <pc:sldMk cId="3302929674" sldId="261"/>
            <ac:spMk id="124" creationId="{C9B81160-107A-C841-A194-00C92E34CAD4}"/>
          </ac:spMkLst>
        </pc:spChg>
        <pc:spChg chg="mod">
          <ac:chgData name="Jia Mian" userId="291035a0b0f30ad2" providerId="LiveId" clId="{EF4868CA-3D2D-436B-94FC-F45F09C2D798}" dt="2022-02-27T03:30:04.886" v="569" actId="207"/>
          <ac:spMkLst>
            <pc:docMk/>
            <pc:sldMk cId="3302929674" sldId="261"/>
            <ac:spMk id="126" creationId="{689F869E-701E-264A-84A6-9A858BF0D2AE}"/>
          </ac:spMkLst>
        </pc:spChg>
        <pc:spChg chg="mod">
          <ac:chgData name="Jia Mian" userId="291035a0b0f30ad2" providerId="LiveId" clId="{EF4868CA-3D2D-436B-94FC-F45F09C2D798}" dt="2022-02-27T03:30:04.886" v="569" actId="207"/>
          <ac:spMkLst>
            <pc:docMk/>
            <pc:sldMk cId="3302929674" sldId="261"/>
            <ac:spMk id="127" creationId="{BDDE06F1-F432-F64B-B56F-64091DF4347F}"/>
          </ac:spMkLst>
        </pc:spChg>
        <pc:spChg chg="mod">
          <ac:chgData name="Jia Mian" userId="291035a0b0f30ad2" providerId="LiveId" clId="{EF4868CA-3D2D-436B-94FC-F45F09C2D798}" dt="2022-02-27T03:30:33.549" v="574" actId="207"/>
          <ac:spMkLst>
            <pc:docMk/>
            <pc:sldMk cId="3302929674" sldId="261"/>
            <ac:spMk id="128" creationId="{202D9505-1028-1144-A5DE-74D77F996D2B}"/>
          </ac:spMkLst>
        </pc:spChg>
        <pc:spChg chg="mod">
          <ac:chgData name="Jia Mian" userId="291035a0b0f30ad2" providerId="LiveId" clId="{EF4868CA-3D2D-436B-94FC-F45F09C2D798}" dt="2022-02-27T03:30:04.886" v="569" actId="207"/>
          <ac:spMkLst>
            <pc:docMk/>
            <pc:sldMk cId="3302929674" sldId="261"/>
            <ac:spMk id="129" creationId="{B7FB6DD9-CF78-E94E-A29E-E4625D56A36E}"/>
          </ac:spMkLst>
        </pc:spChg>
        <pc:spChg chg="mod">
          <ac:chgData name="Jia Mian" userId="291035a0b0f30ad2" providerId="LiveId" clId="{EF4868CA-3D2D-436B-94FC-F45F09C2D798}" dt="2022-02-27T03:30:23.542" v="573" actId="207"/>
          <ac:spMkLst>
            <pc:docMk/>
            <pc:sldMk cId="3302929674" sldId="261"/>
            <ac:spMk id="130" creationId="{5F3F4ED4-9CA9-884C-A45E-880532FCF290}"/>
          </ac:spMkLst>
        </pc:spChg>
        <pc:spChg chg="mod">
          <ac:chgData name="Jia Mian" userId="291035a0b0f30ad2" providerId="LiveId" clId="{EF4868CA-3D2D-436B-94FC-F45F09C2D798}" dt="2022-02-27T03:25:41.175" v="562" actId="108"/>
          <ac:spMkLst>
            <pc:docMk/>
            <pc:sldMk cId="3302929674" sldId="261"/>
            <ac:spMk id="131" creationId="{E95F9232-03B4-3A4D-91EC-27038AB9904B}"/>
          </ac:spMkLst>
        </pc:spChg>
        <pc:spChg chg="mod">
          <ac:chgData name="Jia Mian" userId="291035a0b0f30ad2" providerId="LiveId" clId="{EF4868CA-3D2D-436B-94FC-F45F09C2D798}" dt="2022-02-27T03:30:18.605" v="572" actId="208"/>
          <ac:spMkLst>
            <pc:docMk/>
            <pc:sldMk cId="3302929674" sldId="261"/>
            <ac:spMk id="132" creationId="{4F88AFCA-71FA-BA41-8D2E-D012F47B9A2F}"/>
          </ac:spMkLst>
        </pc:spChg>
        <pc:spChg chg="mod">
          <ac:chgData name="Jia Mian" userId="291035a0b0f30ad2" providerId="LiveId" clId="{EF4868CA-3D2D-436B-94FC-F45F09C2D798}" dt="2022-02-27T03:20:16.366" v="431" actId="207"/>
          <ac:spMkLst>
            <pc:docMk/>
            <pc:sldMk cId="3302929674" sldId="261"/>
            <ac:spMk id="136" creationId="{065DB817-F94C-FF4D-B6BA-7CCD0DBD181C}"/>
          </ac:spMkLst>
        </pc:spChg>
        <pc:spChg chg="mod">
          <ac:chgData name="Jia Mian" userId="291035a0b0f30ad2" providerId="LiveId" clId="{EF4868CA-3D2D-436B-94FC-F45F09C2D798}" dt="2022-02-27T03:20:16.366" v="431" actId="207"/>
          <ac:spMkLst>
            <pc:docMk/>
            <pc:sldMk cId="3302929674" sldId="261"/>
            <ac:spMk id="137" creationId="{F0F7739F-9948-ED49-96C5-03DE9DF7F40B}"/>
          </ac:spMkLst>
        </pc:spChg>
        <pc:spChg chg="mod">
          <ac:chgData name="Jia Mian" userId="291035a0b0f30ad2" providerId="LiveId" clId="{EF4868CA-3D2D-436B-94FC-F45F09C2D798}" dt="2022-02-27T03:21:08.122" v="441" actId="108"/>
          <ac:spMkLst>
            <pc:docMk/>
            <pc:sldMk cId="3302929674" sldId="261"/>
            <ac:spMk id="140" creationId="{E1CB5A60-1267-B349-AA67-FC0BBC52D74F}"/>
          </ac:spMkLst>
        </pc:spChg>
        <pc:spChg chg="mod">
          <ac:chgData name="Jia Mian" userId="291035a0b0f30ad2" providerId="LiveId" clId="{EF4868CA-3D2D-436B-94FC-F45F09C2D798}" dt="2022-02-27T03:25:31.679" v="530" actId="108"/>
          <ac:spMkLst>
            <pc:docMk/>
            <pc:sldMk cId="3302929674" sldId="261"/>
            <ac:spMk id="141" creationId="{718A8190-7603-AC4E-BB4B-04B3746A5205}"/>
          </ac:spMkLst>
        </pc:spChg>
        <pc:spChg chg="mod">
          <ac:chgData name="Jia Mian" userId="291035a0b0f30ad2" providerId="LiveId" clId="{EF4868CA-3D2D-436B-94FC-F45F09C2D798}" dt="2022-02-27T03:21:07.229" v="439" actId="108"/>
          <ac:spMkLst>
            <pc:docMk/>
            <pc:sldMk cId="3302929674" sldId="261"/>
            <ac:spMk id="142" creationId="{87DED87B-A7F7-0945-9D2C-2FBC0E7EF69F}"/>
          </ac:spMkLst>
        </pc:spChg>
        <pc:spChg chg="mod">
          <ac:chgData name="Jia Mian" userId="291035a0b0f30ad2" providerId="LiveId" clId="{EF4868CA-3D2D-436B-94FC-F45F09C2D798}" dt="2022-02-27T03:21:06.433" v="438" actId="108"/>
          <ac:spMkLst>
            <pc:docMk/>
            <pc:sldMk cId="3302929674" sldId="261"/>
            <ac:spMk id="143" creationId="{A77D8E08-C4C5-D444-A1D9-27833FFF46B2}"/>
          </ac:spMkLst>
        </pc:spChg>
        <pc:spChg chg="mod">
          <ac:chgData name="Jia Mian" userId="291035a0b0f30ad2" providerId="LiveId" clId="{EF4868CA-3D2D-436B-94FC-F45F09C2D798}" dt="2022-02-27T03:25:34.412" v="538" actId="27636"/>
          <ac:spMkLst>
            <pc:docMk/>
            <pc:sldMk cId="3302929674" sldId="261"/>
            <ac:spMk id="155" creationId="{FA015FA8-7AB2-9440-A281-B2CC29B92593}"/>
          </ac:spMkLst>
        </pc:spChg>
        <pc:spChg chg="mod">
          <ac:chgData name="Jia Mian" userId="291035a0b0f30ad2" providerId="LiveId" clId="{EF4868CA-3D2D-436B-94FC-F45F09C2D798}" dt="2022-02-27T03:20:16.366" v="431" actId="207"/>
          <ac:spMkLst>
            <pc:docMk/>
            <pc:sldMk cId="3302929674" sldId="261"/>
            <ac:spMk id="156" creationId="{025CB6CD-53A3-1C44-BA19-8DC3E87F4908}"/>
          </ac:spMkLst>
        </pc:spChg>
        <pc:spChg chg="mod">
          <ac:chgData name="Jia Mian" userId="291035a0b0f30ad2" providerId="LiveId" clId="{EF4868CA-3D2D-436B-94FC-F45F09C2D798}" dt="2022-02-27T03:20:16.366" v="431" actId="207"/>
          <ac:spMkLst>
            <pc:docMk/>
            <pc:sldMk cId="3302929674" sldId="261"/>
            <ac:spMk id="160" creationId="{AA7DF6AA-FB32-4443-9B4F-5E3E893E2A4B}"/>
          </ac:spMkLst>
        </pc:spChg>
        <pc:spChg chg="mod">
          <ac:chgData name="Jia Mian" userId="291035a0b0f30ad2" providerId="LiveId" clId="{EF4868CA-3D2D-436B-94FC-F45F09C2D798}" dt="2022-02-27T03:20:16.366" v="431" actId="207"/>
          <ac:spMkLst>
            <pc:docMk/>
            <pc:sldMk cId="3302929674" sldId="261"/>
            <ac:spMk id="161" creationId="{9095390C-2A4F-4045-84C6-C3A303CEE219}"/>
          </ac:spMkLst>
        </pc:spChg>
        <pc:spChg chg="mod">
          <ac:chgData name="Jia Mian" userId="291035a0b0f30ad2" providerId="LiveId" clId="{EF4868CA-3D2D-436B-94FC-F45F09C2D798}" dt="2022-02-27T03:25:36.441" v="543" actId="27636"/>
          <ac:spMkLst>
            <pc:docMk/>
            <pc:sldMk cId="3302929674" sldId="261"/>
            <ac:spMk id="164" creationId="{9DDF09BE-766B-074E-8239-61D21D32BDD0}"/>
          </ac:spMkLst>
        </pc:spChg>
        <pc:spChg chg="mod">
          <ac:chgData name="Jia Mian" userId="291035a0b0f30ad2" providerId="LiveId" clId="{EF4868CA-3D2D-436B-94FC-F45F09C2D798}" dt="2022-02-27T03:25:36.443" v="544" actId="27636"/>
          <ac:spMkLst>
            <pc:docMk/>
            <pc:sldMk cId="3302929674" sldId="261"/>
            <ac:spMk id="165" creationId="{A277B69E-2FC6-5E4B-8F33-084101BA1EFB}"/>
          </ac:spMkLst>
        </pc:spChg>
        <pc:spChg chg="mod">
          <ac:chgData name="Jia Mian" userId="291035a0b0f30ad2" providerId="LiveId" clId="{EF4868CA-3D2D-436B-94FC-F45F09C2D798}" dt="2022-02-27T03:25:33.548" v="536" actId="27636"/>
          <ac:spMkLst>
            <pc:docMk/>
            <pc:sldMk cId="3302929674" sldId="261"/>
            <ac:spMk id="166" creationId="{943245A9-ACE0-1044-B928-78DDDB7EF165}"/>
          </ac:spMkLst>
        </pc:spChg>
        <pc:spChg chg="mod">
          <ac:chgData name="Jia Mian" userId="291035a0b0f30ad2" providerId="LiveId" clId="{EF4868CA-3D2D-436B-94FC-F45F09C2D798}" dt="2022-02-27T03:25:33.545" v="535" actId="27636"/>
          <ac:spMkLst>
            <pc:docMk/>
            <pc:sldMk cId="3302929674" sldId="261"/>
            <ac:spMk id="167" creationId="{7D36F448-AB7F-4345-B333-37652BABDE2B}"/>
          </ac:spMkLst>
        </pc:spChg>
        <pc:spChg chg="mod">
          <ac:chgData name="Jia Mian" userId="291035a0b0f30ad2" providerId="LiveId" clId="{EF4868CA-3D2D-436B-94FC-F45F09C2D798}" dt="2022-02-27T03:25:33.543" v="534" actId="27636"/>
          <ac:spMkLst>
            <pc:docMk/>
            <pc:sldMk cId="3302929674" sldId="261"/>
            <ac:spMk id="168" creationId="{D798F7E8-3B27-C845-A926-C5CC1422286E}"/>
          </ac:spMkLst>
        </pc:spChg>
        <pc:spChg chg="mod">
          <ac:chgData name="Jia Mian" userId="291035a0b0f30ad2" providerId="LiveId" clId="{EF4868CA-3D2D-436B-94FC-F45F09C2D798}" dt="2022-02-27T03:25:33.540" v="532" actId="27636"/>
          <ac:spMkLst>
            <pc:docMk/>
            <pc:sldMk cId="3302929674" sldId="261"/>
            <ac:spMk id="169" creationId="{FB845EB1-07DD-2E44-BAE8-7F399D12CF4A}"/>
          </ac:spMkLst>
        </pc:spChg>
        <pc:spChg chg="mod">
          <ac:chgData name="Jia Mian" userId="291035a0b0f30ad2" providerId="LiveId" clId="{EF4868CA-3D2D-436B-94FC-F45F09C2D798}" dt="2022-02-27T03:25:33.542" v="533" actId="27636"/>
          <ac:spMkLst>
            <pc:docMk/>
            <pc:sldMk cId="3302929674" sldId="261"/>
            <ac:spMk id="170" creationId="{5555F3B2-53C1-6540-8D89-52BB4A887115}"/>
          </ac:spMkLst>
        </pc:spChg>
        <pc:spChg chg="mod">
          <ac:chgData name="Jia Mian" userId="291035a0b0f30ad2" providerId="LiveId" clId="{EF4868CA-3D2D-436B-94FC-F45F09C2D798}" dt="2022-02-27T03:20:16.366" v="431" actId="207"/>
          <ac:spMkLst>
            <pc:docMk/>
            <pc:sldMk cId="3302929674" sldId="261"/>
            <ac:spMk id="171" creationId="{00000000-0000-0000-0000-000000000000}"/>
          </ac:spMkLst>
        </pc:spChg>
        <pc:spChg chg="mod">
          <ac:chgData name="Jia Mian" userId="291035a0b0f30ad2" providerId="LiveId" clId="{EF4868CA-3D2D-436B-94FC-F45F09C2D798}" dt="2022-02-27T03:25:35.577" v="540" actId="27636"/>
          <ac:spMkLst>
            <pc:docMk/>
            <pc:sldMk cId="3302929674" sldId="261"/>
            <ac:spMk id="172" creationId="{DB15075A-FBF3-C848-9F7B-E9A2643D3B76}"/>
          </ac:spMkLst>
        </pc:spChg>
        <pc:spChg chg="mod">
          <ac:chgData name="Jia Mian" userId="291035a0b0f30ad2" providerId="LiveId" clId="{EF4868CA-3D2D-436B-94FC-F45F09C2D798}" dt="2022-02-27T03:25:35.578" v="541" actId="27636"/>
          <ac:spMkLst>
            <pc:docMk/>
            <pc:sldMk cId="3302929674" sldId="261"/>
            <ac:spMk id="173" creationId="{69D01B5E-8AD2-0F46-B748-5A799EFFA301}"/>
          </ac:spMkLst>
        </pc:spChg>
        <pc:spChg chg="mod">
          <ac:chgData name="Jia Mian" userId="291035a0b0f30ad2" providerId="LiveId" clId="{EF4868CA-3D2D-436B-94FC-F45F09C2D798}" dt="2022-02-27T03:20:16.366" v="431" actId="207"/>
          <ac:spMkLst>
            <pc:docMk/>
            <pc:sldMk cId="3302929674" sldId="261"/>
            <ac:spMk id="174" creationId="{00000000-0000-0000-0000-000000000000}"/>
          </ac:spMkLst>
        </pc:spChg>
        <pc:spChg chg="mod">
          <ac:chgData name="Jia Mian" userId="291035a0b0f30ad2" providerId="LiveId" clId="{EF4868CA-3D2D-436B-94FC-F45F09C2D798}" dt="2022-02-27T03:25:28.054" v="505" actId="27636"/>
          <ac:spMkLst>
            <pc:docMk/>
            <pc:sldMk cId="3302929674" sldId="261"/>
            <ac:spMk id="181" creationId="{85B09232-A623-5542-846E-85FED04649DC}"/>
          </ac:spMkLst>
        </pc:spChg>
        <pc:spChg chg="mod">
          <ac:chgData name="Jia Mian" userId="291035a0b0f30ad2" providerId="LiveId" clId="{EF4868CA-3D2D-436B-94FC-F45F09C2D798}" dt="2022-02-27T03:25:28.062" v="509" actId="27636"/>
          <ac:spMkLst>
            <pc:docMk/>
            <pc:sldMk cId="3302929674" sldId="261"/>
            <ac:spMk id="182" creationId="{B8FAA9E6-AF44-454C-97CA-A4467039AC82}"/>
          </ac:spMkLst>
        </pc:spChg>
        <pc:spChg chg="mod">
          <ac:chgData name="Jia Mian" userId="291035a0b0f30ad2" providerId="LiveId" clId="{EF4868CA-3D2D-436B-94FC-F45F09C2D798}" dt="2022-02-27T03:25:28.050" v="503" actId="27636"/>
          <ac:spMkLst>
            <pc:docMk/>
            <pc:sldMk cId="3302929674" sldId="261"/>
            <ac:spMk id="183" creationId="{3E7E3192-5C8E-004F-991A-C0FD86E0A5AD}"/>
          </ac:spMkLst>
        </pc:spChg>
        <pc:spChg chg="mod">
          <ac:chgData name="Jia Mian" userId="291035a0b0f30ad2" providerId="LiveId" clId="{EF4868CA-3D2D-436B-94FC-F45F09C2D798}" dt="2022-02-27T03:25:28.058" v="507" actId="27636"/>
          <ac:spMkLst>
            <pc:docMk/>
            <pc:sldMk cId="3302929674" sldId="261"/>
            <ac:spMk id="184" creationId="{73CF62E7-517C-C848-B7E7-957F83539DF8}"/>
          </ac:spMkLst>
        </pc:spChg>
        <pc:spChg chg="mod">
          <ac:chgData name="Jia Mian" userId="291035a0b0f30ad2" providerId="LiveId" clId="{EF4868CA-3D2D-436B-94FC-F45F09C2D798}" dt="2022-02-27T03:25:28.056" v="506" actId="27636"/>
          <ac:spMkLst>
            <pc:docMk/>
            <pc:sldMk cId="3302929674" sldId="261"/>
            <ac:spMk id="185" creationId="{C30A5083-B841-3B48-B688-8ADD7C8F339F}"/>
          </ac:spMkLst>
        </pc:spChg>
        <pc:spChg chg="mod">
          <ac:chgData name="Jia Mian" userId="291035a0b0f30ad2" providerId="LiveId" clId="{EF4868CA-3D2D-436B-94FC-F45F09C2D798}" dt="2022-02-27T03:25:28.052" v="504" actId="27636"/>
          <ac:spMkLst>
            <pc:docMk/>
            <pc:sldMk cId="3302929674" sldId="261"/>
            <ac:spMk id="186" creationId="{C42644B0-CD75-2C47-BCDD-A5D1EA853213}"/>
          </ac:spMkLst>
        </pc:spChg>
        <pc:spChg chg="mod">
          <ac:chgData name="Jia Mian" userId="291035a0b0f30ad2" providerId="LiveId" clId="{EF4868CA-3D2D-436B-94FC-F45F09C2D798}" dt="2022-02-27T03:25:28.060" v="508" actId="27636"/>
          <ac:spMkLst>
            <pc:docMk/>
            <pc:sldMk cId="3302929674" sldId="261"/>
            <ac:spMk id="187" creationId="{14E67C8A-3291-A640-A22B-1F3DF006AB96}"/>
          </ac:spMkLst>
        </pc:spChg>
        <pc:spChg chg="mod">
          <ac:chgData name="Jia Mian" userId="291035a0b0f30ad2" providerId="LiveId" clId="{EF4868CA-3D2D-436B-94FC-F45F09C2D798}" dt="2022-02-27T03:25:29.444" v="519" actId="27636"/>
          <ac:spMkLst>
            <pc:docMk/>
            <pc:sldMk cId="3302929674" sldId="261"/>
            <ac:spMk id="188" creationId="{A49DEF68-9F2A-1D4D-9F1E-38F000048797}"/>
          </ac:spMkLst>
        </pc:spChg>
        <pc:spChg chg="mod">
          <ac:chgData name="Jia Mian" userId="291035a0b0f30ad2" providerId="LiveId" clId="{EF4868CA-3D2D-436B-94FC-F45F09C2D798}" dt="2022-02-27T03:25:29.440" v="517" actId="27636"/>
          <ac:spMkLst>
            <pc:docMk/>
            <pc:sldMk cId="3302929674" sldId="261"/>
            <ac:spMk id="189" creationId="{82D87444-530F-7443-92D8-E801F7F6CE3B}"/>
          </ac:spMkLst>
        </pc:spChg>
        <pc:spChg chg="mod">
          <ac:chgData name="Jia Mian" userId="291035a0b0f30ad2" providerId="LiveId" clId="{EF4868CA-3D2D-436B-94FC-F45F09C2D798}" dt="2022-02-27T03:25:29.442" v="518" actId="27636"/>
          <ac:spMkLst>
            <pc:docMk/>
            <pc:sldMk cId="3302929674" sldId="261"/>
            <ac:spMk id="190" creationId="{798AA9AB-6EC3-4641-9AAD-3B109264BBFD}"/>
          </ac:spMkLst>
        </pc:spChg>
        <pc:spChg chg="mod">
          <ac:chgData name="Jia Mian" userId="291035a0b0f30ad2" providerId="LiveId" clId="{EF4868CA-3D2D-436B-94FC-F45F09C2D798}" dt="2022-02-27T03:25:30.085" v="521" actId="27636"/>
          <ac:spMkLst>
            <pc:docMk/>
            <pc:sldMk cId="3302929674" sldId="261"/>
            <ac:spMk id="191" creationId="{BB9B396F-0343-BA4F-BF74-B3234BFD0E31}"/>
          </ac:spMkLst>
        </pc:spChg>
        <pc:spChg chg="mod">
          <ac:chgData name="Jia Mian" userId="291035a0b0f30ad2" providerId="LiveId" clId="{EF4868CA-3D2D-436B-94FC-F45F09C2D798}" dt="2022-02-27T03:25:30.094" v="526" actId="27636"/>
          <ac:spMkLst>
            <pc:docMk/>
            <pc:sldMk cId="3302929674" sldId="261"/>
            <ac:spMk id="192" creationId="{C50797F7-1CB0-4542-846B-CB2B8F157C47}"/>
          </ac:spMkLst>
        </pc:spChg>
        <pc:spChg chg="mod">
          <ac:chgData name="Jia Mian" userId="291035a0b0f30ad2" providerId="LiveId" clId="{EF4868CA-3D2D-436B-94FC-F45F09C2D798}" dt="2022-02-27T03:25:30.087" v="522" actId="27636"/>
          <ac:spMkLst>
            <pc:docMk/>
            <pc:sldMk cId="3302929674" sldId="261"/>
            <ac:spMk id="193" creationId="{15D0F8D9-ECFD-3948-A744-BC583E59A1BA}"/>
          </ac:spMkLst>
        </pc:spChg>
        <pc:spChg chg="mod">
          <ac:chgData name="Jia Mian" userId="291035a0b0f30ad2" providerId="LiveId" clId="{EF4868CA-3D2D-436B-94FC-F45F09C2D798}" dt="2022-02-27T03:25:30.088" v="523" actId="27636"/>
          <ac:spMkLst>
            <pc:docMk/>
            <pc:sldMk cId="3302929674" sldId="261"/>
            <ac:spMk id="194" creationId="{930F3D81-7F98-3E46-8088-C6ADA0BB8DDF}"/>
          </ac:spMkLst>
        </pc:spChg>
        <pc:spChg chg="mod">
          <ac:chgData name="Jia Mian" userId="291035a0b0f30ad2" providerId="LiveId" clId="{EF4868CA-3D2D-436B-94FC-F45F09C2D798}" dt="2022-02-27T03:25:30.090" v="524" actId="27636"/>
          <ac:spMkLst>
            <pc:docMk/>
            <pc:sldMk cId="3302929674" sldId="261"/>
            <ac:spMk id="195" creationId="{8AFB475A-8A2B-1047-AD5D-A4945A24BFF2}"/>
          </ac:spMkLst>
        </pc:spChg>
        <pc:spChg chg="mod">
          <ac:chgData name="Jia Mian" userId="291035a0b0f30ad2" providerId="LiveId" clId="{EF4868CA-3D2D-436B-94FC-F45F09C2D798}" dt="2022-02-27T03:25:30.098" v="528" actId="27636"/>
          <ac:spMkLst>
            <pc:docMk/>
            <pc:sldMk cId="3302929674" sldId="261"/>
            <ac:spMk id="196" creationId="{D5733CD1-1808-4F4E-A6B7-3BC4B98C3E23}"/>
          </ac:spMkLst>
        </pc:spChg>
        <pc:spChg chg="mod">
          <ac:chgData name="Jia Mian" userId="291035a0b0f30ad2" providerId="LiveId" clId="{EF4868CA-3D2D-436B-94FC-F45F09C2D798}" dt="2022-02-27T03:25:30.092" v="525" actId="27636"/>
          <ac:spMkLst>
            <pc:docMk/>
            <pc:sldMk cId="3302929674" sldId="261"/>
            <ac:spMk id="197" creationId="{3F7CBC28-DF7F-5541-9A7D-7A297697EF82}"/>
          </ac:spMkLst>
        </pc:spChg>
        <pc:spChg chg="mod">
          <ac:chgData name="Jia Mian" userId="291035a0b0f30ad2" providerId="LiveId" clId="{EF4868CA-3D2D-436B-94FC-F45F09C2D798}" dt="2022-02-27T03:25:30.095" v="527" actId="27636"/>
          <ac:spMkLst>
            <pc:docMk/>
            <pc:sldMk cId="3302929674" sldId="261"/>
            <ac:spMk id="198" creationId="{506E73CD-3275-F240-9F09-C840EA10DA73}"/>
          </ac:spMkLst>
        </pc:spChg>
        <pc:spChg chg="mod">
          <ac:chgData name="Jia Mian" userId="291035a0b0f30ad2" providerId="LiveId" clId="{EF4868CA-3D2D-436B-94FC-F45F09C2D798}" dt="2022-02-27T03:25:28.766" v="510" actId="108"/>
          <ac:spMkLst>
            <pc:docMk/>
            <pc:sldMk cId="3302929674" sldId="261"/>
            <ac:spMk id="199" creationId="{66BEC1F1-0CE3-044D-800B-41A2ED124AA4}"/>
          </ac:spMkLst>
        </pc:spChg>
        <pc:spChg chg="mod">
          <ac:chgData name="Jia Mian" userId="291035a0b0f30ad2" providerId="LiveId" clId="{EF4868CA-3D2D-436B-94FC-F45F09C2D798}" dt="2022-02-27T03:25:28.766" v="510" actId="108"/>
          <ac:spMkLst>
            <pc:docMk/>
            <pc:sldMk cId="3302929674" sldId="261"/>
            <ac:spMk id="200" creationId="{CBAB69F7-60EF-1B4C-911C-526EE1C8AEB2}"/>
          </ac:spMkLst>
        </pc:spChg>
        <pc:spChg chg="mod">
          <ac:chgData name="Jia Mian" userId="291035a0b0f30ad2" providerId="LiveId" clId="{EF4868CA-3D2D-436B-94FC-F45F09C2D798}" dt="2022-02-27T03:25:28.798" v="514" actId="27636"/>
          <ac:spMkLst>
            <pc:docMk/>
            <pc:sldMk cId="3302929674" sldId="261"/>
            <ac:spMk id="201" creationId="{8A1DC17E-49B9-834E-84A2-FDB12D4CC9F3}"/>
          </ac:spMkLst>
        </pc:spChg>
        <pc:spChg chg="mod">
          <ac:chgData name="Jia Mian" userId="291035a0b0f30ad2" providerId="LiveId" clId="{EF4868CA-3D2D-436B-94FC-F45F09C2D798}" dt="2022-02-27T03:25:28.794" v="512" actId="27636"/>
          <ac:spMkLst>
            <pc:docMk/>
            <pc:sldMk cId="3302929674" sldId="261"/>
            <ac:spMk id="202" creationId="{69A31299-17F3-7242-951E-0952E4C111B5}"/>
          </ac:spMkLst>
        </pc:spChg>
        <pc:spChg chg="mod">
          <ac:chgData name="Jia Mian" userId="291035a0b0f30ad2" providerId="LiveId" clId="{EF4868CA-3D2D-436B-94FC-F45F09C2D798}" dt="2022-02-27T03:25:28.792" v="511" actId="27636"/>
          <ac:spMkLst>
            <pc:docMk/>
            <pc:sldMk cId="3302929674" sldId="261"/>
            <ac:spMk id="203" creationId="{17DFF414-C042-3243-BB16-974D686C2F36}"/>
          </ac:spMkLst>
        </pc:spChg>
        <pc:spChg chg="mod">
          <ac:chgData name="Jia Mian" userId="291035a0b0f30ad2" providerId="LiveId" clId="{EF4868CA-3D2D-436B-94FC-F45F09C2D798}" dt="2022-02-27T03:25:28.800" v="515" actId="27636"/>
          <ac:spMkLst>
            <pc:docMk/>
            <pc:sldMk cId="3302929674" sldId="261"/>
            <ac:spMk id="204" creationId="{3B869EDA-8B65-7345-AE6A-FFCC5D134DB9}"/>
          </ac:spMkLst>
        </pc:spChg>
        <pc:spChg chg="mod">
          <ac:chgData name="Jia Mian" userId="291035a0b0f30ad2" providerId="LiveId" clId="{EF4868CA-3D2D-436B-94FC-F45F09C2D798}" dt="2022-02-27T03:25:28.796" v="513" actId="27636"/>
          <ac:spMkLst>
            <pc:docMk/>
            <pc:sldMk cId="3302929674" sldId="261"/>
            <ac:spMk id="205" creationId="{FB2A985A-14C1-0B40-9F1B-3C8F25DC64B8}"/>
          </ac:spMkLst>
        </pc:spChg>
        <pc:spChg chg="mod">
          <ac:chgData name="Jia Mian" userId="291035a0b0f30ad2" providerId="LiveId" clId="{EF4868CA-3D2D-436B-94FC-F45F09C2D798}" dt="2022-02-27T03:20:16.366" v="431" actId="207"/>
          <ac:spMkLst>
            <pc:docMk/>
            <pc:sldMk cId="3302929674" sldId="261"/>
            <ac:spMk id="208" creationId="{68A33D2E-DF69-FB44-A3B5-E63A95C8BBA7}"/>
          </ac:spMkLst>
        </pc:spChg>
        <pc:grpChg chg="mod">
          <ac:chgData name="Jia Mian" userId="291035a0b0f30ad2" providerId="LiveId" clId="{EF4868CA-3D2D-436B-94FC-F45F09C2D798}" dt="2022-02-27T03:20:16.366" v="431" actId="207"/>
          <ac:grpSpMkLst>
            <pc:docMk/>
            <pc:sldMk cId="3302929674" sldId="261"/>
            <ac:grpSpMk id="135" creationId="{7D3080DC-D917-4444-A10B-7F9AD3DC86C7}"/>
          </ac:grpSpMkLst>
        </pc:grpChg>
        <pc:grpChg chg="mod">
          <ac:chgData name="Jia Mian" userId="291035a0b0f30ad2" providerId="LiveId" clId="{EF4868CA-3D2D-436B-94FC-F45F09C2D798}" dt="2022-02-27T03:25:37.804" v="545" actId="108"/>
          <ac:grpSpMkLst>
            <pc:docMk/>
            <pc:sldMk cId="3302929674" sldId="261"/>
            <ac:grpSpMk id="138" creationId="{C330F928-C814-5D40-B99A-C4F6A98D1057}"/>
          </ac:grpSpMkLst>
        </pc:grpChg>
        <pc:grpChg chg="mod">
          <ac:chgData name="Jia Mian" userId="291035a0b0f30ad2" providerId="LiveId" clId="{EF4868CA-3D2D-436B-94FC-F45F09C2D798}" dt="2022-02-27T03:20:16.366" v="431" actId="207"/>
          <ac:grpSpMkLst>
            <pc:docMk/>
            <pc:sldMk cId="3302929674" sldId="261"/>
            <ac:grpSpMk id="144" creationId="{12DE51F0-2CB7-2D41-BD21-24B801266CA3}"/>
          </ac:grpSpMkLst>
        </pc:grpChg>
        <pc:grpChg chg="mod">
          <ac:chgData name="Jia Mian" userId="291035a0b0f30ad2" providerId="LiveId" clId="{EF4868CA-3D2D-436B-94FC-F45F09C2D798}" dt="2022-02-27T03:22:27.422" v="453" actId="339"/>
          <ac:grpSpMkLst>
            <pc:docMk/>
            <pc:sldMk cId="3302929674" sldId="261"/>
            <ac:grpSpMk id="145" creationId="{F6F8BC8D-6635-DD43-8CE9-26FA08ED23E2}"/>
          </ac:grpSpMkLst>
        </pc:grpChg>
        <pc:grpChg chg="mod">
          <ac:chgData name="Jia Mian" userId="291035a0b0f30ad2" providerId="LiveId" clId="{EF4868CA-3D2D-436B-94FC-F45F09C2D798}" dt="2022-02-27T03:22:27.422" v="453" actId="339"/>
          <ac:grpSpMkLst>
            <pc:docMk/>
            <pc:sldMk cId="3302929674" sldId="261"/>
            <ac:grpSpMk id="146" creationId="{3FBC2620-35EB-514D-8796-540F1E07C3DC}"/>
          </ac:grpSpMkLst>
        </pc:grpChg>
        <pc:grpChg chg="mod">
          <ac:chgData name="Jia Mian" userId="291035a0b0f30ad2" providerId="LiveId" clId="{EF4868CA-3D2D-436B-94FC-F45F09C2D798}" dt="2022-02-27T03:22:27.422" v="453" actId="339"/>
          <ac:grpSpMkLst>
            <pc:docMk/>
            <pc:sldMk cId="3302929674" sldId="261"/>
            <ac:grpSpMk id="147" creationId="{EBC37658-0F9E-B34C-BC29-927F7BB79E7E}"/>
          </ac:grpSpMkLst>
        </pc:grpChg>
        <pc:grpChg chg="mod">
          <ac:chgData name="Jia Mian" userId="291035a0b0f30ad2" providerId="LiveId" clId="{EF4868CA-3D2D-436B-94FC-F45F09C2D798}" dt="2022-02-27T03:22:27.422" v="453" actId="339"/>
          <ac:grpSpMkLst>
            <pc:docMk/>
            <pc:sldMk cId="3302929674" sldId="261"/>
            <ac:grpSpMk id="148" creationId="{795C887D-89B0-ED4B-BE7F-00137BD5BDCB}"/>
          </ac:grpSpMkLst>
        </pc:grpChg>
        <pc:grpChg chg="mod">
          <ac:chgData name="Jia Mian" userId="291035a0b0f30ad2" providerId="LiveId" clId="{EF4868CA-3D2D-436B-94FC-F45F09C2D798}" dt="2022-02-27T03:20:16.366" v="431" actId="207"/>
          <ac:grpSpMkLst>
            <pc:docMk/>
            <pc:sldMk cId="3302929674" sldId="261"/>
            <ac:grpSpMk id="149" creationId="{4CE255C2-8FF9-7442-9C4E-17C2639BA910}"/>
          </ac:grpSpMkLst>
        </pc:grpChg>
        <pc:grpChg chg="mod">
          <ac:chgData name="Jia Mian" userId="291035a0b0f30ad2" providerId="LiveId" clId="{EF4868CA-3D2D-436B-94FC-F45F09C2D798}" dt="2022-02-27T03:20:16.366" v="431" actId="207"/>
          <ac:grpSpMkLst>
            <pc:docMk/>
            <pc:sldMk cId="3302929674" sldId="261"/>
            <ac:grpSpMk id="150" creationId="{244BA200-EB0E-294B-8362-BD0715C137E7}"/>
          </ac:grpSpMkLst>
        </pc:grpChg>
        <pc:grpChg chg="mod">
          <ac:chgData name="Jia Mian" userId="291035a0b0f30ad2" providerId="LiveId" clId="{EF4868CA-3D2D-436B-94FC-F45F09C2D798}" dt="2022-02-27T03:20:16.366" v="431" actId="207"/>
          <ac:grpSpMkLst>
            <pc:docMk/>
            <pc:sldMk cId="3302929674" sldId="261"/>
            <ac:grpSpMk id="151" creationId="{8E6DD1AE-C9F9-8441-BCCA-D10B850F1E26}"/>
          </ac:grpSpMkLst>
        </pc:grpChg>
        <pc:grpChg chg="mod">
          <ac:chgData name="Jia Mian" userId="291035a0b0f30ad2" providerId="LiveId" clId="{EF4868CA-3D2D-436B-94FC-F45F09C2D798}" dt="2022-02-27T03:21:40.445" v="448" actId="207"/>
          <ac:grpSpMkLst>
            <pc:docMk/>
            <pc:sldMk cId="3302929674" sldId="261"/>
            <ac:grpSpMk id="152" creationId="{7824F8ED-6063-9447-B7F9-42749608AA0F}"/>
          </ac:grpSpMkLst>
        </pc:grpChg>
        <pc:grpChg chg="mod">
          <ac:chgData name="Jia Mian" userId="291035a0b0f30ad2" providerId="LiveId" clId="{EF4868CA-3D2D-436B-94FC-F45F09C2D798}" dt="2022-02-27T03:21:40.445" v="448" actId="207"/>
          <ac:grpSpMkLst>
            <pc:docMk/>
            <pc:sldMk cId="3302929674" sldId="261"/>
            <ac:grpSpMk id="153" creationId="{4D7DC57A-8317-6145-AF40-E400258C1167}"/>
          </ac:grpSpMkLst>
        </pc:grpChg>
        <pc:grpChg chg="mod">
          <ac:chgData name="Jia Mian" userId="291035a0b0f30ad2" providerId="LiveId" clId="{EF4868CA-3D2D-436B-94FC-F45F09C2D798}" dt="2022-02-27T03:21:40.445" v="448" actId="207"/>
          <ac:grpSpMkLst>
            <pc:docMk/>
            <pc:sldMk cId="3302929674" sldId="261"/>
            <ac:grpSpMk id="154" creationId="{FD54911C-366D-D74D-A314-456B5FE89148}"/>
          </ac:grpSpMkLst>
        </pc:grpChg>
        <pc:cxnChg chg="mod">
          <ac:chgData name="Jia Mian" userId="291035a0b0f30ad2" providerId="LiveId" clId="{EF4868CA-3D2D-436B-94FC-F45F09C2D798}" dt="2022-02-27T03:30:18.605" v="572" actId="208"/>
          <ac:cxnSpMkLst>
            <pc:docMk/>
            <pc:sldMk cId="3302929674" sldId="261"/>
            <ac:cxnSpMk id="133" creationId="{6BB79E21-B1B0-1348-9651-6BEA27960F5E}"/>
          </ac:cxnSpMkLst>
        </pc:cxnChg>
        <pc:cxnChg chg="mod">
          <ac:chgData name="Jia Mian" userId="291035a0b0f30ad2" providerId="LiveId" clId="{EF4868CA-3D2D-436B-94FC-F45F09C2D798}" dt="2022-02-27T03:30:18.605" v="572" actId="208"/>
          <ac:cxnSpMkLst>
            <pc:docMk/>
            <pc:sldMk cId="3302929674" sldId="261"/>
            <ac:cxnSpMk id="134" creationId="{A0C6D27C-3C90-8A48-A0A0-3B5405198AFE}"/>
          </ac:cxnSpMkLst>
        </pc:cxnChg>
        <pc:cxnChg chg="mod">
          <ac:chgData name="Jia Mian" userId="291035a0b0f30ad2" providerId="LiveId" clId="{EF4868CA-3D2D-436B-94FC-F45F09C2D798}" dt="2022-02-27T03:20:57.457" v="433" actId="108"/>
          <ac:cxnSpMkLst>
            <pc:docMk/>
            <pc:sldMk cId="3302929674" sldId="261"/>
            <ac:cxnSpMk id="209" creationId="{784FAF3E-FF20-A64C-8F2D-2069C207864E}"/>
          </ac:cxnSpMkLst>
        </pc:cxnChg>
      </pc:sldChg>
      <pc:sldChg chg="addSp delSp modSp add mod modClrScheme modShow chgLayout">
        <pc:chgData name="Jia Mian" userId="291035a0b0f30ad2" providerId="LiveId" clId="{EF4868CA-3D2D-436B-94FC-F45F09C2D798}" dt="2022-02-27T03:14:36.122" v="378" actId="729"/>
        <pc:sldMkLst>
          <pc:docMk/>
          <pc:sldMk cId="0" sldId="271"/>
        </pc:sldMkLst>
        <pc:spChg chg="add del mod ord">
          <ac:chgData name="Jia Mian" userId="291035a0b0f30ad2" providerId="LiveId" clId="{EF4868CA-3D2D-436B-94FC-F45F09C2D798}" dt="2022-02-27T02:28:20.492" v="138" actId="478"/>
          <ac:spMkLst>
            <pc:docMk/>
            <pc:sldMk cId="0" sldId="271"/>
            <ac:spMk id="2" creationId="{56DAE4DC-5F27-4F4E-8B5D-6DCD0600CEFC}"/>
          </ac:spMkLst>
        </pc:spChg>
        <pc:spChg chg="add del mod">
          <ac:chgData name="Jia Mian" userId="291035a0b0f30ad2" providerId="LiveId" clId="{EF4868CA-3D2D-436B-94FC-F45F09C2D798}" dt="2022-02-27T02:28:36.326" v="140" actId="478"/>
          <ac:spMkLst>
            <pc:docMk/>
            <pc:sldMk cId="0" sldId="271"/>
            <ac:spMk id="4" creationId="{DA00A7DB-8B79-4D67-9BA7-76ECE3B34E80}"/>
          </ac:spMkLst>
        </pc:spChg>
        <pc:spChg chg="mod">
          <ac:chgData name="Jia Mian" userId="291035a0b0f30ad2" providerId="LiveId" clId="{EF4868CA-3D2D-436B-94FC-F45F09C2D798}" dt="2022-02-27T02:28:11.465" v="137" actId="207"/>
          <ac:spMkLst>
            <pc:docMk/>
            <pc:sldMk cId="0" sldId="271"/>
            <ac:spMk id="5" creationId="{6A01D85E-D377-374A-B885-FB1CBE7AFC0E}"/>
          </ac:spMkLst>
        </pc:spChg>
        <pc:spChg chg="add mod ord">
          <ac:chgData name="Jia Mian" userId="291035a0b0f30ad2" providerId="LiveId" clId="{EF4868CA-3D2D-436B-94FC-F45F09C2D798}" dt="2022-02-27T02:58:21.275" v="336" actId="20577"/>
          <ac:spMkLst>
            <pc:docMk/>
            <pc:sldMk cId="0" sldId="271"/>
            <ac:spMk id="6" creationId="{46FAB10B-CAC3-432B-AC64-D4B60E7C07F8}"/>
          </ac:spMkLst>
        </pc:spChg>
        <pc:spChg chg="mod">
          <ac:chgData name="Jia Mian" userId="291035a0b0f30ad2" providerId="LiveId" clId="{EF4868CA-3D2D-436B-94FC-F45F09C2D798}" dt="2022-02-27T02:28:11.465" v="137" actId="207"/>
          <ac:spMkLst>
            <pc:docMk/>
            <pc:sldMk cId="0" sldId="271"/>
            <ac:spMk id="21" creationId="{A9B0DD8B-1CC0-4948-8A7F-C7F9E0FC45C8}"/>
          </ac:spMkLst>
        </pc:spChg>
        <pc:spChg chg="mod">
          <ac:chgData name="Jia Mian" userId="291035a0b0f30ad2" providerId="LiveId" clId="{EF4868CA-3D2D-436B-94FC-F45F09C2D798}" dt="2022-02-27T02:28:11.465" v="137" actId="207"/>
          <ac:spMkLst>
            <pc:docMk/>
            <pc:sldMk cId="0" sldId="271"/>
            <ac:spMk id="22" creationId="{47E63B87-1418-E14C-8918-8E348CAA11C8}"/>
          </ac:spMkLst>
        </pc:spChg>
        <pc:spChg chg="mod">
          <ac:chgData name="Jia Mian" userId="291035a0b0f30ad2" providerId="LiveId" clId="{EF4868CA-3D2D-436B-94FC-F45F09C2D798}" dt="2022-02-27T02:28:11.465" v="137" actId="207"/>
          <ac:spMkLst>
            <pc:docMk/>
            <pc:sldMk cId="0" sldId="271"/>
            <ac:spMk id="23" creationId="{BF9905C9-B7CE-BF43-8C2E-6CFE0D240C95}"/>
          </ac:spMkLst>
        </pc:spChg>
        <pc:spChg chg="mod">
          <ac:chgData name="Jia Mian" userId="291035a0b0f30ad2" providerId="LiveId" clId="{EF4868CA-3D2D-436B-94FC-F45F09C2D798}" dt="2022-02-27T02:30:56.507" v="173" actId="2711"/>
          <ac:spMkLst>
            <pc:docMk/>
            <pc:sldMk cId="0" sldId="271"/>
            <ac:spMk id="28" creationId="{C53613BE-523F-CA4C-8DEF-420AB70990FC}"/>
          </ac:spMkLst>
        </pc:spChg>
        <pc:spChg chg="mod">
          <ac:chgData name="Jia Mian" userId="291035a0b0f30ad2" providerId="LiveId" clId="{EF4868CA-3D2D-436B-94FC-F45F09C2D798}" dt="2022-02-27T02:30:56.507" v="173" actId="2711"/>
          <ac:spMkLst>
            <pc:docMk/>
            <pc:sldMk cId="0" sldId="271"/>
            <ac:spMk id="30" creationId="{E6FBEA2E-BE03-4740-994A-BD3A85B3FCB6}"/>
          </ac:spMkLst>
        </pc:spChg>
        <pc:spChg chg="mod">
          <ac:chgData name="Jia Mian" userId="291035a0b0f30ad2" providerId="LiveId" clId="{EF4868CA-3D2D-436B-94FC-F45F09C2D798}" dt="2022-02-27T02:30:56.507" v="173" actId="2711"/>
          <ac:spMkLst>
            <pc:docMk/>
            <pc:sldMk cId="0" sldId="271"/>
            <ac:spMk id="32" creationId="{E5D82459-0F0D-1C43-99DD-8EAB752ED436}"/>
          </ac:spMkLst>
        </pc:spChg>
        <pc:spChg chg="mod">
          <ac:chgData name="Jia Mian" userId="291035a0b0f30ad2" providerId="LiveId" clId="{EF4868CA-3D2D-436B-94FC-F45F09C2D798}" dt="2022-02-27T02:28:11.465" v="137" actId="207"/>
          <ac:spMkLst>
            <pc:docMk/>
            <pc:sldMk cId="0" sldId="271"/>
            <ac:spMk id="33" creationId="{947676F9-A7BF-884A-8040-907E4E0BCEBD}"/>
          </ac:spMkLst>
        </pc:spChg>
        <pc:spChg chg="mod">
          <ac:chgData name="Jia Mian" userId="291035a0b0f30ad2" providerId="LiveId" clId="{EF4868CA-3D2D-436B-94FC-F45F09C2D798}" dt="2022-02-27T02:28:11.465" v="137" actId="207"/>
          <ac:spMkLst>
            <pc:docMk/>
            <pc:sldMk cId="0" sldId="271"/>
            <ac:spMk id="34" creationId="{40B94698-7D96-104C-A1A0-71F5C26D2648}"/>
          </ac:spMkLst>
        </pc:spChg>
        <pc:spChg chg="mod">
          <ac:chgData name="Jia Mian" userId="291035a0b0f30ad2" providerId="LiveId" clId="{EF4868CA-3D2D-436B-94FC-F45F09C2D798}" dt="2022-02-27T02:30:56.507" v="173" actId="2711"/>
          <ac:spMkLst>
            <pc:docMk/>
            <pc:sldMk cId="0" sldId="271"/>
            <ac:spMk id="35" creationId="{C5641C64-4766-EC4F-A50D-9E32708A3D5C}"/>
          </ac:spMkLst>
        </pc:spChg>
        <pc:spChg chg="mod">
          <ac:chgData name="Jia Mian" userId="291035a0b0f30ad2" providerId="LiveId" clId="{EF4868CA-3D2D-436B-94FC-F45F09C2D798}" dt="2022-02-27T02:28:11.465" v="137" actId="207"/>
          <ac:spMkLst>
            <pc:docMk/>
            <pc:sldMk cId="0" sldId="271"/>
            <ac:spMk id="36" creationId="{895FAED4-3CC7-914F-A406-69C0B65AEB47}"/>
          </ac:spMkLst>
        </pc:spChg>
        <pc:spChg chg="mod">
          <ac:chgData name="Jia Mian" userId="291035a0b0f30ad2" providerId="LiveId" clId="{EF4868CA-3D2D-436B-94FC-F45F09C2D798}" dt="2022-02-27T02:28:11.465" v="137" actId="207"/>
          <ac:spMkLst>
            <pc:docMk/>
            <pc:sldMk cId="0" sldId="271"/>
            <ac:spMk id="37" creationId="{E20422CD-B613-114D-B98B-974533331293}"/>
          </ac:spMkLst>
        </pc:spChg>
        <pc:spChg chg="add mod">
          <ac:chgData name="Jia Mian" userId="291035a0b0f30ad2" providerId="LiveId" clId="{EF4868CA-3D2D-436B-94FC-F45F09C2D798}" dt="2022-02-27T02:58:19.262" v="334" actId="21"/>
          <ac:spMkLst>
            <pc:docMk/>
            <pc:sldMk cId="0" sldId="271"/>
            <ac:spMk id="38" creationId="{E6ED4280-8DEE-4C06-9EC6-F18128315FD4}"/>
          </ac:spMkLst>
        </pc:spChg>
        <pc:spChg chg="mod">
          <ac:chgData name="Jia Mian" userId="291035a0b0f30ad2" providerId="LiveId" clId="{EF4868CA-3D2D-436B-94FC-F45F09C2D798}" dt="2022-02-27T02:30:06.658" v="146" actId="13822"/>
          <ac:spMkLst>
            <pc:docMk/>
            <pc:sldMk cId="0" sldId="271"/>
            <ac:spMk id="40" creationId="{CE5B5F3E-7861-8D46-8ABD-38E4836BA35E}"/>
          </ac:spMkLst>
        </pc:spChg>
        <pc:spChg chg="mod">
          <ac:chgData name="Jia Mian" userId="291035a0b0f30ad2" providerId="LiveId" clId="{EF4868CA-3D2D-436B-94FC-F45F09C2D798}" dt="2022-02-27T02:29:44.986" v="145" actId="207"/>
          <ac:spMkLst>
            <pc:docMk/>
            <pc:sldMk cId="0" sldId="271"/>
            <ac:spMk id="41" creationId="{3920127D-DECE-AE42-99BA-C8FB79CE6ACA}"/>
          </ac:spMkLst>
        </pc:spChg>
        <pc:spChg chg="mod">
          <ac:chgData name="Jia Mian" userId="291035a0b0f30ad2" providerId="LiveId" clId="{EF4868CA-3D2D-436B-94FC-F45F09C2D798}" dt="2022-02-27T02:31:32.124" v="176" actId="207"/>
          <ac:spMkLst>
            <pc:docMk/>
            <pc:sldMk cId="0" sldId="271"/>
            <ac:spMk id="45" creationId="{D2CD6E17-C6DD-7C46-9F38-A37763E95A68}"/>
          </ac:spMkLst>
        </pc:spChg>
        <pc:spChg chg="mod">
          <ac:chgData name="Jia Mian" userId="291035a0b0f30ad2" providerId="LiveId" clId="{EF4868CA-3D2D-436B-94FC-F45F09C2D798}" dt="2022-02-27T02:31:32.124" v="176" actId="207"/>
          <ac:spMkLst>
            <pc:docMk/>
            <pc:sldMk cId="0" sldId="271"/>
            <ac:spMk id="46" creationId="{D1CB3D92-6BFD-6843-ADC7-9B83798C9E43}"/>
          </ac:spMkLst>
        </pc:spChg>
        <pc:spChg chg="mod">
          <ac:chgData name="Jia Mian" userId="291035a0b0f30ad2" providerId="LiveId" clId="{EF4868CA-3D2D-436B-94FC-F45F09C2D798}" dt="2022-02-27T02:31:32.124" v="176" actId="207"/>
          <ac:spMkLst>
            <pc:docMk/>
            <pc:sldMk cId="0" sldId="271"/>
            <ac:spMk id="47" creationId="{40163075-C999-A247-8B9F-B85930A4D31C}"/>
          </ac:spMkLst>
        </pc:spChg>
        <pc:spChg chg="mod">
          <ac:chgData name="Jia Mian" userId="291035a0b0f30ad2" providerId="LiveId" clId="{EF4868CA-3D2D-436B-94FC-F45F09C2D798}" dt="2022-02-27T02:31:32.124" v="176" actId="207"/>
          <ac:spMkLst>
            <pc:docMk/>
            <pc:sldMk cId="0" sldId="271"/>
            <ac:spMk id="48" creationId="{4D862925-09FC-E44B-BBF4-1F355DEAFACD}"/>
          </ac:spMkLst>
        </pc:spChg>
        <pc:spChg chg="del mod ord">
          <ac:chgData name="Jia Mian" userId="291035a0b0f30ad2" providerId="LiveId" clId="{EF4868CA-3D2D-436B-94FC-F45F09C2D798}" dt="2022-02-27T02:28:34.238" v="139" actId="478"/>
          <ac:spMkLst>
            <pc:docMk/>
            <pc:sldMk cId="0" sldId="271"/>
            <ac:spMk id="51" creationId="{00000000-0000-0000-0000-000000000000}"/>
          </ac:spMkLst>
        </pc:spChg>
        <pc:spChg chg="mod">
          <ac:chgData name="Jia Mian" userId="291035a0b0f30ad2" providerId="LiveId" clId="{EF4868CA-3D2D-436B-94FC-F45F09C2D798}" dt="2022-02-27T02:28:11.465" v="137" actId="207"/>
          <ac:spMkLst>
            <pc:docMk/>
            <pc:sldMk cId="0" sldId="271"/>
            <ac:spMk id="54" creationId="{C671E265-FABD-9B44-8F9E-56622038DC86}"/>
          </ac:spMkLst>
        </pc:spChg>
        <pc:spChg chg="mod">
          <ac:chgData name="Jia Mian" userId="291035a0b0f30ad2" providerId="LiveId" clId="{EF4868CA-3D2D-436B-94FC-F45F09C2D798}" dt="2022-02-27T02:28:11.465" v="137" actId="207"/>
          <ac:spMkLst>
            <pc:docMk/>
            <pc:sldMk cId="0" sldId="271"/>
            <ac:spMk id="55" creationId="{871B409C-6ECA-7049-A800-7CC3B1E987F6}"/>
          </ac:spMkLst>
        </pc:spChg>
        <pc:spChg chg="mod">
          <ac:chgData name="Jia Mian" userId="291035a0b0f30ad2" providerId="LiveId" clId="{EF4868CA-3D2D-436B-94FC-F45F09C2D798}" dt="2022-02-27T02:28:11.465" v="137" actId="207"/>
          <ac:spMkLst>
            <pc:docMk/>
            <pc:sldMk cId="0" sldId="271"/>
            <ac:spMk id="56" creationId="{89993448-EF5E-1F4D-BB84-1D41F56CA9B6}"/>
          </ac:spMkLst>
        </pc:spChg>
        <pc:spChg chg="mod">
          <ac:chgData name="Jia Mian" userId="291035a0b0f30ad2" providerId="LiveId" clId="{EF4868CA-3D2D-436B-94FC-F45F09C2D798}" dt="2022-02-27T02:28:11.465" v="137" actId="207"/>
          <ac:spMkLst>
            <pc:docMk/>
            <pc:sldMk cId="0" sldId="271"/>
            <ac:spMk id="57" creationId="{45A848BD-5ACD-954C-A791-CC7DEBB5E87E}"/>
          </ac:spMkLst>
        </pc:spChg>
        <pc:spChg chg="mod">
          <ac:chgData name="Jia Mian" userId="291035a0b0f30ad2" providerId="LiveId" clId="{EF4868CA-3D2D-436B-94FC-F45F09C2D798}" dt="2022-02-27T02:30:06.658" v="146" actId="13822"/>
          <ac:spMkLst>
            <pc:docMk/>
            <pc:sldMk cId="0" sldId="271"/>
            <ac:spMk id="58" creationId="{C3ED47A5-AAC1-734F-91B2-7D9D4E095EF3}"/>
          </ac:spMkLst>
        </pc:spChg>
        <pc:spChg chg="mod">
          <ac:chgData name="Jia Mian" userId="291035a0b0f30ad2" providerId="LiveId" clId="{EF4868CA-3D2D-436B-94FC-F45F09C2D798}" dt="2022-02-27T02:29:44.986" v="145" actId="207"/>
          <ac:spMkLst>
            <pc:docMk/>
            <pc:sldMk cId="0" sldId="271"/>
            <ac:spMk id="59" creationId="{5399A1DF-601F-0F40-B6E1-2F02E35F4C73}"/>
          </ac:spMkLst>
        </pc:spChg>
        <pc:spChg chg="mod">
          <ac:chgData name="Jia Mian" userId="291035a0b0f30ad2" providerId="LiveId" clId="{EF4868CA-3D2D-436B-94FC-F45F09C2D798}" dt="2022-02-27T02:30:06.658" v="146" actId="13822"/>
          <ac:spMkLst>
            <pc:docMk/>
            <pc:sldMk cId="0" sldId="271"/>
            <ac:spMk id="60" creationId="{2A660B73-FB46-EE41-87B9-2BA526979A27}"/>
          </ac:spMkLst>
        </pc:spChg>
        <pc:spChg chg="mod">
          <ac:chgData name="Jia Mian" userId="291035a0b0f30ad2" providerId="LiveId" clId="{EF4868CA-3D2D-436B-94FC-F45F09C2D798}" dt="2022-02-27T02:29:44.986" v="145" actId="207"/>
          <ac:spMkLst>
            <pc:docMk/>
            <pc:sldMk cId="0" sldId="271"/>
            <ac:spMk id="61" creationId="{7495F378-C834-3548-8F32-B17145CFC56B}"/>
          </ac:spMkLst>
        </pc:spChg>
        <pc:spChg chg="mod">
          <ac:chgData name="Jia Mian" userId="291035a0b0f30ad2" providerId="LiveId" clId="{EF4868CA-3D2D-436B-94FC-F45F09C2D798}" dt="2022-02-27T02:30:06.658" v="146" actId="13822"/>
          <ac:spMkLst>
            <pc:docMk/>
            <pc:sldMk cId="0" sldId="271"/>
            <ac:spMk id="62" creationId="{C10C2854-C817-3346-B25E-CF5FEE5C8194}"/>
          </ac:spMkLst>
        </pc:spChg>
        <pc:spChg chg="mod">
          <ac:chgData name="Jia Mian" userId="291035a0b0f30ad2" providerId="LiveId" clId="{EF4868CA-3D2D-436B-94FC-F45F09C2D798}" dt="2022-02-27T02:29:44.986" v="145" actId="207"/>
          <ac:spMkLst>
            <pc:docMk/>
            <pc:sldMk cId="0" sldId="271"/>
            <ac:spMk id="63" creationId="{45F3861D-B6E6-CC44-96C7-64AD1A55F874}"/>
          </ac:spMkLst>
        </pc:spChg>
        <pc:spChg chg="mod">
          <ac:chgData name="Jia Mian" userId="291035a0b0f30ad2" providerId="LiveId" clId="{EF4868CA-3D2D-436B-94FC-F45F09C2D798}" dt="2022-02-27T02:28:11.465" v="137" actId="207"/>
          <ac:spMkLst>
            <pc:docMk/>
            <pc:sldMk cId="0" sldId="271"/>
            <ac:spMk id="66" creationId="{2F0E4E0B-D1FE-DE43-BD8D-282B608E8D04}"/>
          </ac:spMkLst>
        </pc:spChg>
        <pc:spChg chg="mod">
          <ac:chgData name="Jia Mian" userId="291035a0b0f30ad2" providerId="LiveId" clId="{EF4868CA-3D2D-436B-94FC-F45F09C2D798}" dt="2022-02-27T02:28:11.465" v="137" actId="207"/>
          <ac:spMkLst>
            <pc:docMk/>
            <pc:sldMk cId="0" sldId="271"/>
            <ac:spMk id="67" creationId="{AA84C490-2DC4-0640-8FB2-B96A21D6C71B}"/>
          </ac:spMkLst>
        </pc:spChg>
        <pc:grpChg chg="mod">
          <ac:chgData name="Jia Mian" userId="291035a0b0f30ad2" providerId="LiveId" clId="{EF4868CA-3D2D-436B-94FC-F45F09C2D798}" dt="2022-02-27T02:31:32.124" v="176" actId="207"/>
          <ac:grpSpMkLst>
            <pc:docMk/>
            <pc:sldMk cId="0" sldId="271"/>
            <ac:grpSpMk id="44" creationId="{9CEA9232-CE65-E14E-93F4-D9E175F482B9}"/>
          </ac:grpSpMkLst>
        </pc:grpChg>
      </pc:sldChg>
      <pc:sldChg chg="modSp add mod modClrScheme chgLayout">
        <pc:chgData name="Jia Mian" userId="291035a0b0f30ad2" providerId="LiveId" clId="{EF4868CA-3D2D-436B-94FC-F45F09C2D798}" dt="2022-02-27T03:37:12.828" v="615" actId="20577"/>
        <pc:sldMkLst>
          <pc:docMk/>
          <pc:sldMk cId="3335528010" sldId="277"/>
        </pc:sldMkLst>
        <pc:spChg chg="mod ord">
          <ac:chgData name="Jia Mian" userId="291035a0b0f30ad2" providerId="LiveId" clId="{EF4868CA-3D2D-436B-94FC-F45F09C2D798}" dt="2022-02-27T03:37:12.828" v="615" actId="20577"/>
          <ac:spMkLst>
            <pc:docMk/>
            <pc:sldMk cId="3335528010" sldId="277"/>
            <ac:spMk id="2" creationId="{22658DE3-1079-9140-965B-E7FE453689FF}"/>
          </ac:spMkLst>
        </pc:spChg>
        <pc:spChg chg="mod">
          <ac:chgData name="Jia Mian" userId="291035a0b0f30ad2" providerId="LiveId" clId="{EF4868CA-3D2D-436B-94FC-F45F09C2D798}" dt="2022-02-27T03:34:29.052" v="595" actId="207"/>
          <ac:spMkLst>
            <pc:docMk/>
            <pc:sldMk cId="3335528010" sldId="277"/>
            <ac:spMk id="5" creationId="{6548BA01-B37B-9145-9B33-11072BE302CF}"/>
          </ac:spMkLst>
        </pc:spChg>
        <pc:spChg chg="mod">
          <ac:chgData name="Jia Mian" userId="291035a0b0f30ad2" providerId="LiveId" clId="{EF4868CA-3D2D-436B-94FC-F45F09C2D798}" dt="2022-02-27T03:34:29.052" v="595" actId="207"/>
          <ac:spMkLst>
            <pc:docMk/>
            <pc:sldMk cId="3335528010" sldId="277"/>
            <ac:spMk id="9" creationId="{977BA631-2BEE-7140-A161-B4D71D65920C}"/>
          </ac:spMkLst>
        </pc:spChg>
        <pc:spChg chg="mod">
          <ac:chgData name="Jia Mian" userId="291035a0b0f30ad2" providerId="LiveId" clId="{EF4868CA-3D2D-436B-94FC-F45F09C2D798}" dt="2022-02-27T03:34:29.052" v="595" actId="207"/>
          <ac:spMkLst>
            <pc:docMk/>
            <pc:sldMk cId="3335528010" sldId="277"/>
            <ac:spMk id="12" creationId="{442FD421-8E18-B645-A668-C211A0611377}"/>
          </ac:spMkLst>
        </pc:spChg>
        <pc:spChg chg="mod">
          <ac:chgData name="Jia Mian" userId="291035a0b0f30ad2" providerId="LiveId" clId="{EF4868CA-3D2D-436B-94FC-F45F09C2D798}" dt="2022-02-27T03:34:29.052" v="595" actId="207"/>
          <ac:spMkLst>
            <pc:docMk/>
            <pc:sldMk cId="3335528010" sldId="277"/>
            <ac:spMk id="13" creationId="{D3A159B8-42D4-A346-B400-8BE369D95ECB}"/>
          </ac:spMkLst>
        </pc:spChg>
        <pc:spChg chg="mod">
          <ac:chgData name="Jia Mian" userId="291035a0b0f30ad2" providerId="LiveId" clId="{EF4868CA-3D2D-436B-94FC-F45F09C2D798}" dt="2022-02-27T03:34:29.052" v="595" actId="207"/>
          <ac:spMkLst>
            <pc:docMk/>
            <pc:sldMk cId="3335528010" sldId="277"/>
            <ac:spMk id="14" creationId="{444A4E5A-53F4-1041-82EE-854D0198C396}"/>
          </ac:spMkLst>
        </pc:spChg>
        <pc:spChg chg="mod">
          <ac:chgData name="Jia Mian" userId="291035a0b0f30ad2" providerId="LiveId" clId="{EF4868CA-3D2D-436B-94FC-F45F09C2D798}" dt="2022-02-27T03:34:29.052" v="595" actId="207"/>
          <ac:spMkLst>
            <pc:docMk/>
            <pc:sldMk cId="3335528010" sldId="277"/>
            <ac:spMk id="15" creationId="{FF27FC9C-A15F-D74E-820B-46A84B43B50A}"/>
          </ac:spMkLst>
        </pc:spChg>
        <pc:spChg chg="mod">
          <ac:chgData name="Jia Mian" userId="291035a0b0f30ad2" providerId="LiveId" clId="{EF4868CA-3D2D-436B-94FC-F45F09C2D798}" dt="2022-02-27T03:34:59.193" v="598" actId="207"/>
          <ac:spMkLst>
            <pc:docMk/>
            <pc:sldMk cId="3335528010" sldId="277"/>
            <ac:spMk id="16" creationId="{CC0016F7-9A04-884E-8783-618E3DCF8892}"/>
          </ac:spMkLst>
        </pc:spChg>
        <pc:spChg chg="mod">
          <ac:chgData name="Jia Mian" userId="291035a0b0f30ad2" providerId="LiveId" clId="{EF4868CA-3D2D-436B-94FC-F45F09C2D798}" dt="2022-02-27T03:34:59.193" v="598" actId="207"/>
          <ac:spMkLst>
            <pc:docMk/>
            <pc:sldMk cId="3335528010" sldId="277"/>
            <ac:spMk id="17" creationId="{E2BD16EA-E7DC-6940-9101-A54968DEFF28}"/>
          </ac:spMkLst>
        </pc:spChg>
        <pc:spChg chg="mod">
          <ac:chgData name="Jia Mian" userId="291035a0b0f30ad2" providerId="LiveId" clId="{EF4868CA-3D2D-436B-94FC-F45F09C2D798}" dt="2022-02-27T03:34:59.193" v="598" actId="207"/>
          <ac:spMkLst>
            <pc:docMk/>
            <pc:sldMk cId="3335528010" sldId="277"/>
            <ac:spMk id="18" creationId="{71EA928C-16B0-3A40-AAEA-36B13C6FD2CD}"/>
          </ac:spMkLst>
        </pc:spChg>
        <pc:spChg chg="mod">
          <ac:chgData name="Jia Mian" userId="291035a0b0f30ad2" providerId="LiveId" clId="{EF4868CA-3D2D-436B-94FC-F45F09C2D798}" dt="2022-02-27T03:34:39.396" v="596" actId="207"/>
          <ac:spMkLst>
            <pc:docMk/>
            <pc:sldMk cId="3335528010" sldId="277"/>
            <ac:spMk id="19" creationId="{347B033E-9806-2540-B7A7-67F6B3BCE369}"/>
          </ac:spMkLst>
        </pc:spChg>
        <pc:spChg chg="mod">
          <ac:chgData name="Jia Mian" userId="291035a0b0f30ad2" providerId="LiveId" clId="{EF4868CA-3D2D-436B-94FC-F45F09C2D798}" dt="2022-02-27T03:34:29.052" v="595" actId="207"/>
          <ac:spMkLst>
            <pc:docMk/>
            <pc:sldMk cId="3335528010" sldId="277"/>
            <ac:spMk id="20" creationId="{36F2FC28-82D0-DB41-9D07-FA60CD5CEAD6}"/>
          </ac:spMkLst>
        </pc:spChg>
        <pc:spChg chg="mod">
          <ac:chgData name="Jia Mian" userId="291035a0b0f30ad2" providerId="LiveId" clId="{EF4868CA-3D2D-436B-94FC-F45F09C2D798}" dt="2022-02-27T03:34:39.396" v="596" actId="207"/>
          <ac:spMkLst>
            <pc:docMk/>
            <pc:sldMk cId="3335528010" sldId="277"/>
            <ac:spMk id="21" creationId="{0B37C7CB-5088-6A4B-A2C2-A7E4843C2A26}"/>
          </ac:spMkLst>
        </pc:spChg>
        <pc:spChg chg="mod">
          <ac:chgData name="Jia Mian" userId="291035a0b0f30ad2" providerId="LiveId" clId="{EF4868CA-3D2D-436B-94FC-F45F09C2D798}" dt="2022-02-27T03:34:29.052" v="595" actId="207"/>
          <ac:spMkLst>
            <pc:docMk/>
            <pc:sldMk cId="3335528010" sldId="277"/>
            <ac:spMk id="22" creationId="{BEC1B0C9-AFD7-CF40-9921-0D168CAB2C8D}"/>
          </ac:spMkLst>
        </pc:spChg>
        <pc:spChg chg="mod">
          <ac:chgData name="Jia Mian" userId="291035a0b0f30ad2" providerId="LiveId" clId="{EF4868CA-3D2D-436B-94FC-F45F09C2D798}" dt="2022-02-27T03:34:39.396" v="596" actId="207"/>
          <ac:spMkLst>
            <pc:docMk/>
            <pc:sldMk cId="3335528010" sldId="277"/>
            <ac:spMk id="23" creationId="{FDF150C7-50C4-C44E-A425-51B19B576217}"/>
          </ac:spMkLst>
        </pc:spChg>
        <pc:spChg chg="mod">
          <ac:chgData name="Jia Mian" userId="291035a0b0f30ad2" providerId="LiveId" clId="{EF4868CA-3D2D-436B-94FC-F45F09C2D798}" dt="2022-02-27T03:34:29.052" v="595" actId="207"/>
          <ac:spMkLst>
            <pc:docMk/>
            <pc:sldMk cId="3335528010" sldId="277"/>
            <ac:spMk id="24" creationId="{905CA040-CD1A-724A-A02A-F50B2838B26D}"/>
          </ac:spMkLst>
        </pc:spChg>
        <pc:spChg chg="mod">
          <ac:chgData name="Jia Mian" userId="291035a0b0f30ad2" providerId="LiveId" clId="{EF4868CA-3D2D-436B-94FC-F45F09C2D798}" dt="2022-02-27T03:35:07.849" v="599" actId="207"/>
          <ac:spMkLst>
            <pc:docMk/>
            <pc:sldMk cId="3335528010" sldId="277"/>
            <ac:spMk id="25" creationId="{00000000-0000-0000-0000-000000000000}"/>
          </ac:spMkLst>
        </pc:spChg>
        <pc:spChg chg="mod">
          <ac:chgData name="Jia Mian" userId="291035a0b0f30ad2" providerId="LiveId" clId="{EF4868CA-3D2D-436B-94FC-F45F09C2D798}" dt="2022-02-27T03:34:29.052" v="595" actId="207"/>
          <ac:spMkLst>
            <pc:docMk/>
            <pc:sldMk cId="3335528010" sldId="277"/>
            <ac:spMk id="26" creationId="{4E01D4F4-88D8-0048-B093-FDEC799F8570}"/>
          </ac:spMkLst>
        </pc:spChg>
        <pc:spChg chg="mod">
          <ac:chgData name="Jia Mian" userId="291035a0b0f30ad2" providerId="LiveId" clId="{EF4868CA-3D2D-436B-94FC-F45F09C2D798}" dt="2022-02-27T03:35:07.849" v="599" actId="207"/>
          <ac:spMkLst>
            <pc:docMk/>
            <pc:sldMk cId="3335528010" sldId="277"/>
            <ac:spMk id="27" creationId="{00000000-0000-0000-0000-000000000000}"/>
          </ac:spMkLst>
        </pc:spChg>
        <pc:spChg chg="mod">
          <ac:chgData name="Jia Mian" userId="291035a0b0f30ad2" providerId="LiveId" clId="{EF4868CA-3D2D-436B-94FC-F45F09C2D798}" dt="2022-02-27T03:35:07.849" v="599" actId="207"/>
          <ac:spMkLst>
            <pc:docMk/>
            <pc:sldMk cId="3335528010" sldId="277"/>
            <ac:spMk id="28" creationId="{00000000-0000-0000-0000-000000000000}"/>
          </ac:spMkLst>
        </pc:spChg>
        <pc:spChg chg="mod">
          <ac:chgData name="Jia Mian" userId="291035a0b0f30ad2" providerId="LiveId" clId="{EF4868CA-3D2D-436B-94FC-F45F09C2D798}" dt="2022-02-27T03:34:29.052" v="595" actId="207"/>
          <ac:spMkLst>
            <pc:docMk/>
            <pc:sldMk cId="3335528010" sldId="277"/>
            <ac:spMk id="29" creationId="{436C3C42-4040-6B40-9F4A-C73381305BFD}"/>
          </ac:spMkLst>
        </pc:spChg>
        <pc:spChg chg="mod">
          <ac:chgData name="Jia Mian" userId="291035a0b0f30ad2" providerId="LiveId" clId="{EF4868CA-3D2D-436B-94FC-F45F09C2D798}" dt="2022-02-27T03:34:29.052" v="595" actId="207"/>
          <ac:spMkLst>
            <pc:docMk/>
            <pc:sldMk cId="3335528010" sldId="277"/>
            <ac:spMk id="30" creationId="{2185B87A-27C2-1B49-98F1-704C3E3D7A2A}"/>
          </ac:spMkLst>
        </pc:spChg>
        <pc:spChg chg="mod">
          <ac:chgData name="Jia Mian" userId="291035a0b0f30ad2" providerId="LiveId" clId="{EF4868CA-3D2D-436B-94FC-F45F09C2D798}" dt="2022-02-27T03:34:29.052" v="595" actId="207"/>
          <ac:spMkLst>
            <pc:docMk/>
            <pc:sldMk cId="3335528010" sldId="277"/>
            <ac:spMk id="31" creationId="{4A1C77C8-433F-7641-8C5A-E0D98F6AABB5}"/>
          </ac:spMkLst>
        </pc:spChg>
        <pc:spChg chg="mod">
          <ac:chgData name="Jia Mian" userId="291035a0b0f30ad2" providerId="LiveId" clId="{EF4868CA-3D2D-436B-94FC-F45F09C2D798}" dt="2022-02-27T03:34:29.052" v="595" actId="207"/>
          <ac:spMkLst>
            <pc:docMk/>
            <pc:sldMk cId="3335528010" sldId="277"/>
            <ac:spMk id="32" creationId="{A7658A5C-7754-4243-8378-75A822AA44DC}"/>
          </ac:spMkLst>
        </pc:spChg>
        <pc:spChg chg="mod">
          <ac:chgData name="Jia Mian" userId="291035a0b0f30ad2" providerId="LiveId" clId="{EF4868CA-3D2D-436B-94FC-F45F09C2D798}" dt="2022-02-27T03:34:29.052" v="595" actId="207"/>
          <ac:spMkLst>
            <pc:docMk/>
            <pc:sldMk cId="3335528010" sldId="277"/>
            <ac:spMk id="33" creationId="{F22F4AD3-75CA-3D42-AA74-9A46E32E418B}"/>
          </ac:spMkLst>
        </pc:spChg>
        <pc:grpChg chg="mod">
          <ac:chgData name="Jia Mian" userId="291035a0b0f30ad2" providerId="LiveId" clId="{EF4868CA-3D2D-436B-94FC-F45F09C2D798}" dt="2022-02-27T03:34:29.052" v="595" actId="207"/>
          <ac:grpSpMkLst>
            <pc:docMk/>
            <pc:sldMk cId="3335528010" sldId="277"/>
            <ac:grpSpMk id="6" creationId="{B7A7B9FD-F569-064F-9182-FFBDAE430139}"/>
          </ac:grpSpMkLst>
        </pc:grpChg>
        <pc:graphicFrameChg chg="mod">
          <ac:chgData name="Jia Mian" userId="291035a0b0f30ad2" providerId="LiveId" clId="{EF4868CA-3D2D-436B-94FC-F45F09C2D798}" dt="2022-02-27T03:34:29.052" v="595" actId="207"/>
          <ac:graphicFrameMkLst>
            <pc:docMk/>
            <pc:sldMk cId="3335528010" sldId="277"/>
            <ac:graphicFrameMk id="10" creationId="{C98B0F2C-C442-6E46-83D6-2070CB8B8C55}"/>
          </ac:graphicFrameMkLst>
        </pc:graphicFrameChg>
        <pc:graphicFrameChg chg="mod">
          <ac:chgData name="Jia Mian" userId="291035a0b0f30ad2" providerId="LiveId" clId="{EF4868CA-3D2D-436B-94FC-F45F09C2D798}" dt="2022-02-27T03:34:29.052" v="595" actId="207"/>
          <ac:graphicFrameMkLst>
            <pc:docMk/>
            <pc:sldMk cId="3335528010" sldId="277"/>
            <ac:graphicFrameMk id="11" creationId="{833D3F4F-26AA-9542-88F6-94FF7C54B999}"/>
          </ac:graphicFrameMkLst>
        </pc:graphicFrameChg>
      </pc:sldChg>
      <pc:sldChg chg="addSp delSp modSp mod">
        <pc:chgData name="Jia Mian" userId="291035a0b0f30ad2" providerId="LiveId" clId="{EF4868CA-3D2D-436B-94FC-F45F09C2D798}" dt="2022-02-27T02:14:44.288" v="50" actId="1076"/>
        <pc:sldMkLst>
          <pc:docMk/>
          <pc:sldMk cId="883270835" sldId="281"/>
        </pc:sldMkLst>
        <pc:spChg chg="mod topLvl">
          <ac:chgData name="Jia Mian" userId="291035a0b0f30ad2" providerId="LiveId" clId="{EF4868CA-3D2D-436B-94FC-F45F09C2D798}" dt="2022-02-27T02:14:14.161" v="28" actId="1076"/>
          <ac:spMkLst>
            <pc:docMk/>
            <pc:sldMk cId="883270835" sldId="281"/>
            <ac:spMk id="2" creationId="{38C686DF-3C63-894E-B923-67C9F53F1000}"/>
          </ac:spMkLst>
        </pc:spChg>
        <pc:spChg chg="mod topLvl">
          <ac:chgData name="Jia Mian" userId="291035a0b0f30ad2" providerId="LiveId" clId="{EF4868CA-3D2D-436B-94FC-F45F09C2D798}" dt="2022-02-27T02:13:47.856" v="18" actId="165"/>
          <ac:spMkLst>
            <pc:docMk/>
            <pc:sldMk cId="883270835" sldId="281"/>
            <ac:spMk id="6" creationId="{62942744-5700-8247-A961-8DA18A858EBB}"/>
          </ac:spMkLst>
        </pc:spChg>
        <pc:spChg chg="add mod">
          <ac:chgData name="Jia Mian" userId="291035a0b0f30ad2" providerId="LiveId" clId="{EF4868CA-3D2D-436B-94FC-F45F09C2D798}" dt="2022-02-27T02:14:44.288" v="50" actId="1076"/>
          <ac:spMkLst>
            <pc:docMk/>
            <pc:sldMk cId="883270835" sldId="281"/>
            <ac:spMk id="8" creationId="{25648ABD-96BC-4F5B-908B-E822BB9B6AAE}"/>
          </ac:spMkLst>
        </pc:spChg>
        <pc:grpChg chg="del mod">
          <ac:chgData name="Jia Mian" userId="291035a0b0f30ad2" providerId="LiveId" clId="{EF4868CA-3D2D-436B-94FC-F45F09C2D798}" dt="2022-02-27T02:13:47.856" v="18" actId="165"/>
          <ac:grpSpMkLst>
            <pc:docMk/>
            <pc:sldMk cId="883270835" sldId="281"/>
            <ac:grpSpMk id="3" creationId="{00000000-0000-0000-0000-000000000000}"/>
          </ac:grpSpMkLst>
        </pc:grpChg>
        <pc:picChg chg="mod topLvl">
          <ac:chgData name="Jia Mian" userId="291035a0b0f30ad2" providerId="LiveId" clId="{EF4868CA-3D2D-436B-94FC-F45F09C2D798}" dt="2022-02-27T02:13:47.856" v="18" actId="165"/>
          <ac:picMkLst>
            <pc:docMk/>
            <pc:sldMk cId="883270835" sldId="281"/>
            <ac:picMk id="5" creationId="{909A4967-0FA9-334B-AAC9-18C960C0645B}"/>
          </ac:picMkLst>
        </pc:picChg>
        <pc:picChg chg="mod ord topLvl">
          <ac:chgData name="Jia Mian" userId="291035a0b0f30ad2" providerId="LiveId" clId="{EF4868CA-3D2D-436B-94FC-F45F09C2D798}" dt="2022-02-27T02:14:02.185" v="19" actId="167"/>
          <ac:picMkLst>
            <pc:docMk/>
            <pc:sldMk cId="883270835" sldId="281"/>
            <ac:picMk id="11" creationId="{4942A43F-1327-9B43-94BF-84C82BA6AAA5}"/>
          </ac:picMkLst>
        </pc:picChg>
        <pc:picChg chg="mod ord topLvl">
          <ac:chgData name="Jia Mian" userId="291035a0b0f30ad2" providerId="LiveId" clId="{EF4868CA-3D2D-436B-94FC-F45F09C2D798}" dt="2022-02-27T02:14:02.185" v="19" actId="167"/>
          <ac:picMkLst>
            <pc:docMk/>
            <pc:sldMk cId="883270835" sldId="281"/>
            <ac:picMk id="12" creationId="{04524F5D-475B-9245-A989-764EF4F0217F}"/>
          </ac:picMkLst>
        </pc:picChg>
      </pc:sldChg>
      <pc:sldChg chg="addSp delSp modSp add mod ord">
        <pc:chgData name="Jia Mian" userId="291035a0b0f30ad2" providerId="LiveId" clId="{EF4868CA-3D2D-436B-94FC-F45F09C2D798}" dt="2022-02-27T02:22:10.261" v="82" actId="22"/>
        <pc:sldMkLst>
          <pc:docMk/>
          <pc:sldMk cId="2314095482" sldId="289"/>
        </pc:sldMkLst>
        <pc:spChg chg="del">
          <ac:chgData name="Jia Mian" userId="291035a0b0f30ad2" providerId="LiveId" clId="{EF4868CA-3D2D-436B-94FC-F45F09C2D798}" dt="2022-02-27T02:20:56.630" v="54" actId="478"/>
          <ac:spMkLst>
            <pc:docMk/>
            <pc:sldMk cId="2314095482" sldId="289"/>
            <ac:spMk id="19" creationId="{00000000-0000-0000-0000-000000000000}"/>
          </ac:spMkLst>
        </pc:spChg>
        <pc:spChg chg="del">
          <ac:chgData name="Jia Mian" userId="291035a0b0f30ad2" providerId="LiveId" clId="{EF4868CA-3D2D-436B-94FC-F45F09C2D798}" dt="2022-02-27T02:20:56.630" v="54" actId="478"/>
          <ac:spMkLst>
            <pc:docMk/>
            <pc:sldMk cId="2314095482" sldId="289"/>
            <ac:spMk id="21" creationId="{00000000-0000-0000-0000-000000000000}"/>
          </ac:spMkLst>
        </pc:spChg>
        <pc:spChg chg="del">
          <ac:chgData name="Jia Mian" userId="291035a0b0f30ad2" providerId="LiveId" clId="{EF4868CA-3D2D-436B-94FC-F45F09C2D798}" dt="2022-02-27T02:20:56.630" v="54" actId="478"/>
          <ac:spMkLst>
            <pc:docMk/>
            <pc:sldMk cId="2314095482" sldId="289"/>
            <ac:spMk id="22" creationId="{00000000-0000-0000-0000-000000000000}"/>
          </ac:spMkLst>
        </pc:spChg>
        <pc:spChg chg="del">
          <ac:chgData name="Jia Mian" userId="291035a0b0f30ad2" providerId="LiveId" clId="{EF4868CA-3D2D-436B-94FC-F45F09C2D798}" dt="2022-02-27T02:20:56.630" v="54" actId="478"/>
          <ac:spMkLst>
            <pc:docMk/>
            <pc:sldMk cId="2314095482" sldId="289"/>
            <ac:spMk id="23" creationId="{00000000-0000-0000-0000-000000000000}"/>
          </ac:spMkLst>
        </pc:spChg>
        <pc:spChg chg="del">
          <ac:chgData name="Jia Mian" userId="291035a0b0f30ad2" providerId="LiveId" clId="{EF4868CA-3D2D-436B-94FC-F45F09C2D798}" dt="2022-02-27T02:20:56.630" v="54" actId="478"/>
          <ac:spMkLst>
            <pc:docMk/>
            <pc:sldMk cId="2314095482" sldId="289"/>
            <ac:spMk id="24" creationId="{00000000-0000-0000-0000-000000000000}"/>
          </ac:spMkLst>
        </pc:spChg>
        <pc:spChg chg="del">
          <ac:chgData name="Jia Mian" userId="291035a0b0f30ad2" providerId="LiveId" clId="{EF4868CA-3D2D-436B-94FC-F45F09C2D798}" dt="2022-02-27T02:20:56.630" v="54" actId="478"/>
          <ac:spMkLst>
            <pc:docMk/>
            <pc:sldMk cId="2314095482" sldId="289"/>
            <ac:spMk id="29" creationId="{00000000-0000-0000-0000-000000000000}"/>
          </ac:spMkLst>
        </pc:spChg>
        <pc:spChg chg="del">
          <ac:chgData name="Jia Mian" userId="291035a0b0f30ad2" providerId="LiveId" clId="{EF4868CA-3D2D-436B-94FC-F45F09C2D798}" dt="2022-02-27T02:20:56.630" v="54" actId="478"/>
          <ac:spMkLst>
            <pc:docMk/>
            <pc:sldMk cId="2314095482" sldId="289"/>
            <ac:spMk id="30" creationId="{00000000-0000-0000-0000-000000000000}"/>
          </ac:spMkLst>
        </pc:spChg>
        <pc:spChg chg="del">
          <ac:chgData name="Jia Mian" userId="291035a0b0f30ad2" providerId="LiveId" clId="{EF4868CA-3D2D-436B-94FC-F45F09C2D798}" dt="2022-02-27T02:20:56.630" v="54" actId="478"/>
          <ac:spMkLst>
            <pc:docMk/>
            <pc:sldMk cId="2314095482" sldId="289"/>
            <ac:spMk id="31" creationId="{00000000-0000-0000-0000-000000000000}"/>
          </ac:spMkLst>
        </pc:spChg>
        <pc:spChg chg="del">
          <ac:chgData name="Jia Mian" userId="291035a0b0f30ad2" providerId="LiveId" clId="{EF4868CA-3D2D-436B-94FC-F45F09C2D798}" dt="2022-02-27T02:20:56.630" v="54" actId="478"/>
          <ac:spMkLst>
            <pc:docMk/>
            <pc:sldMk cId="2314095482" sldId="289"/>
            <ac:spMk id="32" creationId="{00000000-0000-0000-0000-000000000000}"/>
          </ac:spMkLst>
        </pc:spChg>
        <pc:spChg chg="del">
          <ac:chgData name="Jia Mian" userId="291035a0b0f30ad2" providerId="LiveId" clId="{EF4868CA-3D2D-436B-94FC-F45F09C2D798}" dt="2022-02-27T02:20:56.630" v="54" actId="478"/>
          <ac:spMkLst>
            <pc:docMk/>
            <pc:sldMk cId="2314095482" sldId="289"/>
            <ac:spMk id="33" creationId="{00000000-0000-0000-0000-000000000000}"/>
          </ac:spMkLst>
        </pc:spChg>
        <pc:spChg chg="add del">
          <ac:chgData name="Jia Mian" userId="291035a0b0f30ad2" providerId="LiveId" clId="{EF4868CA-3D2D-436B-94FC-F45F09C2D798}" dt="2022-02-27T02:22:10.261" v="82" actId="22"/>
          <ac:spMkLst>
            <pc:docMk/>
            <pc:sldMk cId="2314095482" sldId="289"/>
            <ac:spMk id="34" creationId="{4742E97F-7985-4C0A-9A6E-51E3A1F11DE1}"/>
          </ac:spMkLst>
        </pc:spChg>
        <pc:spChg chg="del">
          <ac:chgData name="Jia Mian" userId="291035a0b0f30ad2" providerId="LiveId" clId="{EF4868CA-3D2D-436B-94FC-F45F09C2D798}" dt="2022-02-27T02:20:56.630" v="54" actId="478"/>
          <ac:spMkLst>
            <pc:docMk/>
            <pc:sldMk cId="2314095482" sldId="289"/>
            <ac:spMk id="36" creationId="{5F60BA55-AF47-5045-BEB7-6D83FE1EFEF7}"/>
          </ac:spMkLst>
        </pc:spChg>
        <pc:spChg chg="del">
          <ac:chgData name="Jia Mian" userId="291035a0b0f30ad2" providerId="LiveId" clId="{EF4868CA-3D2D-436B-94FC-F45F09C2D798}" dt="2022-02-27T02:20:56.630" v="54" actId="478"/>
          <ac:spMkLst>
            <pc:docMk/>
            <pc:sldMk cId="2314095482" sldId="289"/>
            <ac:spMk id="37" creationId="{77C28BB4-8984-CD48-96AB-88F3000C9C76}"/>
          </ac:spMkLst>
        </pc:spChg>
        <pc:spChg chg="del">
          <ac:chgData name="Jia Mian" userId="291035a0b0f30ad2" providerId="LiveId" clId="{EF4868CA-3D2D-436B-94FC-F45F09C2D798}" dt="2022-02-27T02:20:56.630" v="54" actId="478"/>
          <ac:spMkLst>
            <pc:docMk/>
            <pc:sldMk cId="2314095482" sldId="289"/>
            <ac:spMk id="38" creationId="{E61D0E53-5F75-B14F-95A7-B5BFC135B5D4}"/>
          </ac:spMkLst>
        </pc:spChg>
        <pc:spChg chg="del">
          <ac:chgData name="Jia Mian" userId="291035a0b0f30ad2" providerId="LiveId" clId="{EF4868CA-3D2D-436B-94FC-F45F09C2D798}" dt="2022-02-27T02:20:56.630" v="54" actId="478"/>
          <ac:spMkLst>
            <pc:docMk/>
            <pc:sldMk cId="2314095482" sldId="289"/>
            <ac:spMk id="39" creationId="{5A368A50-EB92-0740-845D-D3489944771B}"/>
          </ac:spMkLst>
        </pc:spChg>
        <pc:spChg chg="del">
          <ac:chgData name="Jia Mian" userId="291035a0b0f30ad2" providerId="LiveId" clId="{EF4868CA-3D2D-436B-94FC-F45F09C2D798}" dt="2022-02-27T02:20:56.630" v="54" actId="478"/>
          <ac:spMkLst>
            <pc:docMk/>
            <pc:sldMk cId="2314095482" sldId="289"/>
            <ac:spMk id="40" creationId="{6A077156-4C5E-9F46-967B-6A81E9FD9AC4}"/>
          </ac:spMkLst>
        </pc:spChg>
        <pc:spChg chg="del">
          <ac:chgData name="Jia Mian" userId="291035a0b0f30ad2" providerId="LiveId" clId="{EF4868CA-3D2D-436B-94FC-F45F09C2D798}" dt="2022-02-27T02:20:56.630" v="54" actId="478"/>
          <ac:spMkLst>
            <pc:docMk/>
            <pc:sldMk cId="2314095482" sldId="289"/>
            <ac:spMk id="41" creationId="{6472B434-7D01-7444-B812-67F8B961CD04}"/>
          </ac:spMkLst>
        </pc:spChg>
        <pc:spChg chg="del">
          <ac:chgData name="Jia Mian" userId="291035a0b0f30ad2" providerId="LiveId" clId="{EF4868CA-3D2D-436B-94FC-F45F09C2D798}" dt="2022-02-27T02:20:56.630" v="54" actId="478"/>
          <ac:spMkLst>
            <pc:docMk/>
            <pc:sldMk cId="2314095482" sldId="289"/>
            <ac:spMk id="42" creationId="{4705F36F-EEE8-784E-B38C-4054A624726E}"/>
          </ac:spMkLst>
        </pc:spChg>
        <pc:spChg chg="del">
          <ac:chgData name="Jia Mian" userId="291035a0b0f30ad2" providerId="LiveId" clId="{EF4868CA-3D2D-436B-94FC-F45F09C2D798}" dt="2022-02-27T02:20:56.630" v="54" actId="478"/>
          <ac:spMkLst>
            <pc:docMk/>
            <pc:sldMk cId="2314095482" sldId="289"/>
            <ac:spMk id="43" creationId="{63C3D822-A266-EB44-B71E-270CF3979E1F}"/>
          </ac:spMkLst>
        </pc:spChg>
        <pc:spChg chg="mod">
          <ac:chgData name="Jia Mian" userId="291035a0b0f30ad2" providerId="LiveId" clId="{EF4868CA-3D2D-436B-94FC-F45F09C2D798}" dt="2022-02-27T02:21:47.670" v="80" actId="20577"/>
          <ac:spMkLst>
            <pc:docMk/>
            <pc:sldMk cId="2314095482" sldId="289"/>
            <ac:spMk id="630" creationId="{00000000-0000-0000-0000-000000000000}"/>
          </ac:spMkLst>
        </pc:spChg>
        <pc:picChg chg="del">
          <ac:chgData name="Jia Mian" userId="291035a0b0f30ad2" providerId="LiveId" clId="{EF4868CA-3D2D-436B-94FC-F45F09C2D798}" dt="2022-02-27T02:20:56.630" v="54" actId="478"/>
          <ac:picMkLst>
            <pc:docMk/>
            <pc:sldMk cId="2314095482" sldId="289"/>
            <ac:picMk id="20" creationId="{00000000-0000-0000-0000-000000000000}"/>
          </ac:picMkLst>
        </pc:picChg>
        <pc:picChg chg="del">
          <ac:chgData name="Jia Mian" userId="291035a0b0f30ad2" providerId="LiveId" clId="{EF4868CA-3D2D-436B-94FC-F45F09C2D798}" dt="2022-02-27T02:20:56.630" v="54" actId="478"/>
          <ac:picMkLst>
            <pc:docMk/>
            <pc:sldMk cId="2314095482" sldId="289"/>
            <ac:picMk id="25" creationId="{00000000-0000-0000-0000-000000000000}"/>
          </ac:picMkLst>
        </pc:picChg>
        <pc:picChg chg="del">
          <ac:chgData name="Jia Mian" userId="291035a0b0f30ad2" providerId="LiveId" clId="{EF4868CA-3D2D-436B-94FC-F45F09C2D798}" dt="2022-02-27T02:20:56.630" v="54" actId="478"/>
          <ac:picMkLst>
            <pc:docMk/>
            <pc:sldMk cId="2314095482" sldId="289"/>
            <ac:picMk id="26" creationId="{00000000-0000-0000-0000-000000000000}"/>
          </ac:picMkLst>
        </pc:picChg>
        <pc:picChg chg="del">
          <ac:chgData name="Jia Mian" userId="291035a0b0f30ad2" providerId="LiveId" clId="{EF4868CA-3D2D-436B-94FC-F45F09C2D798}" dt="2022-02-27T02:20:56.630" v="54" actId="478"/>
          <ac:picMkLst>
            <pc:docMk/>
            <pc:sldMk cId="2314095482" sldId="289"/>
            <ac:picMk id="27" creationId="{00000000-0000-0000-0000-000000000000}"/>
          </ac:picMkLst>
        </pc:picChg>
        <pc:picChg chg="del">
          <ac:chgData name="Jia Mian" userId="291035a0b0f30ad2" providerId="LiveId" clId="{EF4868CA-3D2D-436B-94FC-F45F09C2D798}" dt="2022-02-27T02:20:56.630" v="54" actId="478"/>
          <ac:picMkLst>
            <pc:docMk/>
            <pc:sldMk cId="2314095482" sldId="289"/>
            <ac:picMk id="28" creationId="{00000000-0000-0000-0000-000000000000}"/>
          </ac:picMkLst>
        </pc:picChg>
      </pc:sldChg>
      <pc:sldChg chg="modSp add mod">
        <pc:chgData name="Jia Mian" userId="291035a0b0f30ad2" providerId="LiveId" clId="{EF4868CA-3D2D-436B-94FC-F45F09C2D798}" dt="2022-02-27T02:22:42.981" v="111" actId="5793"/>
        <pc:sldMkLst>
          <pc:docMk/>
          <pc:sldMk cId="708048859" sldId="290"/>
        </pc:sldMkLst>
        <pc:spChg chg="mod">
          <ac:chgData name="Jia Mian" userId="291035a0b0f30ad2" providerId="LiveId" clId="{EF4868CA-3D2D-436B-94FC-F45F09C2D798}" dt="2022-02-27T02:22:42.981" v="111" actId="5793"/>
          <ac:spMkLst>
            <pc:docMk/>
            <pc:sldMk cId="708048859" sldId="290"/>
            <ac:spMk id="630" creationId="{00000000-0000-0000-0000-000000000000}"/>
          </ac:spMkLst>
        </pc:spChg>
      </pc:sldChg>
      <pc:sldChg chg="modSp add mod">
        <pc:chgData name="Jia Mian" userId="291035a0b0f30ad2" providerId="LiveId" clId="{EF4868CA-3D2D-436B-94FC-F45F09C2D798}" dt="2022-02-27T02:22:50.294" v="115" actId="20577"/>
        <pc:sldMkLst>
          <pc:docMk/>
          <pc:sldMk cId="2834112543" sldId="291"/>
        </pc:sldMkLst>
        <pc:spChg chg="mod">
          <ac:chgData name="Jia Mian" userId="291035a0b0f30ad2" providerId="LiveId" clId="{EF4868CA-3D2D-436B-94FC-F45F09C2D798}" dt="2022-02-27T02:22:50.294" v="115" actId="20577"/>
          <ac:spMkLst>
            <pc:docMk/>
            <pc:sldMk cId="2834112543" sldId="291"/>
            <ac:spMk id="630" creationId="{00000000-0000-0000-0000-000000000000}"/>
          </ac:spMkLst>
        </pc:spChg>
      </pc:sldChg>
      <pc:sldChg chg="modSp add mod">
        <pc:chgData name="Jia Mian" userId="291035a0b0f30ad2" providerId="LiveId" clId="{EF4868CA-3D2D-436B-94FC-F45F09C2D798}" dt="2022-02-27T02:22:57.473" v="119"/>
        <pc:sldMkLst>
          <pc:docMk/>
          <pc:sldMk cId="1617222667" sldId="292"/>
        </pc:sldMkLst>
        <pc:spChg chg="mod">
          <ac:chgData name="Jia Mian" userId="291035a0b0f30ad2" providerId="LiveId" clId="{EF4868CA-3D2D-436B-94FC-F45F09C2D798}" dt="2022-02-27T02:22:57.473" v="119"/>
          <ac:spMkLst>
            <pc:docMk/>
            <pc:sldMk cId="1617222667" sldId="292"/>
            <ac:spMk id="630" creationId="{00000000-0000-0000-0000-000000000000}"/>
          </ac:spMkLst>
        </pc:spChg>
      </pc:sldChg>
      <pc:sldChg chg="modSp add mod">
        <pc:chgData name="Jia Mian" userId="291035a0b0f30ad2" providerId="LiveId" clId="{EF4868CA-3D2D-436B-94FC-F45F09C2D798}" dt="2022-02-27T02:23:32.584" v="133" actId="20577"/>
        <pc:sldMkLst>
          <pc:docMk/>
          <pc:sldMk cId="738099246" sldId="293"/>
        </pc:sldMkLst>
        <pc:spChg chg="mod">
          <ac:chgData name="Jia Mian" userId="291035a0b0f30ad2" providerId="LiveId" clId="{EF4868CA-3D2D-436B-94FC-F45F09C2D798}" dt="2022-02-27T02:23:32.584" v="133" actId="20577"/>
          <ac:spMkLst>
            <pc:docMk/>
            <pc:sldMk cId="738099246" sldId="293"/>
            <ac:spMk id="630" creationId="{00000000-0000-0000-0000-000000000000}"/>
          </ac:spMkLst>
        </pc:spChg>
      </pc:sldChg>
      <pc:sldChg chg="addSp delSp modSp add mod modClrScheme chgLayout">
        <pc:chgData name="Jia Mian" userId="291035a0b0f30ad2" providerId="LiveId" clId="{EF4868CA-3D2D-436B-94FC-F45F09C2D798}" dt="2022-02-27T03:16:01.833" v="393" actId="207"/>
        <pc:sldMkLst>
          <pc:docMk/>
          <pc:sldMk cId="1525104006" sldId="499"/>
        </pc:sldMkLst>
        <pc:spChg chg="del mod">
          <ac:chgData name="Jia Mian" userId="291035a0b0f30ad2" providerId="LiveId" clId="{EF4868CA-3D2D-436B-94FC-F45F09C2D798}" dt="2022-02-27T03:15:50.632" v="382" actId="478"/>
          <ac:spMkLst>
            <pc:docMk/>
            <pc:sldMk cId="1525104006" sldId="499"/>
            <ac:spMk id="4" creationId="{00000000-0000-0000-0000-000000000000}"/>
          </ac:spMkLst>
        </pc:spChg>
        <pc:spChg chg="add mod ord">
          <ac:chgData name="Jia Mian" userId="291035a0b0f30ad2" providerId="LiveId" clId="{EF4868CA-3D2D-436B-94FC-F45F09C2D798}" dt="2022-02-27T03:16:01.833" v="393" actId="207"/>
          <ac:spMkLst>
            <pc:docMk/>
            <pc:sldMk cId="1525104006" sldId="499"/>
            <ac:spMk id="8" creationId="{C980E11A-5540-435C-9B55-D127CB66E8A0}"/>
          </ac:spMkLst>
        </pc:spChg>
      </pc:sldChg>
      <pc:sldChg chg="addSp delSp modSp add mod modClrScheme chgLayout">
        <pc:chgData name="Jia Mian" userId="291035a0b0f30ad2" providerId="LiveId" clId="{EF4868CA-3D2D-436B-94FC-F45F09C2D798}" dt="2022-02-27T03:16:14.716" v="398" actId="207"/>
        <pc:sldMkLst>
          <pc:docMk/>
          <pc:sldMk cId="1790665253" sldId="500"/>
        </pc:sldMkLst>
        <pc:spChg chg="add mod ord">
          <ac:chgData name="Jia Mian" userId="291035a0b0f30ad2" providerId="LiveId" clId="{EF4868CA-3D2D-436B-94FC-F45F09C2D798}" dt="2022-02-27T03:16:14.716" v="398" actId="207"/>
          <ac:spMkLst>
            <pc:docMk/>
            <pc:sldMk cId="1790665253" sldId="500"/>
            <ac:spMk id="2" creationId="{D6D11887-B49B-4604-B261-09FD24A5092F}"/>
          </ac:spMkLst>
        </pc:spChg>
        <pc:spChg chg="del mod">
          <ac:chgData name="Jia Mian" userId="291035a0b0f30ad2" providerId="LiveId" clId="{EF4868CA-3D2D-436B-94FC-F45F09C2D798}" dt="2022-02-27T03:16:08.067" v="395" actId="478"/>
          <ac:spMkLst>
            <pc:docMk/>
            <pc:sldMk cId="1790665253" sldId="500"/>
            <ac:spMk id="4" creationId="{00000000-0000-0000-0000-000000000000}"/>
          </ac:spMkLst>
        </pc:spChg>
      </pc:sldChg>
      <pc:sldChg chg="addSp delSp modSp add mod modClrScheme chgLayout modNotes">
        <pc:chgData name="Jia Mian" userId="291035a0b0f30ad2" providerId="LiveId" clId="{EF4868CA-3D2D-436B-94FC-F45F09C2D798}" dt="2022-02-27T03:18:43.443" v="421" actId="478"/>
        <pc:sldMkLst>
          <pc:docMk/>
          <pc:sldMk cId="717215162" sldId="822"/>
        </pc:sldMkLst>
        <pc:spChg chg="add del mod ord">
          <ac:chgData name="Jia Mian" userId="291035a0b0f30ad2" providerId="LiveId" clId="{EF4868CA-3D2D-436B-94FC-F45F09C2D798}" dt="2022-02-27T03:17:57.026" v="409" actId="700"/>
          <ac:spMkLst>
            <pc:docMk/>
            <pc:sldMk cId="717215162" sldId="822"/>
            <ac:spMk id="2" creationId="{BAB3FFAB-500A-4847-9F35-339C2CD6D60B}"/>
          </ac:spMkLst>
        </pc:spChg>
        <pc:spChg chg="add del mod ord">
          <ac:chgData name="Jia Mian" userId="291035a0b0f30ad2" providerId="LiveId" clId="{EF4868CA-3D2D-436B-94FC-F45F09C2D798}" dt="2022-02-27T03:18:17.316" v="413" actId="700"/>
          <ac:spMkLst>
            <pc:docMk/>
            <pc:sldMk cId="717215162" sldId="822"/>
            <ac:spMk id="7" creationId="{3D6490D6-4A45-43F6-8365-413C13E1E3E1}"/>
          </ac:spMkLst>
        </pc:spChg>
        <pc:spChg chg="add mod ord">
          <ac:chgData name="Jia Mian" userId="291035a0b0f30ad2" providerId="LiveId" clId="{EF4868CA-3D2D-436B-94FC-F45F09C2D798}" dt="2022-02-27T03:18:33.173" v="419"/>
          <ac:spMkLst>
            <pc:docMk/>
            <pc:sldMk cId="717215162" sldId="822"/>
            <ac:spMk id="8" creationId="{7FC58959-5C3D-4017-B1F1-24E69584790B}"/>
          </ac:spMkLst>
        </pc:spChg>
        <pc:spChg chg="del mod">
          <ac:chgData name="Jia Mian" userId="291035a0b0f30ad2" providerId="LiveId" clId="{EF4868CA-3D2D-436B-94FC-F45F09C2D798}" dt="2022-02-27T03:18:43.443" v="421" actId="478"/>
          <ac:spMkLst>
            <pc:docMk/>
            <pc:sldMk cId="717215162" sldId="822"/>
            <ac:spMk id="29" creationId="{36D5E004-3638-EF46-82EB-4E62F9E3033E}"/>
          </ac:spMkLst>
        </pc:spChg>
      </pc:sldChg>
      <pc:sldChg chg="addSp delSp modSp add mod modClrScheme chgLayout modNotes">
        <pc:chgData name="Jia Mian" userId="291035a0b0f30ad2" providerId="LiveId" clId="{EF4868CA-3D2D-436B-94FC-F45F09C2D798}" dt="2022-02-27T03:18:53.139" v="429" actId="1036"/>
        <pc:sldMkLst>
          <pc:docMk/>
          <pc:sldMk cId="1772640108" sldId="829"/>
        </pc:sldMkLst>
        <pc:spChg chg="add del mod ord">
          <ac:chgData name="Jia Mian" userId="291035a0b0f30ad2" providerId="LiveId" clId="{EF4868CA-3D2D-436B-94FC-F45F09C2D798}" dt="2022-02-27T03:17:57.026" v="409" actId="700"/>
          <ac:spMkLst>
            <pc:docMk/>
            <pc:sldMk cId="1772640108" sldId="829"/>
            <ac:spMk id="3" creationId="{75D9C488-A7BA-44C0-BDD1-CB25BF91D6AB}"/>
          </ac:spMkLst>
        </pc:spChg>
        <pc:spChg chg="add del mod ord">
          <ac:chgData name="Jia Mian" userId="291035a0b0f30ad2" providerId="LiveId" clId="{EF4868CA-3D2D-436B-94FC-F45F09C2D798}" dt="2022-02-27T03:18:17.316" v="413" actId="700"/>
          <ac:spMkLst>
            <pc:docMk/>
            <pc:sldMk cId="1772640108" sldId="829"/>
            <ac:spMk id="4" creationId="{98A45075-2FCE-4AA1-915C-37C7850C8B2A}"/>
          </ac:spMkLst>
        </pc:spChg>
        <pc:spChg chg="add mod ord">
          <ac:chgData name="Jia Mian" userId="291035a0b0f30ad2" providerId="LiveId" clId="{EF4868CA-3D2D-436B-94FC-F45F09C2D798}" dt="2022-02-27T03:18:38.211" v="420"/>
          <ac:spMkLst>
            <pc:docMk/>
            <pc:sldMk cId="1772640108" sldId="829"/>
            <ac:spMk id="5" creationId="{DC76AE95-9F67-4C8D-8B04-7A82AB848680}"/>
          </ac:spMkLst>
        </pc:spChg>
        <pc:spChg chg="del mod">
          <ac:chgData name="Jia Mian" userId="291035a0b0f30ad2" providerId="LiveId" clId="{EF4868CA-3D2D-436B-94FC-F45F09C2D798}" dt="2022-02-27T03:18:47.834" v="422" actId="478"/>
          <ac:spMkLst>
            <pc:docMk/>
            <pc:sldMk cId="1772640108" sldId="829"/>
            <ac:spMk id="29" creationId="{36D5E004-3638-EF46-82EB-4E62F9E3033E}"/>
          </ac:spMkLst>
        </pc:spChg>
        <pc:spChg chg="mod">
          <ac:chgData name="Jia Mian" userId="291035a0b0f30ad2" providerId="LiveId" clId="{EF4868CA-3D2D-436B-94FC-F45F09C2D798}" dt="2022-02-27T03:18:53.139" v="429" actId="1036"/>
          <ac:spMkLst>
            <pc:docMk/>
            <pc:sldMk cId="1772640108" sldId="829"/>
            <ac:spMk id="31" creationId="{BEB87BF7-F74C-BD48-B0BB-3DC3D8BDE1F0}"/>
          </ac:spMkLst>
        </pc:spChg>
      </pc:sldChg>
      <pc:sldChg chg="addSp modSp add del mod modClrScheme chgLayout">
        <pc:chgData name="Jia Mian" userId="291035a0b0f30ad2" providerId="LiveId" clId="{EF4868CA-3D2D-436B-94FC-F45F09C2D798}" dt="2022-02-27T03:03:10.290" v="350" actId="700"/>
        <pc:sldMkLst>
          <pc:docMk/>
          <pc:sldMk cId="830295238" sldId="1561"/>
        </pc:sldMkLst>
        <pc:spChg chg="add mod ord">
          <ac:chgData name="Jia Mian" userId="291035a0b0f30ad2" providerId="LiveId" clId="{EF4868CA-3D2D-436B-94FC-F45F09C2D798}" dt="2022-02-27T02:44:35.026" v="283" actId="700"/>
          <ac:spMkLst>
            <pc:docMk/>
            <pc:sldMk cId="830295238" sldId="1561"/>
            <ac:spMk id="2" creationId="{F4723EB4-D551-4199-83D9-0195A3262B26}"/>
          </ac:spMkLst>
        </pc:spChg>
        <pc:spChg chg="mod ord">
          <ac:chgData name="Jia Mian" userId="291035a0b0f30ad2" providerId="LiveId" clId="{EF4868CA-3D2D-436B-94FC-F45F09C2D798}" dt="2022-02-27T03:03:10.290" v="350" actId="700"/>
          <ac:spMkLst>
            <pc:docMk/>
            <pc:sldMk cId="830295238" sldId="1561"/>
            <ac:spMk id="81" creationId="{21716DEE-3C3F-43AB-8B19-058E4D64615E}"/>
          </ac:spMkLst>
        </pc:spChg>
      </pc:sldChg>
      <pc:sldChg chg="addSp delSp modSp add mod modTransition modClrScheme chgLayout">
        <pc:chgData name="Jia Mian" userId="291035a0b0f30ad2" providerId="LiveId" clId="{EF4868CA-3D2D-436B-94FC-F45F09C2D798}" dt="2022-02-27T03:02:15.691" v="341" actId="478"/>
        <pc:sldMkLst>
          <pc:docMk/>
          <pc:sldMk cId="3540086194" sldId="2948"/>
        </pc:sldMkLst>
        <pc:spChg chg="add del mod ord">
          <ac:chgData name="Jia Mian" userId="291035a0b0f30ad2" providerId="LiveId" clId="{EF4868CA-3D2D-436B-94FC-F45F09C2D798}" dt="2022-02-27T02:58:31.097" v="338" actId="478"/>
          <ac:spMkLst>
            <pc:docMk/>
            <pc:sldMk cId="3540086194" sldId="2948"/>
            <ac:spMk id="2" creationId="{0E96449A-78B3-4501-9710-41CE14426878}"/>
          </ac:spMkLst>
        </pc:spChg>
        <pc:spChg chg="add del mod ord">
          <ac:chgData name="Jia Mian" userId="291035a0b0f30ad2" providerId="LiveId" clId="{EF4868CA-3D2D-436B-94FC-F45F09C2D798}" dt="2022-02-27T03:02:15.691" v="341" actId="478"/>
          <ac:spMkLst>
            <pc:docMk/>
            <pc:sldMk cId="3540086194" sldId="2948"/>
            <ac:spMk id="6" creationId="{CEEC79A0-86C7-4995-9BE7-0ADB01068B3D}"/>
          </ac:spMkLst>
        </pc:spChg>
        <pc:spChg chg="mod">
          <ac:chgData name="Jia Mian" userId="291035a0b0f30ad2" providerId="LiveId" clId="{EF4868CA-3D2D-436B-94FC-F45F09C2D798}" dt="2022-02-27T02:42:10.673" v="275" actId="207"/>
          <ac:spMkLst>
            <pc:docMk/>
            <pc:sldMk cId="3540086194" sldId="2948"/>
            <ac:spMk id="63" creationId="{00000000-0000-0000-0000-000000000000}"/>
          </ac:spMkLst>
        </pc:spChg>
      </pc:sldChg>
      <pc:sldChg chg="add modTransition">
        <pc:chgData name="Jia Mian" userId="291035a0b0f30ad2" providerId="LiveId" clId="{EF4868CA-3D2D-436B-94FC-F45F09C2D798}" dt="2022-02-27T02:42:31.343" v="276"/>
        <pc:sldMkLst>
          <pc:docMk/>
          <pc:sldMk cId="2741879957" sldId="2950"/>
        </pc:sldMkLst>
      </pc:sldChg>
      <pc:sldChg chg="addSp delSp modSp add mod modTransition modClrScheme chgLayout">
        <pc:chgData name="Jia Mian" userId="291035a0b0f30ad2" providerId="LiveId" clId="{EF4868CA-3D2D-436B-94FC-F45F09C2D798}" dt="2022-02-27T03:02:34.442" v="345" actId="478"/>
        <pc:sldMkLst>
          <pc:docMk/>
          <pc:sldMk cId="1223196483" sldId="2951"/>
        </pc:sldMkLst>
        <pc:spChg chg="add del mod ord">
          <ac:chgData name="Jia Mian" userId="291035a0b0f30ad2" providerId="LiveId" clId="{EF4868CA-3D2D-436B-94FC-F45F09C2D798}" dt="2022-02-27T03:02:34.442" v="345" actId="478"/>
          <ac:spMkLst>
            <pc:docMk/>
            <pc:sldMk cId="1223196483" sldId="2951"/>
            <ac:spMk id="4" creationId="{00B9DCBF-D3EF-4099-8F47-7F8BE118BFAE}"/>
          </ac:spMkLst>
        </pc:spChg>
        <pc:spChg chg="mod">
          <ac:chgData name="Jia Mian" userId="291035a0b0f30ad2" providerId="LiveId" clId="{EF4868CA-3D2D-436B-94FC-F45F09C2D798}" dt="2022-02-27T02:43:45.590" v="278" actId="207"/>
          <ac:spMkLst>
            <pc:docMk/>
            <pc:sldMk cId="1223196483" sldId="2951"/>
            <ac:spMk id="32" creationId="{00000000-0000-0000-0000-000000000000}"/>
          </ac:spMkLst>
        </pc:spChg>
      </pc:sldChg>
      <pc:sldChg chg="add modTransition">
        <pc:chgData name="Jia Mian" userId="291035a0b0f30ad2" providerId="LiveId" clId="{EF4868CA-3D2D-436B-94FC-F45F09C2D798}" dt="2022-02-27T02:42:31.343" v="276"/>
        <pc:sldMkLst>
          <pc:docMk/>
          <pc:sldMk cId="2679601" sldId="2952"/>
        </pc:sldMkLst>
      </pc:sldChg>
      <pc:sldChg chg="addSp delSp modSp add mod modTransition modClrScheme chgLayout">
        <pc:chgData name="Jia Mian" userId="291035a0b0f30ad2" providerId="LiveId" clId="{EF4868CA-3D2D-436B-94FC-F45F09C2D798}" dt="2022-02-27T03:02:43.785" v="347" actId="478"/>
        <pc:sldMkLst>
          <pc:docMk/>
          <pc:sldMk cId="2036532364" sldId="2953"/>
        </pc:sldMkLst>
        <pc:spChg chg="mod">
          <ac:chgData name="Jia Mian" userId="291035a0b0f30ad2" providerId="LiveId" clId="{EF4868CA-3D2D-436B-94FC-F45F09C2D798}" dt="2022-02-27T02:43:51.532" v="279" actId="207"/>
          <ac:spMkLst>
            <pc:docMk/>
            <pc:sldMk cId="2036532364" sldId="2953"/>
            <ac:spMk id="2" creationId="{00000000-0000-0000-0000-000000000000}"/>
          </ac:spMkLst>
        </pc:spChg>
        <pc:spChg chg="add del mod ord">
          <ac:chgData name="Jia Mian" userId="291035a0b0f30ad2" providerId="LiveId" clId="{EF4868CA-3D2D-436B-94FC-F45F09C2D798}" dt="2022-02-27T03:02:43.785" v="347" actId="478"/>
          <ac:spMkLst>
            <pc:docMk/>
            <pc:sldMk cId="2036532364" sldId="2953"/>
            <ac:spMk id="6" creationId="{FCCDA9A7-FD34-4ACB-9E8B-FA557CE6932B}"/>
          </ac:spMkLst>
        </pc:spChg>
      </pc:sldChg>
      <pc:sldChg chg="addSp delSp modSp add mod modTransition modClrScheme chgLayout">
        <pc:chgData name="Jia Mian" userId="291035a0b0f30ad2" providerId="LiveId" clId="{EF4868CA-3D2D-436B-94FC-F45F09C2D798}" dt="2022-02-27T03:02:48.633" v="348" actId="478"/>
        <pc:sldMkLst>
          <pc:docMk/>
          <pc:sldMk cId="731315597" sldId="2954"/>
        </pc:sldMkLst>
        <pc:spChg chg="mod">
          <ac:chgData name="Jia Mian" userId="291035a0b0f30ad2" providerId="LiveId" clId="{EF4868CA-3D2D-436B-94FC-F45F09C2D798}" dt="2022-02-27T02:43:54.543" v="280" actId="207"/>
          <ac:spMkLst>
            <pc:docMk/>
            <pc:sldMk cId="731315597" sldId="2954"/>
            <ac:spMk id="2" creationId="{00000000-0000-0000-0000-000000000000}"/>
          </ac:spMkLst>
        </pc:spChg>
        <pc:spChg chg="add del mod ord">
          <ac:chgData name="Jia Mian" userId="291035a0b0f30ad2" providerId="LiveId" clId="{EF4868CA-3D2D-436B-94FC-F45F09C2D798}" dt="2022-02-27T03:02:48.633" v="348" actId="478"/>
          <ac:spMkLst>
            <pc:docMk/>
            <pc:sldMk cId="731315597" sldId="2954"/>
            <ac:spMk id="3" creationId="{40A477DE-4DFF-4451-BECC-4160625444A6}"/>
          </ac:spMkLst>
        </pc:spChg>
      </pc:sldChg>
      <pc:sldChg chg="addSp delSp modSp add mod modTransition modClrScheme chgLayout">
        <pc:chgData name="Jia Mian" userId="291035a0b0f30ad2" providerId="LiveId" clId="{EF4868CA-3D2D-436B-94FC-F45F09C2D798}" dt="2022-02-27T03:02:52.041" v="349" actId="478"/>
        <pc:sldMkLst>
          <pc:docMk/>
          <pc:sldMk cId="132514778" sldId="2955"/>
        </pc:sldMkLst>
        <pc:spChg chg="mod">
          <ac:chgData name="Jia Mian" userId="291035a0b0f30ad2" providerId="LiveId" clId="{EF4868CA-3D2D-436B-94FC-F45F09C2D798}" dt="2022-02-27T02:43:57.174" v="281" actId="207"/>
          <ac:spMkLst>
            <pc:docMk/>
            <pc:sldMk cId="132514778" sldId="2955"/>
            <ac:spMk id="2" creationId="{00000000-0000-0000-0000-000000000000}"/>
          </ac:spMkLst>
        </pc:spChg>
        <pc:spChg chg="add del mod ord">
          <ac:chgData name="Jia Mian" userId="291035a0b0f30ad2" providerId="LiveId" clId="{EF4868CA-3D2D-436B-94FC-F45F09C2D798}" dt="2022-02-27T03:02:52.041" v="349" actId="478"/>
          <ac:spMkLst>
            <pc:docMk/>
            <pc:sldMk cId="132514778" sldId="2955"/>
            <ac:spMk id="16" creationId="{5A1A6F34-7CF5-4927-9757-17C5B933D289}"/>
          </ac:spMkLst>
        </pc:spChg>
      </pc:sldChg>
      <pc:sldChg chg="addSp modSp add del mod modClrScheme chgLayout">
        <pc:chgData name="Jia Mian" userId="291035a0b0f30ad2" providerId="LiveId" clId="{EF4868CA-3D2D-436B-94FC-F45F09C2D798}" dt="2022-02-27T03:03:10.290" v="350" actId="700"/>
        <pc:sldMkLst>
          <pc:docMk/>
          <pc:sldMk cId="576505591" sldId="7169"/>
        </pc:sldMkLst>
        <pc:spChg chg="mod ord">
          <ac:chgData name="Jia Mian" userId="291035a0b0f30ad2" providerId="LiveId" clId="{EF4868CA-3D2D-436B-94FC-F45F09C2D798}" dt="2022-02-27T03:03:10.290" v="350" actId="700"/>
          <ac:spMkLst>
            <pc:docMk/>
            <pc:sldMk cId="576505591" sldId="7169"/>
            <ac:spMk id="4" creationId="{324DD04A-B411-9E47-86BF-69670A550593}"/>
          </ac:spMkLst>
        </pc:spChg>
        <pc:spChg chg="add mod ord">
          <ac:chgData name="Jia Mian" userId="291035a0b0f30ad2" providerId="LiveId" clId="{EF4868CA-3D2D-436B-94FC-F45F09C2D798}" dt="2022-02-27T02:44:35.026" v="283" actId="700"/>
          <ac:spMkLst>
            <pc:docMk/>
            <pc:sldMk cId="576505591" sldId="7169"/>
            <ac:spMk id="7" creationId="{82CFE594-7CCE-4639-A2AB-3FDC721FAF80}"/>
          </ac:spMkLst>
        </pc:spChg>
      </pc:sldChg>
      <pc:sldChg chg="addSp modSp add del mod modClrScheme chgLayout">
        <pc:chgData name="Jia Mian" userId="291035a0b0f30ad2" providerId="LiveId" clId="{EF4868CA-3D2D-436B-94FC-F45F09C2D798}" dt="2022-02-27T03:03:10.290" v="350" actId="700"/>
        <pc:sldMkLst>
          <pc:docMk/>
          <pc:sldMk cId="0" sldId="7181"/>
        </pc:sldMkLst>
        <pc:spChg chg="add mod ord">
          <ac:chgData name="Jia Mian" userId="291035a0b0f30ad2" providerId="LiveId" clId="{EF4868CA-3D2D-436B-94FC-F45F09C2D798}" dt="2022-02-27T02:44:35.026" v="283" actId="700"/>
          <ac:spMkLst>
            <pc:docMk/>
            <pc:sldMk cId="0" sldId="7181"/>
            <ac:spMk id="3" creationId="{A5C4274E-B1FF-4E78-A337-613232A2B966}"/>
          </ac:spMkLst>
        </pc:spChg>
        <pc:spChg chg="mod ord">
          <ac:chgData name="Jia Mian" userId="291035a0b0f30ad2" providerId="LiveId" clId="{EF4868CA-3D2D-436B-94FC-F45F09C2D798}" dt="2022-02-27T03:03:10.290" v="350" actId="700"/>
          <ac:spMkLst>
            <pc:docMk/>
            <pc:sldMk cId="0" sldId="7181"/>
            <ac:spMk id="32" creationId="{00000000-0000-0000-0000-000000000000}"/>
          </ac:spMkLst>
        </pc:spChg>
      </pc:sldChg>
      <pc:sldChg chg="addSp delSp modSp add mod modClrScheme modShow chgLayout">
        <pc:chgData name="Jia Mian" userId="291035a0b0f30ad2" providerId="LiveId" clId="{EF4868CA-3D2D-436B-94FC-F45F09C2D798}" dt="2022-02-27T03:14:34.288" v="377" actId="729"/>
        <pc:sldMkLst>
          <pc:docMk/>
          <pc:sldMk cId="2606374320" sldId="9950"/>
        </pc:sldMkLst>
        <pc:spChg chg="add del mod ord">
          <ac:chgData name="Jia Mian" userId="291035a0b0f30ad2" providerId="LiveId" clId="{EF4868CA-3D2D-436B-94FC-F45F09C2D798}" dt="2022-02-27T02:36:02.278" v="187" actId="478"/>
          <ac:spMkLst>
            <pc:docMk/>
            <pc:sldMk cId="2606374320" sldId="9950"/>
            <ac:spMk id="2" creationId="{906CD4B0-0C98-4115-9CCD-68477450D2C9}"/>
          </ac:spMkLst>
        </pc:spChg>
        <pc:spChg chg="add del mod">
          <ac:chgData name="Jia Mian" userId="291035a0b0f30ad2" providerId="LiveId" clId="{EF4868CA-3D2D-436B-94FC-F45F09C2D798}" dt="2022-02-27T02:35:53.281" v="184" actId="478"/>
          <ac:spMkLst>
            <pc:docMk/>
            <pc:sldMk cId="2606374320" sldId="9950"/>
            <ac:spMk id="4" creationId="{A7DB0952-DC87-4189-9302-ACDF56386A75}"/>
          </ac:spMkLst>
        </pc:spChg>
        <pc:spChg chg="mod">
          <ac:chgData name="Jia Mian" userId="291035a0b0f30ad2" providerId="LiveId" clId="{EF4868CA-3D2D-436B-94FC-F45F09C2D798}" dt="2022-02-27T02:36:38.050" v="192" actId="2711"/>
          <ac:spMkLst>
            <pc:docMk/>
            <pc:sldMk cId="2606374320" sldId="9950"/>
            <ac:spMk id="6" creationId="{BD867B5B-157D-8444-AC73-8659445DAF62}"/>
          </ac:spMkLst>
        </pc:spChg>
        <pc:spChg chg="add del mod">
          <ac:chgData name="Jia Mian" userId="291035a0b0f30ad2" providerId="LiveId" clId="{EF4868CA-3D2D-436B-94FC-F45F09C2D798}" dt="2022-02-27T02:36:06.270" v="189" actId="478"/>
          <ac:spMkLst>
            <pc:docMk/>
            <pc:sldMk cId="2606374320" sldId="9950"/>
            <ac:spMk id="8" creationId="{F80C0950-49B4-4EC2-9E6F-61E79EFA1426}"/>
          </ac:spMkLst>
        </pc:spChg>
        <pc:spChg chg="mod">
          <ac:chgData name="Jia Mian" userId="291035a0b0f30ad2" providerId="LiveId" clId="{EF4868CA-3D2D-436B-94FC-F45F09C2D798}" dt="2022-02-27T02:36:38.050" v="192" actId="2711"/>
          <ac:spMkLst>
            <pc:docMk/>
            <pc:sldMk cId="2606374320" sldId="9950"/>
            <ac:spMk id="9" creationId="{B7DC38C2-85E1-3E4A-A5A4-FA7884B81A8A}"/>
          </ac:spMkLst>
        </pc:spChg>
        <pc:spChg chg="mod">
          <ac:chgData name="Jia Mian" userId="291035a0b0f30ad2" providerId="LiveId" clId="{EF4868CA-3D2D-436B-94FC-F45F09C2D798}" dt="2022-02-27T02:36:38.050" v="192" actId="2711"/>
          <ac:spMkLst>
            <pc:docMk/>
            <pc:sldMk cId="2606374320" sldId="9950"/>
            <ac:spMk id="10" creationId="{D889F4AA-9B91-1245-89EF-AB7E0918996A}"/>
          </ac:spMkLst>
        </pc:spChg>
        <pc:spChg chg="mod">
          <ac:chgData name="Jia Mian" userId="291035a0b0f30ad2" providerId="LiveId" clId="{EF4868CA-3D2D-436B-94FC-F45F09C2D798}" dt="2022-02-27T02:36:38.050" v="192" actId="2711"/>
          <ac:spMkLst>
            <pc:docMk/>
            <pc:sldMk cId="2606374320" sldId="9950"/>
            <ac:spMk id="11" creationId="{538798F4-EB42-524A-AE43-6E4887C373BE}"/>
          </ac:spMkLst>
        </pc:spChg>
        <pc:spChg chg="mod">
          <ac:chgData name="Jia Mian" userId="291035a0b0f30ad2" providerId="LiveId" clId="{EF4868CA-3D2D-436B-94FC-F45F09C2D798}" dt="2022-02-27T02:36:38.050" v="192" actId="2711"/>
          <ac:spMkLst>
            <pc:docMk/>
            <pc:sldMk cId="2606374320" sldId="9950"/>
            <ac:spMk id="12" creationId="{6A9E4BB0-81BB-334A-A51B-BCA3409B8187}"/>
          </ac:spMkLst>
        </pc:spChg>
        <pc:spChg chg="mod">
          <ac:chgData name="Jia Mian" userId="291035a0b0f30ad2" providerId="LiveId" clId="{EF4868CA-3D2D-436B-94FC-F45F09C2D798}" dt="2022-02-27T02:36:38.050" v="192" actId="2711"/>
          <ac:spMkLst>
            <pc:docMk/>
            <pc:sldMk cId="2606374320" sldId="9950"/>
            <ac:spMk id="13" creationId="{20D38CCB-B038-6E44-8774-D9DBDE10A4C2}"/>
          </ac:spMkLst>
        </pc:spChg>
        <pc:spChg chg="mod">
          <ac:chgData name="Jia Mian" userId="291035a0b0f30ad2" providerId="LiveId" clId="{EF4868CA-3D2D-436B-94FC-F45F09C2D798}" dt="2022-02-27T02:36:38.050" v="192" actId="2711"/>
          <ac:spMkLst>
            <pc:docMk/>
            <pc:sldMk cId="2606374320" sldId="9950"/>
            <ac:spMk id="14" creationId="{2CBF7E2F-5D2C-544C-B4DA-71CD22D39FE6}"/>
          </ac:spMkLst>
        </pc:spChg>
        <pc:spChg chg="add mod ord">
          <ac:chgData name="Jia Mian" userId="291035a0b0f30ad2" providerId="LiveId" clId="{EF4868CA-3D2D-436B-94FC-F45F09C2D798}" dt="2022-02-27T02:58:11.230" v="332" actId="20577"/>
          <ac:spMkLst>
            <pc:docMk/>
            <pc:sldMk cId="2606374320" sldId="9950"/>
            <ac:spMk id="15" creationId="{2831B99A-CFE2-4DDD-BF99-01BA6A661565}"/>
          </ac:spMkLst>
        </pc:spChg>
        <pc:spChg chg="mod">
          <ac:chgData name="Jia Mian" userId="291035a0b0f30ad2" providerId="LiveId" clId="{EF4868CA-3D2D-436B-94FC-F45F09C2D798}" dt="2022-02-27T02:39:37.407" v="228" actId="1076"/>
          <ac:spMkLst>
            <pc:docMk/>
            <pc:sldMk cId="2606374320" sldId="9950"/>
            <ac:spMk id="17" creationId="{EF08F9DC-F489-EE43-9D72-1D0CDDE563E3}"/>
          </ac:spMkLst>
        </pc:spChg>
        <pc:spChg chg="mod">
          <ac:chgData name="Jia Mian" userId="291035a0b0f30ad2" providerId="LiveId" clId="{EF4868CA-3D2D-436B-94FC-F45F09C2D798}" dt="2022-02-27T02:36:38.050" v="192" actId="2711"/>
          <ac:spMkLst>
            <pc:docMk/>
            <pc:sldMk cId="2606374320" sldId="9950"/>
            <ac:spMk id="26" creationId="{B0CA52B5-797D-E74A-B8F6-D146404D754C}"/>
          </ac:spMkLst>
        </pc:spChg>
        <pc:spChg chg="mod">
          <ac:chgData name="Jia Mian" userId="291035a0b0f30ad2" providerId="LiveId" clId="{EF4868CA-3D2D-436B-94FC-F45F09C2D798}" dt="2022-02-27T02:36:38.050" v="192" actId="2711"/>
          <ac:spMkLst>
            <pc:docMk/>
            <pc:sldMk cId="2606374320" sldId="9950"/>
            <ac:spMk id="27" creationId="{1FEAEBB6-8462-AF40-B085-CB3764888157}"/>
          </ac:spMkLst>
        </pc:spChg>
        <pc:spChg chg="mod">
          <ac:chgData name="Jia Mian" userId="291035a0b0f30ad2" providerId="LiveId" clId="{EF4868CA-3D2D-436B-94FC-F45F09C2D798}" dt="2022-02-27T02:39:37.407" v="228" actId="1076"/>
          <ac:spMkLst>
            <pc:docMk/>
            <pc:sldMk cId="2606374320" sldId="9950"/>
            <ac:spMk id="32" creationId="{42CC3659-32E2-594E-B625-AB69674FA0D6}"/>
          </ac:spMkLst>
        </pc:spChg>
        <pc:spChg chg="mod">
          <ac:chgData name="Jia Mian" userId="291035a0b0f30ad2" providerId="LiveId" clId="{EF4868CA-3D2D-436B-94FC-F45F09C2D798}" dt="2022-02-27T02:36:38.050" v="192" actId="2711"/>
          <ac:spMkLst>
            <pc:docMk/>
            <pc:sldMk cId="2606374320" sldId="9950"/>
            <ac:spMk id="35" creationId="{0467D850-E421-ED45-8A04-91630D832CF6}"/>
          </ac:spMkLst>
        </pc:spChg>
        <pc:spChg chg="mod">
          <ac:chgData name="Jia Mian" userId="291035a0b0f30ad2" providerId="LiveId" clId="{EF4868CA-3D2D-436B-94FC-F45F09C2D798}" dt="2022-02-27T02:36:38.050" v="192" actId="2711"/>
          <ac:spMkLst>
            <pc:docMk/>
            <pc:sldMk cId="2606374320" sldId="9950"/>
            <ac:spMk id="36" creationId="{425B09B1-2666-7E48-BA2A-0765CBB176D6}"/>
          </ac:spMkLst>
        </pc:spChg>
        <pc:spChg chg="mod">
          <ac:chgData name="Jia Mian" userId="291035a0b0f30ad2" providerId="LiveId" clId="{EF4868CA-3D2D-436B-94FC-F45F09C2D798}" dt="2022-02-27T02:39:37.407" v="228" actId="1076"/>
          <ac:spMkLst>
            <pc:docMk/>
            <pc:sldMk cId="2606374320" sldId="9950"/>
            <ac:spMk id="37" creationId="{F766E8D7-17D9-BB44-BBBC-B473109FA1CA}"/>
          </ac:spMkLst>
        </pc:spChg>
        <pc:spChg chg="mod">
          <ac:chgData name="Jia Mian" userId="291035a0b0f30ad2" providerId="LiveId" clId="{EF4868CA-3D2D-436B-94FC-F45F09C2D798}" dt="2022-02-27T02:36:38.050" v="192" actId="2711"/>
          <ac:spMkLst>
            <pc:docMk/>
            <pc:sldMk cId="2606374320" sldId="9950"/>
            <ac:spMk id="39" creationId="{596A0E90-00EB-5145-B7D6-F68CA247C6D9}"/>
          </ac:spMkLst>
        </pc:spChg>
        <pc:spChg chg="mod">
          <ac:chgData name="Jia Mian" userId="291035a0b0f30ad2" providerId="LiveId" clId="{EF4868CA-3D2D-436B-94FC-F45F09C2D798}" dt="2022-02-27T02:36:38.050" v="192" actId="2711"/>
          <ac:spMkLst>
            <pc:docMk/>
            <pc:sldMk cId="2606374320" sldId="9950"/>
            <ac:spMk id="40" creationId="{59817278-09D7-E646-A3F0-0B927E991516}"/>
          </ac:spMkLst>
        </pc:spChg>
        <pc:spChg chg="add del mod ord">
          <ac:chgData name="Jia Mian" userId="291035a0b0f30ad2" providerId="LiveId" clId="{EF4868CA-3D2D-436B-94FC-F45F09C2D798}" dt="2022-02-27T02:36:04.590" v="188" actId="478"/>
          <ac:spMkLst>
            <pc:docMk/>
            <pc:sldMk cId="2606374320" sldId="9950"/>
            <ac:spMk id="42" creationId="{6CD3067A-CBF5-9240-BD0D-D5C38831B801}"/>
          </ac:spMkLst>
        </pc:spChg>
        <pc:spChg chg="mod">
          <ac:chgData name="Jia Mian" userId="291035a0b0f30ad2" providerId="LiveId" clId="{EF4868CA-3D2D-436B-94FC-F45F09C2D798}" dt="2022-02-27T02:40:25.108" v="267" actId="1076"/>
          <ac:spMkLst>
            <pc:docMk/>
            <pc:sldMk cId="2606374320" sldId="9950"/>
            <ac:spMk id="43" creationId="{9DA5DD67-9F3B-6843-948F-DE9F6C1CD715}"/>
          </ac:spMkLst>
        </pc:spChg>
        <pc:spChg chg="add mod">
          <ac:chgData name="Jia Mian" userId="291035a0b0f30ad2" providerId="LiveId" clId="{EF4868CA-3D2D-436B-94FC-F45F09C2D798}" dt="2022-02-27T02:40:25.108" v="267" actId="1076"/>
          <ac:spMkLst>
            <pc:docMk/>
            <pc:sldMk cId="2606374320" sldId="9950"/>
            <ac:spMk id="44" creationId="{DC4C8CB0-0931-4740-94F5-4D912CFCD5F2}"/>
          </ac:spMkLst>
        </pc:spChg>
        <pc:spChg chg="mod">
          <ac:chgData name="Jia Mian" userId="291035a0b0f30ad2" providerId="LiveId" clId="{EF4868CA-3D2D-436B-94FC-F45F09C2D798}" dt="2022-02-27T02:39:15.614" v="214" actId="208"/>
          <ac:spMkLst>
            <pc:docMk/>
            <pc:sldMk cId="2606374320" sldId="9950"/>
            <ac:spMk id="47" creationId="{6F46BB0D-407C-42BB-B7F3-B9231B038AD8}"/>
          </ac:spMkLst>
        </pc:spChg>
        <pc:spChg chg="mod">
          <ac:chgData name="Jia Mian" userId="291035a0b0f30ad2" providerId="LiveId" clId="{EF4868CA-3D2D-436B-94FC-F45F09C2D798}" dt="2022-02-27T02:39:15.614" v="214" actId="208"/>
          <ac:spMkLst>
            <pc:docMk/>
            <pc:sldMk cId="2606374320" sldId="9950"/>
            <ac:spMk id="48" creationId="{F57E44BF-30EA-4ED8-A8D0-46A5F5DA0A5C}"/>
          </ac:spMkLst>
        </pc:spChg>
        <pc:spChg chg="mod">
          <ac:chgData name="Jia Mian" userId="291035a0b0f30ad2" providerId="LiveId" clId="{EF4868CA-3D2D-436B-94FC-F45F09C2D798}" dt="2022-02-27T02:39:15.614" v="214" actId="208"/>
          <ac:spMkLst>
            <pc:docMk/>
            <pc:sldMk cId="2606374320" sldId="9950"/>
            <ac:spMk id="50" creationId="{01904615-136C-471C-AA88-825390E60B45}"/>
          </ac:spMkLst>
        </pc:spChg>
        <pc:spChg chg="mod">
          <ac:chgData name="Jia Mian" userId="291035a0b0f30ad2" providerId="LiveId" clId="{EF4868CA-3D2D-436B-94FC-F45F09C2D798}" dt="2022-02-27T02:39:15.614" v="214" actId="208"/>
          <ac:spMkLst>
            <pc:docMk/>
            <pc:sldMk cId="2606374320" sldId="9950"/>
            <ac:spMk id="51" creationId="{D063818F-C7E8-4C27-A928-8FFC9A25A689}"/>
          </ac:spMkLst>
        </pc:spChg>
        <pc:spChg chg="mod">
          <ac:chgData name="Jia Mian" userId="291035a0b0f30ad2" providerId="LiveId" clId="{EF4868CA-3D2D-436B-94FC-F45F09C2D798}" dt="2022-02-27T02:39:15.614" v="214" actId="208"/>
          <ac:spMkLst>
            <pc:docMk/>
            <pc:sldMk cId="2606374320" sldId="9950"/>
            <ac:spMk id="53" creationId="{1450954A-6F87-4FFC-AD2C-3B222AF517F4}"/>
          </ac:spMkLst>
        </pc:spChg>
        <pc:spChg chg="mod">
          <ac:chgData name="Jia Mian" userId="291035a0b0f30ad2" providerId="LiveId" clId="{EF4868CA-3D2D-436B-94FC-F45F09C2D798}" dt="2022-02-27T02:39:15.614" v="214" actId="208"/>
          <ac:spMkLst>
            <pc:docMk/>
            <pc:sldMk cId="2606374320" sldId="9950"/>
            <ac:spMk id="54" creationId="{ED99022F-BA9C-4F91-B8A7-626A773AE29A}"/>
          </ac:spMkLst>
        </pc:spChg>
        <pc:spChg chg="mod">
          <ac:chgData name="Jia Mian" userId="291035a0b0f30ad2" providerId="LiveId" clId="{EF4868CA-3D2D-436B-94FC-F45F09C2D798}" dt="2022-02-27T02:38:21.469" v="208"/>
          <ac:spMkLst>
            <pc:docMk/>
            <pc:sldMk cId="2606374320" sldId="9950"/>
            <ac:spMk id="57" creationId="{9C4B43EC-216E-47D3-90A1-E161A240CD19}"/>
          </ac:spMkLst>
        </pc:spChg>
        <pc:spChg chg="mod">
          <ac:chgData name="Jia Mian" userId="291035a0b0f30ad2" providerId="LiveId" clId="{EF4868CA-3D2D-436B-94FC-F45F09C2D798}" dt="2022-02-27T02:38:21.469" v="208"/>
          <ac:spMkLst>
            <pc:docMk/>
            <pc:sldMk cId="2606374320" sldId="9950"/>
            <ac:spMk id="58" creationId="{DC6D19E2-007C-466C-8E9B-76272836D722}"/>
          </ac:spMkLst>
        </pc:spChg>
        <pc:spChg chg="mod">
          <ac:chgData name="Jia Mian" userId="291035a0b0f30ad2" providerId="LiveId" clId="{EF4868CA-3D2D-436B-94FC-F45F09C2D798}" dt="2022-02-27T02:38:21.469" v="208"/>
          <ac:spMkLst>
            <pc:docMk/>
            <pc:sldMk cId="2606374320" sldId="9950"/>
            <ac:spMk id="60" creationId="{2B55FDF3-B5DD-47D4-8C04-BE44A06629E3}"/>
          </ac:spMkLst>
        </pc:spChg>
        <pc:spChg chg="mod">
          <ac:chgData name="Jia Mian" userId="291035a0b0f30ad2" providerId="LiveId" clId="{EF4868CA-3D2D-436B-94FC-F45F09C2D798}" dt="2022-02-27T02:38:21.469" v="208"/>
          <ac:spMkLst>
            <pc:docMk/>
            <pc:sldMk cId="2606374320" sldId="9950"/>
            <ac:spMk id="61" creationId="{A3C79F59-0387-45EE-B902-502B1B91A7F4}"/>
          </ac:spMkLst>
        </pc:spChg>
        <pc:spChg chg="mod">
          <ac:chgData name="Jia Mian" userId="291035a0b0f30ad2" providerId="LiveId" clId="{EF4868CA-3D2D-436B-94FC-F45F09C2D798}" dt="2022-02-27T02:38:21.469" v="208"/>
          <ac:spMkLst>
            <pc:docMk/>
            <pc:sldMk cId="2606374320" sldId="9950"/>
            <ac:spMk id="63" creationId="{3EF168ED-9087-47B5-935A-D32E84B568E4}"/>
          </ac:spMkLst>
        </pc:spChg>
        <pc:spChg chg="mod">
          <ac:chgData name="Jia Mian" userId="291035a0b0f30ad2" providerId="LiveId" clId="{EF4868CA-3D2D-436B-94FC-F45F09C2D798}" dt="2022-02-27T02:38:21.469" v="208"/>
          <ac:spMkLst>
            <pc:docMk/>
            <pc:sldMk cId="2606374320" sldId="9950"/>
            <ac:spMk id="64" creationId="{F9A86358-196C-4FC1-9DA8-EF3D585EBB24}"/>
          </ac:spMkLst>
        </pc:spChg>
        <pc:spChg chg="mod">
          <ac:chgData name="Jia Mian" userId="291035a0b0f30ad2" providerId="LiveId" clId="{EF4868CA-3D2D-436B-94FC-F45F09C2D798}" dt="2022-02-27T02:40:15.585" v="265" actId="207"/>
          <ac:spMkLst>
            <pc:docMk/>
            <pc:sldMk cId="2606374320" sldId="9950"/>
            <ac:spMk id="66" creationId="{8A41CFB5-B659-480C-AB6F-DE83C422FD96}"/>
          </ac:spMkLst>
        </pc:spChg>
        <pc:spChg chg="mod">
          <ac:chgData name="Jia Mian" userId="291035a0b0f30ad2" providerId="LiveId" clId="{EF4868CA-3D2D-436B-94FC-F45F09C2D798}" dt="2022-02-27T02:40:01.676" v="261" actId="208"/>
          <ac:spMkLst>
            <pc:docMk/>
            <pc:sldMk cId="2606374320" sldId="9950"/>
            <ac:spMk id="67" creationId="{135463D3-E44D-4CA9-B72F-EE4921BCEF73}"/>
          </ac:spMkLst>
        </pc:spChg>
        <pc:spChg chg="mod">
          <ac:chgData name="Jia Mian" userId="291035a0b0f30ad2" providerId="LiveId" clId="{EF4868CA-3D2D-436B-94FC-F45F09C2D798}" dt="2022-02-27T02:40:19.100" v="266" actId="207"/>
          <ac:spMkLst>
            <pc:docMk/>
            <pc:sldMk cId="2606374320" sldId="9950"/>
            <ac:spMk id="69" creationId="{3545185E-6788-4F74-AD74-7A51F45BDC22}"/>
          </ac:spMkLst>
        </pc:spChg>
        <pc:spChg chg="mod">
          <ac:chgData name="Jia Mian" userId="291035a0b0f30ad2" providerId="LiveId" clId="{EF4868CA-3D2D-436B-94FC-F45F09C2D798}" dt="2022-02-27T02:40:01.676" v="261" actId="208"/>
          <ac:spMkLst>
            <pc:docMk/>
            <pc:sldMk cId="2606374320" sldId="9950"/>
            <ac:spMk id="70" creationId="{0CD59A28-C22A-4F31-9245-BD00A49DDB0E}"/>
          </ac:spMkLst>
        </pc:spChg>
        <pc:spChg chg="mod">
          <ac:chgData name="Jia Mian" userId="291035a0b0f30ad2" providerId="LiveId" clId="{EF4868CA-3D2D-436B-94FC-F45F09C2D798}" dt="2022-02-27T02:40:11.707" v="264" actId="207"/>
          <ac:spMkLst>
            <pc:docMk/>
            <pc:sldMk cId="2606374320" sldId="9950"/>
            <ac:spMk id="72" creationId="{F68B18FC-4605-4D52-9A3C-A126A851A2DA}"/>
          </ac:spMkLst>
        </pc:spChg>
        <pc:spChg chg="mod">
          <ac:chgData name="Jia Mian" userId="291035a0b0f30ad2" providerId="LiveId" clId="{EF4868CA-3D2D-436B-94FC-F45F09C2D798}" dt="2022-02-27T02:40:01.676" v="261" actId="208"/>
          <ac:spMkLst>
            <pc:docMk/>
            <pc:sldMk cId="2606374320" sldId="9950"/>
            <ac:spMk id="73" creationId="{787743CF-4ADF-424F-92C4-FB0AC935242D}"/>
          </ac:spMkLst>
        </pc:spChg>
        <pc:spChg chg="add mod">
          <ac:chgData name="Jia Mian" userId="291035a0b0f30ad2" providerId="LiveId" clId="{EF4868CA-3D2D-436B-94FC-F45F09C2D798}" dt="2022-02-27T02:58:08.831" v="330" actId="21"/>
          <ac:spMkLst>
            <pc:docMk/>
            <pc:sldMk cId="2606374320" sldId="9950"/>
            <ac:spMk id="74" creationId="{2659740F-FBC1-4D56-B170-9EBF0F4FB286}"/>
          </ac:spMkLst>
        </pc:spChg>
        <pc:grpChg chg="mod">
          <ac:chgData name="Jia Mian" userId="291035a0b0f30ad2" providerId="LiveId" clId="{EF4868CA-3D2D-436B-94FC-F45F09C2D798}" dt="2022-02-27T02:40:25.108" v="267" actId="1076"/>
          <ac:grpSpMkLst>
            <pc:docMk/>
            <pc:sldMk cId="2606374320" sldId="9950"/>
            <ac:grpSpMk id="41" creationId="{254777CB-62A8-7440-A847-C17926EAEBB3}"/>
          </ac:grpSpMkLst>
        </pc:grpChg>
        <pc:grpChg chg="add mod">
          <ac:chgData name="Jia Mian" userId="291035a0b0f30ad2" providerId="LiveId" clId="{EF4868CA-3D2D-436B-94FC-F45F09C2D798}" dt="2022-02-27T02:40:25.108" v="267" actId="1076"/>
          <ac:grpSpMkLst>
            <pc:docMk/>
            <pc:sldMk cId="2606374320" sldId="9950"/>
            <ac:grpSpMk id="46" creationId="{E4F4D23A-4D8D-40BD-9B26-5037F974C907}"/>
          </ac:grpSpMkLst>
        </pc:grpChg>
        <pc:grpChg chg="add mod">
          <ac:chgData name="Jia Mian" userId="291035a0b0f30ad2" providerId="LiveId" clId="{EF4868CA-3D2D-436B-94FC-F45F09C2D798}" dt="2022-02-27T02:40:25.108" v="267" actId="1076"/>
          <ac:grpSpMkLst>
            <pc:docMk/>
            <pc:sldMk cId="2606374320" sldId="9950"/>
            <ac:grpSpMk id="49" creationId="{11B7D8F7-1C13-4E0F-85AB-58DBBD674613}"/>
          </ac:grpSpMkLst>
        </pc:grpChg>
        <pc:grpChg chg="add mod">
          <ac:chgData name="Jia Mian" userId="291035a0b0f30ad2" providerId="LiveId" clId="{EF4868CA-3D2D-436B-94FC-F45F09C2D798}" dt="2022-02-27T02:40:25.108" v="267" actId="1076"/>
          <ac:grpSpMkLst>
            <pc:docMk/>
            <pc:sldMk cId="2606374320" sldId="9950"/>
            <ac:grpSpMk id="52" creationId="{6A934B62-0094-458F-83FC-8D8E759EFA89}"/>
          </ac:grpSpMkLst>
        </pc:grpChg>
        <pc:grpChg chg="add del mod">
          <ac:chgData name="Jia Mian" userId="291035a0b0f30ad2" providerId="LiveId" clId="{EF4868CA-3D2D-436B-94FC-F45F09C2D798}" dt="2022-02-27T02:38:35.016" v="211"/>
          <ac:grpSpMkLst>
            <pc:docMk/>
            <pc:sldMk cId="2606374320" sldId="9950"/>
            <ac:grpSpMk id="56" creationId="{F1E30F38-434C-4B53-959E-DA59E11A1558}"/>
          </ac:grpSpMkLst>
        </pc:grpChg>
        <pc:grpChg chg="add del mod">
          <ac:chgData name="Jia Mian" userId="291035a0b0f30ad2" providerId="LiveId" clId="{EF4868CA-3D2D-436B-94FC-F45F09C2D798}" dt="2022-02-27T02:38:35.016" v="211"/>
          <ac:grpSpMkLst>
            <pc:docMk/>
            <pc:sldMk cId="2606374320" sldId="9950"/>
            <ac:grpSpMk id="59" creationId="{577C3936-9B91-48CC-92B3-9948819AFFE2}"/>
          </ac:grpSpMkLst>
        </pc:grpChg>
        <pc:grpChg chg="add del mod">
          <ac:chgData name="Jia Mian" userId="291035a0b0f30ad2" providerId="LiveId" clId="{EF4868CA-3D2D-436B-94FC-F45F09C2D798}" dt="2022-02-27T02:38:35.016" v="211"/>
          <ac:grpSpMkLst>
            <pc:docMk/>
            <pc:sldMk cId="2606374320" sldId="9950"/>
            <ac:grpSpMk id="62" creationId="{89B6B9FC-AE38-4298-BC45-76718DEAA066}"/>
          </ac:grpSpMkLst>
        </pc:grpChg>
        <pc:grpChg chg="add mod">
          <ac:chgData name="Jia Mian" userId="291035a0b0f30ad2" providerId="LiveId" clId="{EF4868CA-3D2D-436B-94FC-F45F09C2D798}" dt="2022-02-27T02:40:25.108" v="267" actId="1076"/>
          <ac:grpSpMkLst>
            <pc:docMk/>
            <pc:sldMk cId="2606374320" sldId="9950"/>
            <ac:grpSpMk id="65" creationId="{3A27FD0E-45B7-4450-837A-CB4957C4F98E}"/>
          </ac:grpSpMkLst>
        </pc:grpChg>
        <pc:grpChg chg="add mod">
          <ac:chgData name="Jia Mian" userId="291035a0b0f30ad2" providerId="LiveId" clId="{EF4868CA-3D2D-436B-94FC-F45F09C2D798}" dt="2022-02-27T02:40:25.108" v="267" actId="1076"/>
          <ac:grpSpMkLst>
            <pc:docMk/>
            <pc:sldMk cId="2606374320" sldId="9950"/>
            <ac:grpSpMk id="68" creationId="{7AEB61E8-CCFE-4608-9041-856B3523CCEB}"/>
          </ac:grpSpMkLst>
        </pc:grpChg>
        <pc:grpChg chg="add mod">
          <ac:chgData name="Jia Mian" userId="291035a0b0f30ad2" providerId="LiveId" clId="{EF4868CA-3D2D-436B-94FC-F45F09C2D798}" dt="2022-02-27T02:40:25.108" v="267" actId="1076"/>
          <ac:grpSpMkLst>
            <pc:docMk/>
            <pc:sldMk cId="2606374320" sldId="9950"/>
            <ac:grpSpMk id="71" creationId="{80147470-9067-41FC-8AC0-B102B2CC2D0E}"/>
          </ac:grpSpMkLst>
        </pc:grpChg>
        <pc:picChg chg="del mod">
          <ac:chgData name="Jia Mian" userId="291035a0b0f30ad2" providerId="LiveId" clId="{EF4868CA-3D2D-436B-94FC-F45F09C2D798}" dt="2022-02-27T02:38:19.275" v="206" actId="478"/>
          <ac:picMkLst>
            <pc:docMk/>
            <pc:sldMk cId="2606374320" sldId="9950"/>
            <ac:picMk id="5" creationId="{68B89F74-9B75-0646-9E3D-1A1B5AF236EC}"/>
          </ac:picMkLst>
        </pc:picChg>
        <pc:picChg chg="add mod">
          <ac:chgData name="Jia Mian" userId="291035a0b0f30ad2" providerId="LiveId" clId="{EF4868CA-3D2D-436B-94FC-F45F09C2D798}" dt="2022-02-27T02:40:25.108" v="267" actId="1076"/>
          <ac:picMkLst>
            <pc:docMk/>
            <pc:sldMk cId="2606374320" sldId="9950"/>
            <ac:picMk id="45" creationId="{86149AE3-9692-4B71-A5A1-7495E40FEC17}"/>
          </ac:picMkLst>
        </pc:picChg>
        <pc:picChg chg="add del mod">
          <ac:chgData name="Jia Mian" userId="291035a0b0f30ad2" providerId="LiveId" clId="{EF4868CA-3D2D-436B-94FC-F45F09C2D798}" dt="2022-02-27T02:38:35.016" v="211"/>
          <ac:picMkLst>
            <pc:docMk/>
            <pc:sldMk cId="2606374320" sldId="9950"/>
            <ac:picMk id="55" creationId="{21B9311B-10A0-4792-A5D4-3A0C22BFAFC7}"/>
          </ac:picMkLst>
        </pc:picChg>
        <pc:picChg chg="add del mod">
          <ac:chgData name="Jia Mian" userId="291035a0b0f30ad2" providerId="LiveId" clId="{EF4868CA-3D2D-436B-94FC-F45F09C2D798}" dt="2022-02-27T02:58:06.217" v="329" actId="478"/>
          <ac:picMkLst>
            <pc:docMk/>
            <pc:sldMk cId="2606374320" sldId="9950"/>
            <ac:picMk id="75" creationId="{D270CFAE-9570-462E-8532-E6C7F171FCD2}"/>
          </ac:picMkLst>
        </pc:picChg>
      </pc:sldChg>
      <pc:sldChg chg="modSp add del mod ord modClrScheme chgLayout">
        <pc:chgData name="Jia Mian" userId="291035a0b0f30ad2" providerId="LiveId" clId="{EF4868CA-3D2D-436B-94FC-F45F09C2D798}" dt="2022-02-27T03:14:19.007" v="376"/>
        <pc:sldMkLst>
          <pc:docMk/>
          <pc:sldMk cId="0" sldId="9951"/>
        </pc:sldMkLst>
        <pc:spChg chg="mod ord">
          <ac:chgData name="Jia Mian" userId="291035a0b0f30ad2" providerId="LiveId" clId="{EF4868CA-3D2D-436B-94FC-F45F09C2D798}" dt="2022-02-27T03:14:14.774" v="374" actId="700"/>
          <ac:spMkLst>
            <pc:docMk/>
            <pc:sldMk cId="0" sldId="9951"/>
            <ac:spMk id="86" creationId="{00000000-0000-0000-0000-000000000000}"/>
          </ac:spMkLst>
        </pc:spChg>
      </pc:sldChg>
      <pc:sldChg chg="add del modTransition">
        <pc:chgData name="Jia Mian" userId="291035a0b0f30ad2" providerId="LiveId" clId="{EF4868CA-3D2D-436B-94FC-F45F09C2D798}" dt="2022-02-27T02:42:35.882" v="277" actId="47"/>
        <pc:sldMkLst>
          <pc:docMk/>
          <pc:sldMk cId="1576547869" sldId="9951"/>
        </pc:sldMkLst>
      </pc:sldChg>
      <pc:sldChg chg="modSp add del mod ord modClrScheme chgLayout">
        <pc:chgData name="Jia Mian" userId="291035a0b0f30ad2" providerId="LiveId" clId="{EF4868CA-3D2D-436B-94FC-F45F09C2D798}" dt="2022-02-27T03:14:19.007" v="376"/>
        <pc:sldMkLst>
          <pc:docMk/>
          <pc:sldMk cId="0" sldId="9952"/>
        </pc:sldMkLst>
        <pc:spChg chg="mod ord">
          <ac:chgData name="Jia Mian" userId="291035a0b0f30ad2" providerId="LiveId" clId="{EF4868CA-3D2D-436B-94FC-F45F09C2D798}" dt="2022-02-27T03:14:14.774" v="374" actId="700"/>
          <ac:spMkLst>
            <pc:docMk/>
            <pc:sldMk cId="0" sldId="9952"/>
            <ac:spMk id="86" creationId="{00000000-0000-0000-0000-000000000000}"/>
          </ac:spMkLst>
        </pc:spChg>
      </pc:sldChg>
      <pc:sldChg chg="addSp modSp new mod">
        <pc:chgData name="Jia Mian" userId="291035a0b0f30ad2" providerId="LiveId" clId="{EF4868CA-3D2D-436B-94FC-F45F09C2D798}" dt="2022-02-27T03:25:18.181" v="501" actId="20577"/>
        <pc:sldMkLst>
          <pc:docMk/>
          <pc:sldMk cId="4048795850" sldId="9953"/>
        </pc:sldMkLst>
        <pc:spChg chg="mod">
          <ac:chgData name="Jia Mian" userId="291035a0b0f30ad2" providerId="LiveId" clId="{EF4868CA-3D2D-436B-94FC-F45F09C2D798}" dt="2022-02-27T03:25:18.181" v="501" actId="20577"/>
          <ac:spMkLst>
            <pc:docMk/>
            <pc:sldMk cId="4048795850" sldId="9953"/>
            <ac:spMk id="2" creationId="{E48F69CC-F10A-402E-8B7B-F6FA9912DA1B}"/>
          </ac:spMkLst>
        </pc:spChg>
        <pc:spChg chg="mod">
          <ac:chgData name="Jia Mian" userId="291035a0b0f30ad2" providerId="LiveId" clId="{EF4868CA-3D2D-436B-94FC-F45F09C2D798}" dt="2022-02-27T03:24:21.938" v="463" actId="208"/>
          <ac:spMkLst>
            <pc:docMk/>
            <pc:sldMk cId="4048795850" sldId="9953"/>
            <ac:spMk id="4" creationId="{E8116E86-030D-4477-A46B-37A9AC945674}"/>
          </ac:spMkLst>
        </pc:spChg>
        <pc:spChg chg="mod">
          <ac:chgData name="Jia Mian" userId="291035a0b0f30ad2" providerId="LiveId" clId="{EF4868CA-3D2D-436B-94FC-F45F09C2D798}" dt="2022-02-27T03:23:59.598" v="461"/>
          <ac:spMkLst>
            <pc:docMk/>
            <pc:sldMk cId="4048795850" sldId="9953"/>
            <ac:spMk id="5" creationId="{F3157693-1523-48A9-A19E-95946A0BCFC1}"/>
          </ac:spMkLst>
        </pc:spChg>
        <pc:spChg chg="mod">
          <ac:chgData name="Jia Mian" userId="291035a0b0f30ad2" providerId="LiveId" clId="{EF4868CA-3D2D-436B-94FC-F45F09C2D798}" dt="2022-02-27T03:23:59.598" v="461"/>
          <ac:spMkLst>
            <pc:docMk/>
            <pc:sldMk cId="4048795850" sldId="9953"/>
            <ac:spMk id="6" creationId="{C064B681-9DE6-41EF-A1F4-8F5ED1B45921}"/>
          </ac:spMkLst>
        </pc:spChg>
        <pc:spChg chg="mod">
          <ac:chgData name="Jia Mian" userId="291035a0b0f30ad2" providerId="LiveId" clId="{EF4868CA-3D2D-436B-94FC-F45F09C2D798}" dt="2022-02-27T03:23:59.598" v="461"/>
          <ac:spMkLst>
            <pc:docMk/>
            <pc:sldMk cId="4048795850" sldId="9953"/>
            <ac:spMk id="7" creationId="{334A3A49-5E46-4FCE-97C4-B4DEC529D214}"/>
          </ac:spMkLst>
        </pc:spChg>
        <pc:spChg chg="mod">
          <ac:chgData name="Jia Mian" userId="291035a0b0f30ad2" providerId="LiveId" clId="{EF4868CA-3D2D-436B-94FC-F45F09C2D798}" dt="2022-02-27T03:23:59.598" v="461"/>
          <ac:spMkLst>
            <pc:docMk/>
            <pc:sldMk cId="4048795850" sldId="9953"/>
            <ac:spMk id="12" creationId="{D2B4C994-8029-4088-8E5C-C6C75B3E4082}"/>
          </ac:spMkLst>
        </pc:spChg>
        <pc:spChg chg="mod">
          <ac:chgData name="Jia Mian" userId="291035a0b0f30ad2" providerId="LiveId" clId="{EF4868CA-3D2D-436B-94FC-F45F09C2D798}" dt="2022-02-27T03:24:58.759" v="468" actId="207"/>
          <ac:spMkLst>
            <pc:docMk/>
            <pc:sldMk cId="4048795850" sldId="9953"/>
            <ac:spMk id="13" creationId="{8C8C72DA-BAFC-441B-A0B1-1B3599441DF2}"/>
          </ac:spMkLst>
        </pc:spChg>
        <pc:spChg chg="mod">
          <ac:chgData name="Jia Mian" userId="291035a0b0f30ad2" providerId="LiveId" clId="{EF4868CA-3D2D-436B-94FC-F45F09C2D798}" dt="2022-02-27T03:24:58.759" v="468" actId="207"/>
          <ac:spMkLst>
            <pc:docMk/>
            <pc:sldMk cId="4048795850" sldId="9953"/>
            <ac:spMk id="14" creationId="{CC6544CE-C14A-48D9-9D83-6CBFFB8A1277}"/>
          </ac:spMkLst>
        </pc:spChg>
        <pc:spChg chg="mod">
          <ac:chgData name="Jia Mian" userId="291035a0b0f30ad2" providerId="LiveId" clId="{EF4868CA-3D2D-436B-94FC-F45F09C2D798}" dt="2022-02-27T03:24:03.413" v="462" actId="207"/>
          <ac:spMkLst>
            <pc:docMk/>
            <pc:sldMk cId="4048795850" sldId="9953"/>
            <ac:spMk id="15" creationId="{A433A0FF-D437-4049-B4CF-CC0F69562E85}"/>
          </ac:spMkLst>
        </pc:spChg>
        <pc:spChg chg="mod">
          <ac:chgData name="Jia Mian" userId="291035a0b0f30ad2" providerId="LiveId" clId="{EF4868CA-3D2D-436B-94FC-F45F09C2D798}" dt="2022-02-27T03:24:03.413" v="462" actId="207"/>
          <ac:spMkLst>
            <pc:docMk/>
            <pc:sldMk cId="4048795850" sldId="9953"/>
            <ac:spMk id="16" creationId="{18FA3728-62EC-4EF1-9494-92026FC87BA6}"/>
          </ac:spMkLst>
        </pc:spChg>
        <pc:grpChg chg="add mod">
          <ac:chgData name="Jia Mian" userId="291035a0b0f30ad2" providerId="LiveId" clId="{EF4868CA-3D2D-436B-94FC-F45F09C2D798}" dt="2022-02-27T03:23:59.598" v="461"/>
          <ac:grpSpMkLst>
            <pc:docMk/>
            <pc:sldMk cId="4048795850" sldId="9953"/>
            <ac:grpSpMk id="3" creationId="{EAC420F3-F6C6-4E57-988B-F1B8755D6940}"/>
          </ac:grpSpMkLst>
        </pc:grpChg>
        <pc:grpChg chg="mod">
          <ac:chgData name="Jia Mian" userId="291035a0b0f30ad2" providerId="LiveId" clId="{EF4868CA-3D2D-436B-94FC-F45F09C2D798}" dt="2022-02-27T03:23:59.598" v="461"/>
          <ac:grpSpMkLst>
            <pc:docMk/>
            <pc:sldMk cId="4048795850" sldId="9953"/>
            <ac:grpSpMk id="10" creationId="{74827C03-DCF8-4CF3-A0A5-9939D7A7268F}"/>
          </ac:grpSpMkLst>
        </pc:grpChg>
        <pc:grpChg chg="mod">
          <ac:chgData name="Jia Mian" userId="291035a0b0f30ad2" providerId="LiveId" clId="{EF4868CA-3D2D-436B-94FC-F45F09C2D798}" dt="2022-02-27T03:23:59.598" v="461"/>
          <ac:grpSpMkLst>
            <pc:docMk/>
            <pc:sldMk cId="4048795850" sldId="9953"/>
            <ac:grpSpMk id="11" creationId="{97B7093C-B84C-4846-90FA-0C8C759320C7}"/>
          </ac:grpSpMkLst>
        </pc:grpChg>
        <pc:picChg chg="add mod">
          <ac:chgData name="Jia Mian" userId="291035a0b0f30ad2" providerId="LiveId" clId="{EF4868CA-3D2D-436B-94FC-F45F09C2D798}" dt="2022-02-27T03:23:59.598" v="461"/>
          <ac:picMkLst>
            <pc:docMk/>
            <pc:sldMk cId="4048795850" sldId="9953"/>
            <ac:picMk id="17" creationId="{E9570823-FC41-4768-9F94-4988E2355B1A}"/>
          </ac:picMkLst>
        </pc:picChg>
        <pc:cxnChg chg="mod">
          <ac:chgData name="Jia Mian" userId="291035a0b0f30ad2" providerId="LiveId" clId="{EF4868CA-3D2D-436B-94FC-F45F09C2D798}" dt="2022-02-27T03:24:21.938" v="463" actId="208"/>
          <ac:cxnSpMkLst>
            <pc:docMk/>
            <pc:sldMk cId="4048795850" sldId="9953"/>
            <ac:cxnSpMk id="8" creationId="{2660F0BD-15B3-4DD7-9481-F403E467A9D0}"/>
          </ac:cxnSpMkLst>
        </pc:cxnChg>
        <pc:cxnChg chg="mod">
          <ac:chgData name="Jia Mian" userId="291035a0b0f30ad2" providerId="LiveId" clId="{EF4868CA-3D2D-436B-94FC-F45F09C2D798}" dt="2022-02-27T03:24:21.938" v="463" actId="208"/>
          <ac:cxnSpMkLst>
            <pc:docMk/>
            <pc:sldMk cId="4048795850" sldId="9953"/>
            <ac:cxnSpMk id="9" creationId="{7F4D6D2B-4B90-4829-8908-3C695CC6AA5C}"/>
          </ac:cxnSpMkLst>
        </pc:cxnChg>
      </pc:sldChg>
      <pc:sldChg chg="add modTransition">
        <pc:chgData name="Jia Mian" userId="291035a0b0f30ad2" providerId="LiveId" clId="{EF4868CA-3D2D-436B-94FC-F45F09C2D798}" dt="2022-02-27T03:31:50.824" v="575"/>
        <pc:sldMkLst>
          <pc:docMk/>
          <pc:sldMk cId="0" sldId="9954"/>
        </pc:sldMkLst>
      </pc:sldChg>
      <pc:sldChg chg="delSp modSp add mod modClrScheme chgLayout">
        <pc:chgData name="Jia Mian" userId="291035a0b0f30ad2" providerId="LiveId" clId="{EF4868CA-3D2D-436B-94FC-F45F09C2D798}" dt="2022-02-27T03:34:03.077" v="594" actId="700"/>
        <pc:sldMkLst>
          <pc:docMk/>
          <pc:sldMk cId="3926659177" sldId="9955"/>
        </pc:sldMkLst>
        <pc:spChg chg="mod ord">
          <ac:chgData name="Jia Mian" userId="291035a0b0f30ad2" providerId="LiveId" clId="{EF4868CA-3D2D-436B-94FC-F45F09C2D798}" dt="2022-02-27T03:34:03.077" v="594" actId="700"/>
          <ac:spMkLst>
            <pc:docMk/>
            <pc:sldMk cId="3926659177" sldId="9955"/>
            <ac:spMk id="2" creationId="{9DA47201-75DF-3542-87CA-99A834723C38}"/>
          </ac:spMkLst>
        </pc:spChg>
        <pc:spChg chg="mod">
          <ac:chgData name="Jia Mian" userId="291035a0b0f30ad2" providerId="LiveId" clId="{EF4868CA-3D2D-436B-94FC-F45F09C2D798}" dt="2022-02-27T03:33:19.810" v="584" actId="13822"/>
          <ac:spMkLst>
            <pc:docMk/>
            <pc:sldMk cId="3926659177" sldId="9955"/>
            <ac:spMk id="14" creationId="{1CF67569-ADD8-E942-A36F-E7134D2373C0}"/>
          </ac:spMkLst>
        </pc:spChg>
        <pc:spChg chg="mod">
          <ac:chgData name="Jia Mian" userId="291035a0b0f30ad2" providerId="LiveId" clId="{EF4868CA-3D2D-436B-94FC-F45F09C2D798}" dt="2022-02-27T03:32:51.225" v="580" actId="207"/>
          <ac:spMkLst>
            <pc:docMk/>
            <pc:sldMk cId="3926659177" sldId="9955"/>
            <ac:spMk id="15" creationId="{8277F32D-6585-2840-941D-D659A2A77126}"/>
          </ac:spMkLst>
        </pc:spChg>
        <pc:spChg chg="mod">
          <ac:chgData name="Jia Mian" userId="291035a0b0f30ad2" providerId="LiveId" clId="{EF4868CA-3D2D-436B-94FC-F45F09C2D798}" dt="2022-02-27T03:32:59.023" v="581" actId="207"/>
          <ac:spMkLst>
            <pc:docMk/>
            <pc:sldMk cId="3926659177" sldId="9955"/>
            <ac:spMk id="23" creationId="{1BAA9674-F18D-D043-939D-8D22D66641CA}"/>
          </ac:spMkLst>
        </pc:spChg>
        <pc:spChg chg="mod">
          <ac:chgData name="Jia Mian" userId="291035a0b0f30ad2" providerId="LiveId" clId="{EF4868CA-3D2D-436B-94FC-F45F09C2D798}" dt="2022-02-27T03:33:02.753" v="582" actId="207"/>
          <ac:spMkLst>
            <pc:docMk/>
            <pc:sldMk cId="3926659177" sldId="9955"/>
            <ac:spMk id="24" creationId="{71575C1D-C495-F748-AD14-6E594572AC1D}"/>
          </ac:spMkLst>
        </pc:spChg>
        <pc:spChg chg="mod">
          <ac:chgData name="Jia Mian" userId="291035a0b0f30ad2" providerId="LiveId" clId="{EF4868CA-3D2D-436B-94FC-F45F09C2D798}" dt="2022-02-27T03:32:51.225" v="580" actId="207"/>
          <ac:spMkLst>
            <pc:docMk/>
            <pc:sldMk cId="3926659177" sldId="9955"/>
            <ac:spMk id="28" creationId="{5D009EAF-17F8-A843-B180-6BA97A113B86}"/>
          </ac:spMkLst>
        </pc:spChg>
        <pc:spChg chg="mod">
          <ac:chgData name="Jia Mian" userId="291035a0b0f30ad2" providerId="LiveId" clId="{EF4868CA-3D2D-436B-94FC-F45F09C2D798}" dt="2022-02-27T03:32:51.225" v="580" actId="207"/>
          <ac:spMkLst>
            <pc:docMk/>
            <pc:sldMk cId="3926659177" sldId="9955"/>
            <ac:spMk id="29" creationId="{190948F6-DB9F-354E-B43A-849384246617}"/>
          </ac:spMkLst>
        </pc:spChg>
        <pc:spChg chg="mod">
          <ac:chgData name="Jia Mian" userId="291035a0b0f30ad2" providerId="LiveId" clId="{EF4868CA-3D2D-436B-94FC-F45F09C2D798}" dt="2022-02-27T03:32:51.225" v="580" actId="207"/>
          <ac:spMkLst>
            <pc:docMk/>
            <pc:sldMk cId="3926659177" sldId="9955"/>
            <ac:spMk id="30" creationId="{F708AABD-CAFB-FC49-9FBF-42BD934E06EE}"/>
          </ac:spMkLst>
        </pc:spChg>
        <pc:spChg chg="mod">
          <ac:chgData name="Jia Mian" userId="291035a0b0f30ad2" providerId="LiveId" clId="{EF4868CA-3D2D-436B-94FC-F45F09C2D798}" dt="2022-02-27T03:32:51.225" v="580" actId="207"/>
          <ac:spMkLst>
            <pc:docMk/>
            <pc:sldMk cId="3926659177" sldId="9955"/>
            <ac:spMk id="31" creationId="{7A2A22A9-31F4-8C4A-957D-AE3C3FEC47E1}"/>
          </ac:spMkLst>
        </pc:spChg>
        <pc:spChg chg="mod">
          <ac:chgData name="Jia Mian" userId="291035a0b0f30ad2" providerId="LiveId" clId="{EF4868CA-3D2D-436B-94FC-F45F09C2D798}" dt="2022-02-27T03:33:19.810" v="584" actId="13822"/>
          <ac:spMkLst>
            <pc:docMk/>
            <pc:sldMk cId="3926659177" sldId="9955"/>
            <ac:spMk id="35" creationId="{C3ED47A5-AAC1-734F-91B2-7D9D4E095EF3}"/>
          </ac:spMkLst>
        </pc:spChg>
        <pc:spChg chg="mod">
          <ac:chgData name="Jia Mian" userId="291035a0b0f30ad2" providerId="LiveId" clId="{EF4868CA-3D2D-436B-94FC-F45F09C2D798}" dt="2022-02-27T03:33:09.284" v="583" actId="207"/>
          <ac:spMkLst>
            <pc:docMk/>
            <pc:sldMk cId="3926659177" sldId="9955"/>
            <ac:spMk id="36" creationId="{B3F16457-A07F-994C-B0F3-EA8A0A7656F2}"/>
          </ac:spMkLst>
        </pc:spChg>
        <pc:spChg chg="mod">
          <ac:chgData name="Jia Mian" userId="291035a0b0f30ad2" providerId="LiveId" clId="{EF4868CA-3D2D-436B-94FC-F45F09C2D798}" dt="2022-02-27T03:33:09.284" v="583" actId="207"/>
          <ac:spMkLst>
            <pc:docMk/>
            <pc:sldMk cId="3926659177" sldId="9955"/>
            <ac:spMk id="37" creationId="{D75B3E0C-E65D-B348-990D-96EFBE6A16B0}"/>
          </ac:spMkLst>
        </pc:spChg>
        <pc:spChg chg="mod">
          <ac:chgData name="Jia Mian" userId="291035a0b0f30ad2" providerId="LiveId" clId="{EF4868CA-3D2D-436B-94FC-F45F09C2D798}" dt="2022-02-27T03:33:09.284" v="583" actId="207"/>
          <ac:spMkLst>
            <pc:docMk/>
            <pc:sldMk cId="3926659177" sldId="9955"/>
            <ac:spMk id="38" creationId="{F22CE404-8633-3142-99DF-9F43255100AD}"/>
          </ac:spMkLst>
        </pc:spChg>
        <pc:spChg chg="mod">
          <ac:chgData name="Jia Mian" userId="291035a0b0f30ad2" providerId="LiveId" clId="{EF4868CA-3D2D-436B-94FC-F45F09C2D798}" dt="2022-02-27T03:33:57.636" v="593" actId="207"/>
          <ac:spMkLst>
            <pc:docMk/>
            <pc:sldMk cId="3926659177" sldId="9955"/>
            <ac:spMk id="39" creationId="{487136AD-F020-D94A-BAD6-230B62014BD6}"/>
          </ac:spMkLst>
        </pc:spChg>
        <pc:spChg chg="mod">
          <ac:chgData name="Jia Mian" userId="291035a0b0f30ad2" providerId="LiveId" clId="{EF4868CA-3D2D-436B-94FC-F45F09C2D798}" dt="2022-02-27T03:33:57.636" v="593" actId="207"/>
          <ac:spMkLst>
            <pc:docMk/>
            <pc:sldMk cId="3926659177" sldId="9955"/>
            <ac:spMk id="40" creationId="{DD9E5FEA-F221-0744-A44B-6A72065E3B9B}"/>
          </ac:spMkLst>
        </pc:spChg>
        <pc:spChg chg="mod">
          <ac:chgData name="Jia Mian" userId="291035a0b0f30ad2" providerId="LiveId" clId="{EF4868CA-3D2D-436B-94FC-F45F09C2D798}" dt="2022-02-27T03:33:57.636" v="593" actId="207"/>
          <ac:spMkLst>
            <pc:docMk/>
            <pc:sldMk cId="3926659177" sldId="9955"/>
            <ac:spMk id="41" creationId="{FA413C35-8F49-5D4C-BDA0-C42A10724A9D}"/>
          </ac:spMkLst>
        </pc:spChg>
        <pc:spChg chg="mod">
          <ac:chgData name="Jia Mian" userId="291035a0b0f30ad2" providerId="LiveId" clId="{EF4868CA-3D2D-436B-94FC-F45F09C2D798}" dt="2022-02-27T03:33:19.810" v="584" actId="13822"/>
          <ac:spMkLst>
            <pc:docMk/>
            <pc:sldMk cId="3926659177" sldId="9955"/>
            <ac:spMk id="42" creationId="{C3ED47A5-AAC1-734F-91B2-7D9D4E095EF3}"/>
          </ac:spMkLst>
        </pc:spChg>
        <pc:spChg chg="mod">
          <ac:chgData name="Jia Mian" userId="291035a0b0f30ad2" providerId="LiveId" clId="{EF4868CA-3D2D-436B-94FC-F45F09C2D798}" dt="2022-02-27T03:33:19.810" v="584" actId="13822"/>
          <ac:spMkLst>
            <pc:docMk/>
            <pc:sldMk cId="3926659177" sldId="9955"/>
            <ac:spMk id="43" creationId="{C3ED47A5-AAC1-734F-91B2-7D9D4E095EF3}"/>
          </ac:spMkLst>
        </pc:spChg>
        <pc:spChg chg="mod">
          <ac:chgData name="Jia Mian" userId="291035a0b0f30ad2" providerId="LiveId" clId="{EF4868CA-3D2D-436B-94FC-F45F09C2D798}" dt="2022-02-27T03:33:28.661" v="589" actId="108"/>
          <ac:spMkLst>
            <pc:docMk/>
            <pc:sldMk cId="3926659177" sldId="9955"/>
            <ac:spMk id="44" creationId="{0AD951ED-D966-864C-B050-880C2C287ACA}"/>
          </ac:spMkLst>
        </pc:spChg>
        <pc:spChg chg="mod">
          <ac:chgData name="Jia Mian" userId="291035a0b0f30ad2" providerId="LiveId" clId="{EF4868CA-3D2D-436B-94FC-F45F09C2D798}" dt="2022-02-27T03:33:25.110" v="585" actId="108"/>
          <ac:spMkLst>
            <pc:docMk/>
            <pc:sldMk cId="3926659177" sldId="9955"/>
            <ac:spMk id="45" creationId="{402C7874-CC1B-C74C-B952-99B584FC4E36}"/>
          </ac:spMkLst>
        </pc:spChg>
        <pc:spChg chg="mod">
          <ac:chgData name="Jia Mian" userId="291035a0b0f30ad2" providerId="LiveId" clId="{EF4868CA-3D2D-436B-94FC-F45F09C2D798}" dt="2022-02-27T03:33:28.036" v="588" actId="108"/>
          <ac:spMkLst>
            <pc:docMk/>
            <pc:sldMk cId="3926659177" sldId="9955"/>
            <ac:spMk id="46" creationId="{9DF2E69B-ED60-BF40-A4F8-B5132ECBCE3A}"/>
          </ac:spMkLst>
        </pc:spChg>
        <pc:spChg chg="mod">
          <ac:chgData name="Jia Mian" userId="291035a0b0f30ad2" providerId="LiveId" clId="{EF4868CA-3D2D-436B-94FC-F45F09C2D798}" dt="2022-02-27T03:33:27.102" v="587" actId="108"/>
          <ac:spMkLst>
            <pc:docMk/>
            <pc:sldMk cId="3926659177" sldId="9955"/>
            <ac:spMk id="47" creationId="{3A1433B0-44DD-994D-825A-5BE5B899ABF6}"/>
          </ac:spMkLst>
        </pc:spChg>
        <pc:spChg chg="mod">
          <ac:chgData name="Jia Mian" userId="291035a0b0f30ad2" providerId="LiveId" clId="{EF4868CA-3D2D-436B-94FC-F45F09C2D798}" dt="2022-02-27T03:33:26.002" v="586" actId="108"/>
          <ac:spMkLst>
            <pc:docMk/>
            <pc:sldMk cId="3926659177" sldId="9955"/>
            <ac:spMk id="48" creationId="{F71A3DC1-E950-6447-87D5-C045B6FE31F1}"/>
          </ac:spMkLst>
        </pc:spChg>
        <pc:spChg chg="del">
          <ac:chgData name="Jia Mian" userId="291035a0b0f30ad2" providerId="LiveId" clId="{EF4868CA-3D2D-436B-94FC-F45F09C2D798}" dt="2022-02-27T03:33:32.257" v="590" actId="478"/>
          <ac:spMkLst>
            <pc:docMk/>
            <pc:sldMk cId="3926659177" sldId="9955"/>
            <ac:spMk id="55" creationId="{A166058C-2669-F64C-BD35-CFC2708E9992}"/>
          </ac:spMkLst>
        </pc:spChg>
        <pc:spChg chg="del">
          <ac:chgData name="Jia Mian" userId="291035a0b0f30ad2" providerId="LiveId" clId="{EF4868CA-3D2D-436B-94FC-F45F09C2D798}" dt="2022-02-27T03:33:42.726" v="592" actId="478"/>
          <ac:spMkLst>
            <pc:docMk/>
            <pc:sldMk cId="3926659177" sldId="9955"/>
            <ac:spMk id="56" creationId="{AA052A73-F243-A242-B37B-F79061444786}"/>
          </ac:spMkLst>
        </pc:spChg>
        <pc:spChg chg="del">
          <ac:chgData name="Jia Mian" userId="291035a0b0f30ad2" providerId="LiveId" clId="{EF4868CA-3D2D-436B-94FC-F45F09C2D798}" dt="2022-02-27T03:33:37.491" v="591" actId="478"/>
          <ac:spMkLst>
            <pc:docMk/>
            <pc:sldMk cId="3926659177" sldId="9955"/>
            <ac:spMk id="58" creationId="{ECD1C5D4-DFF0-5B40-91B9-33054984C552}"/>
          </ac:spMkLst>
        </pc:spChg>
      </pc:sldChg>
      <pc:sldChg chg="modSp add mod modClrScheme chgLayout">
        <pc:chgData name="Jia Mian" userId="291035a0b0f30ad2" providerId="LiveId" clId="{EF4868CA-3D2D-436B-94FC-F45F09C2D798}" dt="2022-02-27T03:37:01.428" v="614" actId="207"/>
        <pc:sldMkLst>
          <pc:docMk/>
          <pc:sldMk cId="1704301996" sldId="9956"/>
        </pc:sldMkLst>
        <pc:spChg chg="mod ord">
          <ac:chgData name="Jia Mian" userId="291035a0b0f30ad2" providerId="LiveId" clId="{EF4868CA-3D2D-436B-94FC-F45F09C2D798}" dt="2022-02-27T03:36:46.559" v="610" actId="700"/>
          <ac:spMkLst>
            <pc:docMk/>
            <pc:sldMk cId="1704301996" sldId="9956"/>
            <ac:spMk id="2" creationId="{56991355-6B66-2248-94F4-1252CCEEF06F}"/>
          </ac:spMkLst>
        </pc:spChg>
        <pc:spChg chg="mod">
          <ac:chgData name="Jia Mian" userId="291035a0b0f30ad2" providerId="LiveId" clId="{EF4868CA-3D2D-436B-94FC-F45F09C2D798}" dt="2022-02-27T03:37:01.428" v="614" actId="207"/>
          <ac:spMkLst>
            <pc:docMk/>
            <pc:sldMk cId="1704301996" sldId="9956"/>
            <ac:spMk id="5" creationId="{C57D6C43-E0BA-344C-AB3B-3F70AE26EE6B}"/>
          </ac:spMkLst>
        </pc:spChg>
        <pc:spChg chg="mod">
          <ac:chgData name="Jia Mian" userId="291035a0b0f30ad2" providerId="LiveId" clId="{EF4868CA-3D2D-436B-94FC-F45F09C2D798}" dt="2022-02-27T03:37:01.428" v="614" actId="207"/>
          <ac:spMkLst>
            <pc:docMk/>
            <pc:sldMk cId="1704301996" sldId="9956"/>
            <ac:spMk id="6" creationId="{6EDB3DC1-95D1-3B47-B807-835DCD659941}"/>
          </ac:spMkLst>
        </pc:spChg>
        <pc:spChg chg="mod">
          <ac:chgData name="Jia Mian" userId="291035a0b0f30ad2" providerId="LiveId" clId="{EF4868CA-3D2D-436B-94FC-F45F09C2D798}" dt="2022-02-27T03:36:58.762" v="613" actId="207"/>
          <ac:spMkLst>
            <pc:docMk/>
            <pc:sldMk cId="1704301996" sldId="9956"/>
            <ac:spMk id="13" creationId="{F4654792-17A3-D548-B513-D9249FEB2736}"/>
          </ac:spMkLst>
        </pc:spChg>
        <pc:spChg chg="mod">
          <ac:chgData name="Jia Mian" userId="291035a0b0f30ad2" providerId="LiveId" clId="{EF4868CA-3D2D-436B-94FC-F45F09C2D798}" dt="2022-02-27T03:36:58.762" v="613" actId="207"/>
          <ac:spMkLst>
            <pc:docMk/>
            <pc:sldMk cId="1704301996" sldId="9956"/>
            <ac:spMk id="17" creationId="{90169397-84D4-6F4A-8415-DE44DCE84C07}"/>
          </ac:spMkLst>
        </pc:spChg>
        <pc:spChg chg="mod">
          <ac:chgData name="Jia Mian" userId="291035a0b0f30ad2" providerId="LiveId" clId="{EF4868CA-3D2D-436B-94FC-F45F09C2D798}" dt="2022-02-27T03:36:53.412" v="611" actId="207"/>
          <ac:spMkLst>
            <pc:docMk/>
            <pc:sldMk cId="1704301996" sldId="9956"/>
            <ac:spMk id="20" creationId="{A2B84AD6-1171-B845-8CEA-8AB7CFF62B0E}"/>
          </ac:spMkLst>
        </pc:spChg>
        <pc:spChg chg="mod">
          <ac:chgData name="Jia Mian" userId="291035a0b0f30ad2" providerId="LiveId" clId="{EF4868CA-3D2D-436B-94FC-F45F09C2D798}" dt="2022-02-27T03:36:53.412" v="611" actId="207"/>
          <ac:spMkLst>
            <pc:docMk/>
            <pc:sldMk cId="1704301996" sldId="9956"/>
            <ac:spMk id="22" creationId="{4DCA55A9-2591-A34B-ADAD-30165CC52D4E}"/>
          </ac:spMkLst>
        </pc:spChg>
        <pc:spChg chg="mod">
          <ac:chgData name="Jia Mian" userId="291035a0b0f30ad2" providerId="LiveId" clId="{EF4868CA-3D2D-436B-94FC-F45F09C2D798}" dt="2022-02-27T03:36:56.245" v="612" actId="207"/>
          <ac:spMkLst>
            <pc:docMk/>
            <pc:sldMk cId="1704301996" sldId="9956"/>
            <ac:spMk id="25" creationId="{790ED0BE-2820-3241-94F2-397D91947C69}"/>
          </ac:spMkLst>
        </pc:spChg>
        <pc:spChg chg="mod">
          <ac:chgData name="Jia Mian" userId="291035a0b0f30ad2" providerId="LiveId" clId="{EF4868CA-3D2D-436B-94FC-F45F09C2D798}" dt="2022-02-27T03:36:56.245" v="612" actId="207"/>
          <ac:spMkLst>
            <pc:docMk/>
            <pc:sldMk cId="1704301996" sldId="9956"/>
            <ac:spMk id="27" creationId="{F61E8AA3-58B7-3743-9D28-228C8064E35E}"/>
          </ac:spMkLst>
        </pc:spChg>
        <pc:spChg chg="mod">
          <ac:chgData name="Jia Mian" userId="291035a0b0f30ad2" providerId="LiveId" clId="{EF4868CA-3D2D-436B-94FC-F45F09C2D798}" dt="2022-02-27T03:36:21.348" v="607" actId="207"/>
          <ac:spMkLst>
            <pc:docMk/>
            <pc:sldMk cId="1704301996" sldId="9956"/>
            <ac:spMk id="29" creationId="{A1584D71-758D-E040-8464-AC05BDD04F7B}"/>
          </ac:spMkLst>
        </pc:spChg>
        <pc:spChg chg="mod">
          <ac:chgData name="Jia Mian" userId="291035a0b0f30ad2" providerId="LiveId" clId="{EF4868CA-3D2D-436B-94FC-F45F09C2D798}" dt="2022-02-27T03:36:32.636" v="608" actId="207"/>
          <ac:spMkLst>
            <pc:docMk/>
            <pc:sldMk cId="1704301996" sldId="9956"/>
            <ac:spMk id="30" creationId="{EF02D608-6255-094B-9B27-AB1FE7D8C318}"/>
          </ac:spMkLst>
        </pc:spChg>
        <pc:spChg chg="mod">
          <ac:chgData name="Jia Mian" userId="291035a0b0f30ad2" providerId="LiveId" clId="{EF4868CA-3D2D-436B-94FC-F45F09C2D798}" dt="2022-02-27T03:36:14.107" v="606" actId="207"/>
          <ac:spMkLst>
            <pc:docMk/>
            <pc:sldMk cId="1704301996" sldId="9956"/>
            <ac:spMk id="31" creationId="{A05CB786-C38A-D546-B978-1601E179ED3E}"/>
          </ac:spMkLst>
        </pc:spChg>
        <pc:spChg chg="mod">
          <ac:chgData name="Jia Mian" userId="291035a0b0f30ad2" providerId="LiveId" clId="{EF4868CA-3D2D-436B-94FC-F45F09C2D798}" dt="2022-02-27T03:36:14.107" v="606" actId="207"/>
          <ac:spMkLst>
            <pc:docMk/>
            <pc:sldMk cId="1704301996" sldId="9956"/>
            <ac:spMk id="32" creationId="{3768F848-A075-7C4E-BF29-66AC412D7689}"/>
          </ac:spMkLst>
        </pc:spChg>
        <pc:spChg chg="mod">
          <ac:chgData name="Jia Mian" userId="291035a0b0f30ad2" providerId="LiveId" clId="{EF4868CA-3D2D-436B-94FC-F45F09C2D798}" dt="2022-02-27T03:36:14.107" v="606" actId="207"/>
          <ac:spMkLst>
            <pc:docMk/>
            <pc:sldMk cId="1704301996" sldId="9956"/>
            <ac:spMk id="33" creationId="{A2A1C1EA-0C42-084C-AEDA-55066A49F52B}"/>
          </ac:spMkLst>
        </pc:spChg>
        <pc:spChg chg="mod">
          <ac:chgData name="Jia Mian" userId="291035a0b0f30ad2" providerId="LiveId" clId="{EF4868CA-3D2D-436B-94FC-F45F09C2D798}" dt="2022-02-27T03:36:14.107" v="606" actId="207"/>
          <ac:spMkLst>
            <pc:docMk/>
            <pc:sldMk cId="1704301996" sldId="9956"/>
            <ac:spMk id="34" creationId="{0B676326-0EB8-954E-829D-D56712F0826B}"/>
          </ac:spMkLst>
        </pc:spChg>
        <pc:spChg chg="mod">
          <ac:chgData name="Jia Mian" userId="291035a0b0f30ad2" providerId="LiveId" clId="{EF4868CA-3D2D-436B-94FC-F45F09C2D798}" dt="2022-02-27T03:36:40.797" v="609" actId="208"/>
          <ac:spMkLst>
            <pc:docMk/>
            <pc:sldMk cId="1704301996" sldId="9956"/>
            <ac:spMk id="36" creationId="{C6A65D78-ECCD-6844-81B8-4528D6904D48}"/>
          </ac:spMkLst>
        </pc:spChg>
        <pc:spChg chg="mod">
          <ac:chgData name="Jia Mian" userId="291035a0b0f30ad2" providerId="LiveId" clId="{EF4868CA-3D2D-436B-94FC-F45F09C2D798}" dt="2022-02-27T03:36:06.681" v="604" actId="207"/>
          <ac:spMkLst>
            <pc:docMk/>
            <pc:sldMk cId="1704301996" sldId="9956"/>
            <ac:spMk id="40" creationId="{00000000-0000-0000-0000-000000000000}"/>
          </ac:spMkLst>
        </pc:spChg>
        <pc:spChg chg="mod">
          <ac:chgData name="Jia Mian" userId="291035a0b0f30ad2" providerId="LiveId" clId="{EF4868CA-3D2D-436B-94FC-F45F09C2D798}" dt="2022-02-27T03:36:06.681" v="604" actId="207"/>
          <ac:spMkLst>
            <pc:docMk/>
            <pc:sldMk cId="1704301996" sldId="9956"/>
            <ac:spMk id="41" creationId="{00000000-0000-0000-0000-000000000000}"/>
          </ac:spMkLst>
        </pc:spChg>
        <pc:spChg chg="mod">
          <ac:chgData name="Jia Mian" userId="291035a0b0f30ad2" providerId="LiveId" clId="{EF4868CA-3D2D-436B-94FC-F45F09C2D798}" dt="2022-02-27T03:36:06.681" v="604" actId="207"/>
          <ac:spMkLst>
            <pc:docMk/>
            <pc:sldMk cId="1704301996" sldId="9956"/>
            <ac:spMk id="42" creationId="{00000000-0000-0000-0000-000000000000}"/>
          </ac:spMkLst>
        </pc:spChg>
        <pc:spChg chg="mod">
          <ac:chgData name="Jia Mian" userId="291035a0b0f30ad2" providerId="LiveId" clId="{EF4868CA-3D2D-436B-94FC-F45F09C2D798}" dt="2022-02-27T03:36:06.681" v="604" actId="207"/>
          <ac:spMkLst>
            <pc:docMk/>
            <pc:sldMk cId="1704301996" sldId="9956"/>
            <ac:spMk id="43" creationId="{00000000-0000-0000-0000-000000000000}"/>
          </ac:spMkLst>
        </pc:spChg>
        <pc:spChg chg="mod">
          <ac:chgData name="Jia Mian" userId="291035a0b0f30ad2" providerId="LiveId" clId="{EF4868CA-3D2D-436B-94FC-F45F09C2D798}" dt="2022-02-27T03:36:01.006" v="603" actId="207"/>
          <ac:spMkLst>
            <pc:docMk/>
            <pc:sldMk cId="1704301996" sldId="9956"/>
            <ac:spMk id="44" creationId="{F22489FC-2C35-8E43-A274-3483C5A187D4}"/>
          </ac:spMkLst>
        </pc:spChg>
        <pc:spChg chg="mod">
          <ac:chgData name="Jia Mian" userId="291035a0b0f30ad2" providerId="LiveId" clId="{EF4868CA-3D2D-436B-94FC-F45F09C2D798}" dt="2022-02-27T03:36:01.006" v="603" actId="207"/>
          <ac:spMkLst>
            <pc:docMk/>
            <pc:sldMk cId="1704301996" sldId="9956"/>
            <ac:spMk id="45" creationId="{80866ABF-7ECF-CE4D-98E0-1939DA77AC83}"/>
          </ac:spMkLst>
        </pc:spChg>
        <pc:spChg chg="mod">
          <ac:chgData name="Jia Mian" userId="291035a0b0f30ad2" providerId="LiveId" clId="{EF4868CA-3D2D-436B-94FC-F45F09C2D798}" dt="2022-02-27T03:36:01.006" v="603" actId="207"/>
          <ac:spMkLst>
            <pc:docMk/>
            <pc:sldMk cId="1704301996" sldId="9956"/>
            <ac:spMk id="50" creationId="{2527E9CA-B237-3D46-BBA4-82575DA93CE1}"/>
          </ac:spMkLst>
        </pc:spChg>
        <pc:spChg chg="mod">
          <ac:chgData name="Jia Mian" userId="291035a0b0f30ad2" providerId="LiveId" clId="{EF4868CA-3D2D-436B-94FC-F45F09C2D798}" dt="2022-02-27T03:36:01.006" v="603" actId="207"/>
          <ac:spMkLst>
            <pc:docMk/>
            <pc:sldMk cId="1704301996" sldId="9956"/>
            <ac:spMk id="51" creationId="{54C6927D-5EA4-C243-A6B5-991923A88297}"/>
          </ac:spMkLst>
        </pc:spChg>
        <pc:spChg chg="mod">
          <ac:chgData name="Jia Mian" userId="291035a0b0f30ad2" providerId="LiveId" clId="{EF4868CA-3D2D-436B-94FC-F45F09C2D798}" dt="2022-02-27T03:35:53.576" v="602" actId="207"/>
          <ac:spMkLst>
            <pc:docMk/>
            <pc:sldMk cId="1704301996" sldId="9956"/>
            <ac:spMk id="52" creationId="{C34422D6-C606-B243-8902-F9D56EE546E6}"/>
          </ac:spMkLst>
        </pc:spChg>
        <pc:spChg chg="mod">
          <ac:chgData name="Jia Mian" userId="291035a0b0f30ad2" providerId="LiveId" clId="{EF4868CA-3D2D-436B-94FC-F45F09C2D798}" dt="2022-02-27T03:35:53.576" v="602" actId="207"/>
          <ac:spMkLst>
            <pc:docMk/>
            <pc:sldMk cId="1704301996" sldId="9956"/>
            <ac:spMk id="56" creationId="{F1A7C106-B2F8-CD43-AB78-9FF94DE3BD8F}"/>
          </ac:spMkLst>
        </pc:spChg>
        <pc:spChg chg="mod">
          <ac:chgData name="Jia Mian" userId="291035a0b0f30ad2" providerId="LiveId" clId="{EF4868CA-3D2D-436B-94FC-F45F09C2D798}" dt="2022-02-27T03:35:53.576" v="602" actId="207"/>
          <ac:spMkLst>
            <pc:docMk/>
            <pc:sldMk cId="1704301996" sldId="9956"/>
            <ac:spMk id="58" creationId="{184E61DD-919D-7E46-B9B6-AAEC982002A1}"/>
          </ac:spMkLst>
        </pc:spChg>
        <pc:spChg chg="mod">
          <ac:chgData name="Jia Mian" userId="291035a0b0f30ad2" providerId="LiveId" clId="{EF4868CA-3D2D-436B-94FC-F45F09C2D798}" dt="2022-02-27T03:35:53.576" v="602" actId="207"/>
          <ac:spMkLst>
            <pc:docMk/>
            <pc:sldMk cId="1704301996" sldId="9956"/>
            <ac:spMk id="59" creationId="{E8A46EDA-F66F-C04A-8EDC-E985EB62BE2B}"/>
          </ac:spMkLst>
        </pc:spChg>
        <pc:spChg chg="mod">
          <ac:chgData name="Jia Mian" userId="291035a0b0f30ad2" providerId="LiveId" clId="{EF4868CA-3D2D-436B-94FC-F45F09C2D798}" dt="2022-02-27T03:35:53.576" v="602" actId="207"/>
          <ac:spMkLst>
            <pc:docMk/>
            <pc:sldMk cId="1704301996" sldId="9956"/>
            <ac:spMk id="60" creationId="{C7989D2C-D963-5E4B-B74E-6574897259D8}"/>
          </ac:spMkLst>
        </pc:spChg>
        <pc:spChg chg="mod">
          <ac:chgData name="Jia Mian" userId="291035a0b0f30ad2" providerId="LiveId" clId="{EF4868CA-3D2D-436B-94FC-F45F09C2D798}" dt="2022-02-27T03:35:53.576" v="602" actId="207"/>
          <ac:spMkLst>
            <pc:docMk/>
            <pc:sldMk cId="1704301996" sldId="9956"/>
            <ac:spMk id="61" creationId="{87585249-9FC1-6741-A515-BC687F3B2965}"/>
          </ac:spMkLst>
        </pc:spChg>
        <pc:spChg chg="mod">
          <ac:chgData name="Jia Mian" userId="291035a0b0f30ad2" providerId="LiveId" clId="{EF4868CA-3D2D-436B-94FC-F45F09C2D798}" dt="2022-02-27T03:35:53.576" v="602" actId="207"/>
          <ac:spMkLst>
            <pc:docMk/>
            <pc:sldMk cId="1704301996" sldId="9956"/>
            <ac:spMk id="62" creationId="{FC15CC51-646D-4448-9F55-4A33A92F718D}"/>
          </ac:spMkLst>
        </pc:spChg>
        <pc:spChg chg="mod">
          <ac:chgData name="Jia Mian" userId="291035a0b0f30ad2" providerId="LiveId" clId="{EF4868CA-3D2D-436B-94FC-F45F09C2D798}" dt="2022-02-27T03:35:53.576" v="602" actId="207"/>
          <ac:spMkLst>
            <pc:docMk/>
            <pc:sldMk cId="1704301996" sldId="9956"/>
            <ac:spMk id="63" creationId="{7D3D6773-F818-7948-B96B-6AA11183B4C0}"/>
          </ac:spMkLst>
        </pc:spChg>
        <pc:spChg chg="mod">
          <ac:chgData name="Jia Mian" userId="291035a0b0f30ad2" providerId="LiveId" clId="{EF4868CA-3D2D-436B-94FC-F45F09C2D798}" dt="2022-02-27T03:35:53.576" v="602" actId="207"/>
          <ac:spMkLst>
            <pc:docMk/>
            <pc:sldMk cId="1704301996" sldId="9956"/>
            <ac:spMk id="64" creationId="{1859E455-5A7A-344A-BB82-B8EA60E4DA4A}"/>
          </ac:spMkLst>
        </pc:spChg>
        <pc:spChg chg="mod">
          <ac:chgData name="Jia Mian" userId="291035a0b0f30ad2" providerId="LiveId" clId="{EF4868CA-3D2D-436B-94FC-F45F09C2D798}" dt="2022-02-27T03:35:53.576" v="602" actId="207"/>
          <ac:spMkLst>
            <pc:docMk/>
            <pc:sldMk cId="1704301996" sldId="9956"/>
            <ac:spMk id="65" creationId="{0BA0B0EE-0184-8145-B2EF-C9787DB67B91}"/>
          </ac:spMkLst>
        </pc:spChg>
        <pc:spChg chg="mod">
          <ac:chgData name="Jia Mian" userId="291035a0b0f30ad2" providerId="LiveId" clId="{EF4868CA-3D2D-436B-94FC-F45F09C2D798}" dt="2022-02-27T03:35:53.576" v="602" actId="207"/>
          <ac:spMkLst>
            <pc:docMk/>
            <pc:sldMk cId="1704301996" sldId="9956"/>
            <ac:spMk id="66" creationId="{9CFAD26F-1FA2-794F-BF09-67AB627F728C}"/>
          </ac:spMkLst>
        </pc:spChg>
        <pc:spChg chg="mod">
          <ac:chgData name="Jia Mian" userId="291035a0b0f30ad2" providerId="LiveId" clId="{EF4868CA-3D2D-436B-94FC-F45F09C2D798}" dt="2022-02-27T03:35:53.576" v="602" actId="207"/>
          <ac:spMkLst>
            <pc:docMk/>
            <pc:sldMk cId="1704301996" sldId="9956"/>
            <ac:spMk id="67" creationId="{9B4D56AC-398F-1440-8700-EEB1F9C0749E}"/>
          </ac:spMkLst>
        </pc:spChg>
      </pc:sldChg>
      <pc:sldMasterChg chg="modSldLayout">
        <pc:chgData name="Jia Mian" userId="291035a0b0f30ad2" providerId="LiveId" clId="{EF4868CA-3D2D-436B-94FC-F45F09C2D798}" dt="2022-02-27T02:58:42.563" v="339" actId="478"/>
        <pc:sldMasterMkLst>
          <pc:docMk/>
          <pc:sldMasterMk cId="0" sldId="2147483648"/>
        </pc:sldMasterMkLst>
        <pc:sldLayoutChg chg="addSp delSp modSp mod">
          <pc:chgData name="Jia Mian" userId="291035a0b0f30ad2" providerId="LiveId" clId="{EF4868CA-3D2D-436B-94FC-F45F09C2D798}" dt="2022-02-27T02:57:52.028" v="327" actId="207"/>
          <pc:sldLayoutMkLst>
            <pc:docMk/>
            <pc:sldMasterMk cId="0" sldId="2147483648"/>
            <pc:sldLayoutMk cId="2699627361" sldId="2147483667"/>
          </pc:sldLayoutMkLst>
          <pc:spChg chg="add del mod">
            <ac:chgData name="Jia Mian" userId="291035a0b0f30ad2" providerId="LiveId" clId="{EF4868CA-3D2D-436B-94FC-F45F09C2D798}" dt="2022-02-27T02:57:52.028" v="327" actId="207"/>
            <ac:spMkLst>
              <pc:docMk/>
              <pc:sldMasterMk cId="0" sldId="2147483648"/>
              <pc:sldLayoutMk cId="2699627361" sldId="2147483667"/>
              <ac:spMk id="2" creationId="{00000000-0000-0000-0000-000000000000}"/>
            </ac:spMkLst>
          </pc:spChg>
          <pc:spChg chg="add del mod">
            <ac:chgData name="Jia Mian" userId="291035a0b0f30ad2" providerId="LiveId" clId="{EF4868CA-3D2D-436B-94FC-F45F09C2D798}" dt="2022-02-27T02:57:20.436" v="305"/>
            <ac:spMkLst>
              <pc:docMk/>
              <pc:sldMasterMk cId="0" sldId="2147483648"/>
              <pc:sldLayoutMk cId="2699627361" sldId="2147483667"/>
              <ac:spMk id="3" creationId="{9C1161F0-D666-49F9-BDEC-8F211DB8CF92}"/>
            </ac:spMkLst>
          </pc:spChg>
          <pc:spChg chg="add del mod">
            <ac:chgData name="Jia Mian" userId="291035a0b0f30ad2" providerId="LiveId" clId="{EF4868CA-3D2D-436B-94FC-F45F09C2D798}" dt="2022-02-27T02:57:24.219" v="315"/>
            <ac:spMkLst>
              <pc:docMk/>
              <pc:sldMasterMk cId="0" sldId="2147483648"/>
              <pc:sldLayoutMk cId="2699627361" sldId="2147483667"/>
              <ac:spMk id="9" creationId="{86B16819-57DA-4EFE-92E2-97FC303526F6}"/>
            </ac:spMkLst>
          </pc:spChg>
          <pc:spChg chg="add del">
            <ac:chgData name="Jia Mian" userId="291035a0b0f30ad2" providerId="LiveId" clId="{EF4868CA-3D2D-436B-94FC-F45F09C2D798}" dt="2022-02-27T02:57:27.484" v="320" actId="478"/>
            <ac:spMkLst>
              <pc:docMk/>
              <pc:sldMasterMk cId="0" sldId="2147483648"/>
              <pc:sldLayoutMk cId="2699627361" sldId="2147483667"/>
              <ac:spMk id="12" creationId="{972FBF2B-658E-4BD7-91D9-6E3659F06640}"/>
            </ac:spMkLst>
          </pc:spChg>
          <pc:spChg chg="add del mod">
            <ac:chgData name="Jia Mian" userId="291035a0b0f30ad2" providerId="LiveId" clId="{EF4868CA-3D2D-436B-94FC-F45F09C2D798}" dt="2022-02-27T02:57:32.387" v="323" actId="478"/>
            <ac:spMkLst>
              <pc:docMk/>
              <pc:sldMasterMk cId="0" sldId="2147483648"/>
              <pc:sldLayoutMk cId="2699627361" sldId="2147483667"/>
              <ac:spMk id="14" creationId="{00E0BCE0-CDC8-46C1-9226-50915C706CEF}"/>
            </ac:spMkLst>
          </pc:spChg>
          <pc:picChg chg="add del">
            <ac:chgData name="Jia Mian" userId="291035a0b0f30ad2" providerId="LiveId" clId="{EF4868CA-3D2D-436B-94FC-F45F09C2D798}" dt="2022-02-27T02:57:34.611" v="324" actId="478"/>
            <ac:picMkLst>
              <pc:docMk/>
              <pc:sldMasterMk cId="0" sldId="2147483648"/>
              <pc:sldLayoutMk cId="2699627361" sldId="2147483667"/>
              <ac:picMk id="7" creationId="{122F7FB9-28F3-4E30-BACF-7588599442D3}"/>
            </ac:picMkLst>
          </pc:picChg>
          <pc:picChg chg="add del mod">
            <ac:chgData name="Jia Mian" userId="291035a0b0f30ad2" providerId="LiveId" clId="{EF4868CA-3D2D-436B-94FC-F45F09C2D798}" dt="2022-02-27T02:57:24.219" v="315"/>
            <ac:picMkLst>
              <pc:docMk/>
              <pc:sldMasterMk cId="0" sldId="2147483648"/>
              <pc:sldLayoutMk cId="2699627361" sldId="2147483667"/>
              <ac:picMk id="10" creationId="{1EB9D18A-AAB6-46E9-8B9E-24B6BB9FCCA0}"/>
            </ac:picMkLst>
          </pc:picChg>
          <pc:picChg chg="add mod">
            <ac:chgData name="Jia Mian" userId="291035a0b0f30ad2" providerId="LiveId" clId="{EF4868CA-3D2D-436B-94FC-F45F09C2D798}" dt="2022-02-27T02:57:40.554" v="325" actId="1076"/>
            <ac:picMkLst>
              <pc:docMk/>
              <pc:sldMasterMk cId="0" sldId="2147483648"/>
              <pc:sldLayoutMk cId="2699627361" sldId="2147483667"/>
              <ac:picMk id="15" creationId="{A7324A2B-40FE-41B0-BD67-C44155BE027D}"/>
            </ac:picMkLst>
          </pc:picChg>
          <pc:cxnChg chg="add del">
            <ac:chgData name="Jia Mian" userId="291035a0b0f30ad2" providerId="LiveId" clId="{EF4868CA-3D2D-436B-94FC-F45F09C2D798}" dt="2022-02-27T02:57:22.323" v="310" actId="478"/>
            <ac:cxnSpMkLst>
              <pc:docMk/>
              <pc:sldMasterMk cId="0" sldId="2147483648"/>
              <pc:sldLayoutMk cId="2699627361" sldId="2147483667"/>
              <ac:cxnSpMk id="8" creationId="{893BE0B2-358D-46A5-A1A8-AD12A148177E}"/>
            </ac:cxnSpMkLst>
          </pc:cxnChg>
        </pc:sldLayoutChg>
        <pc:sldLayoutChg chg="delSp mod">
          <pc:chgData name="Jia Mian" userId="291035a0b0f30ad2" providerId="LiveId" clId="{EF4868CA-3D2D-436B-94FC-F45F09C2D798}" dt="2022-02-27T02:58:42.563" v="339" actId="478"/>
          <pc:sldLayoutMkLst>
            <pc:docMk/>
            <pc:sldMasterMk cId="0" sldId="2147483648"/>
            <pc:sldLayoutMk cId="2466850905" sldId="2147483668"/>
          </pc:sldLayoutMkLst>
          <pc:cxnChg chg="del">
            <ac:chgData name="Jia Mian" userId="291035a0b0f30ad2" providerId="LiveId" clId="{EF4868CA-3D2D-436B-94FC-F45F09C2D798}" dt="2022-02-27T02:58:42.563" v="339" actId="478"/>
            <ac:cxnSpMkLst>
              <pc:docMk/>
              <pc:sldMasterMk cId="0" sldId="2147483648"/>
              <pc:sldLayoutMk cId="2466850905" sldId="2147483668"/>
              <ac:cxnSpMk id="8" creationId="{893BE0B2-358D-46A5-A1A8-AD12A148177E}"/>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05B20-859F-40B4-9689-75551A45C78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98BCFFA3-D7D7-4883-B229-55D05992C5CF}">
      <dgm:prSet phldrT="[文本]" custT="1"/>
      <dgm:spPr/>
      <dgm:t>
        <a:bodyPr/>
        <a:lstStyle/>
        <a:p>
          <a:r>
            <a:rPr lang="en-US" altLang="zh-CN" sz="2400" dirty="0" smtClean="0">
              <a:latin typeface="新宋体" panose="02010609030101010101" pitchFamily="49" charset="-122"/>
              <a:ea typeface="新宋体" panose="02010609030101010101" pitchFamily="49" charset="-122"/>
            </a:rPr>
            <a:t>Implement</a:t>
          </a:r>
          <a:endParaRPr lang="zh-CN" altLang="en-US" sz="2400" dirty="0">
            <a:latin typeface="新宋体" panose="02010609030101010101" pitchFamily="49" charset="-122"/>
            <a:ea typeface="新宋体" panose="02010609030101010101" pitchFamily="49" charset="-122"/>
          </a:endParaRPr>
        </a:p>
      </dgm:t>
    </dgm:pt>
    <dgm:pt modelId="{A34E79D5-6DAC-4E8C-92F8-1ABB37D479C6}" type="parTrans" cxnId="{97A64D7D-AF9E-4F03-9A3C-407AC600A0A6}">
      <dgm:prSet/>
      <dgm:spPr/>
      <dgm:t>
        <a:bodyPr/>
        <a:lstStyle/>
        <a:p>
          <a:endParaRPr lang="zh-CN" altLang="en-US"/>
        </a:p>
      </dgm:t>
    </dgm:pt>
    <dgm:pt modelId="{A1E0E4C3-13F8-4AB4-8B08-0692D3E59C74}" type="sibTrans" cxnId="{97A64D7D-AF9E-4F03-9A3C-407AC600A0A6}">
      <dgm:prSet/>
      <dgm:spPr/>
      <dgm:t>
        <a:bodyPr/>
        <a:lstStyle/>
        <a:p>
          <a:endParaRPr lang="zh-CN" altLang="en-US"/>
        </a:p>
      </dgm:t>
    </dgm:pt>
    <dgm:pt modelId="{3C8139E6-2CE1-4C50-9C11-0D1F7698DC3A}">
      <dgm:prSet phldrT="[文本]" custT="1"/>
      <dgm:spPr/>
      <dgm:t>
        <a:bodyPr/>
        <a:lstStyle/>
        <a:p>
          <a:r>
            <a:rPr lang="en-US" altLang="zh-CN" sz="2400" dirty="0" smtClean="0">
              <a:latin typeface="新宋体" panose="02010609030101010101" pitchFamily="49" charset="-122"/>
              <a:ea typeface="新宋体" panose="02010609030101010101" pitchFamily="49" charset="-122"/>
            </a:rPr>
            <a:t>Evaluation</a:t>
          </a:r>
          <a:endParaRPr lang="zh-CN" altLang="en-US" sz="2400" dirty="0">
            <a:latin typeface="新宋体" panose="02010609030101010101" pitchFamily="49" charset="-122"/>
            <a:ea typeface="新宋体" panose="02010609030101010101" pitchFamily="49" charset="-122"/>
          </a:endParaRPr>
        </a:p>
      </dgm:t>
    </dgm:pt>
    <dgm:pt modelId="{7A1578CF-8FCD-4CE2-B8C6-716082A17072}" type="parTrans" cxnId="{0ADDF842-D61E-46FF-8D75-44CEBACA121E}">
      <dgm:prSet/>
      <dgm:spPr/>
      <dgm:t>
        <a:bodyPr/>
        <a:lstStyle/>
        <a:p>
          <a:endParaRPr lang="zh-CN" altLang="en-US"/>
        </a:p>
      </dgm:t>
    </dgm:pt>
    <dgm:pt modelId="{D118922B-E38E-4770-8BC5-B9FC763E4A7B}" type="sibTrans" cxnId="{0ADDF842-D61E-46FF-8D75-44CEBACA121E}">
      <dgm:prSet/>
      <dgm:spPr/>
      <dgm:t>
        <a:bodyPr/>
        <a:lstStyle/>
        <a:p>
          <a:endParaRPr lang="zh-CN" altLang="en-US"/>
        </a:p>
      </dgm:t>
    </dgm:pt>
    <dgm:pt modelId="{B7D0C571-8572-4451-AFA2-0099B97ED92C}">
      <dgm:prSet phldrT="[文本]" custT="1"/>
      <dgm:spPr/>
      <dgm:t>
        <a:bodyPr/>
        <a:lstStyle/>
        <a:p>
          <a:r>
            <a:rPr lang="en-US" altLang="zh-CN" sz="2400" dirty="0" smtClean="0">
              <a:latin typeface="新宋体" panose="02010609030101010101" pitchFamily="49" charset="-122"/>
              <a:ea typeface="新宋体" panose="02010609030101010101" pitchFamily="49" charset="-122"/>
            </a:rPr>
            <a:t>Plan</a:t>
          </a:r>
          <a:endParaRPr lang="zh-CN" altLang="en-US" sz="2400" dirty="0">
            <a:latin typeface="新宋体" panose="02010609030101010101" pitchFamily="49" charset="-122"/>
            <a:ea typeface="新宋体" panose="02010609030101010101" pitchFamily="49" charset="-122"/>
          </a:endParaRPr>
        </a:p>
      </dgm:t>
    </dgm:pt>
    <dgm:pt modelId="{C9940D17-88CD-4E50-A027-BCDAB385569B}" type="parTrans" cxnId="{22BA5CE9-F95D-4F6B-869C-5347E45C48EB}">
      <dgm:prSet/>
      <dgm:spPr/>
      <dgm:t>
        <a:bodyPr/>
        <a:lstStyle/>
        <a:p>
          <a:endParaRPr lang="zh-CN" altLang="en-US"/>
        </a:p>
      </dgm:t>
    </dgm:pt>
    <dgm:pt modelId="{F43DA8CA-E806-48DB-821A-4C15596105A6}" type="sibTrans" cxnId="{22BA5CE9-F95D-4F6B-869C-5347E45C48EB}">
      <dgm:prSet/>
      <dgm:spPr/>
      <dgm:t>
        <a:bodyPr/>
        <a:lstStyle/>
        <a:p>
          <a:endParaRPr lang="zh-CN" altLang="en-US"/>
        </a:p>
      </dgm:t>
    </dgm:pt>
    <dgm:pt modelId="{5ABAA44F-AEFD-4FDE-BFD2-BBF2F2D0DB49}" type="pres">
      <dgm:prSet presAssocID="{F6405B20-859F-40B4-9689-75551A45C786}" presName="cycle" presStyleCnt="0">
        <dgm:presLayoutVars>
          <dgm:dir/>
          <dgm:resizeHandles val="exact"/>
        </dgm:presLayoutVars>
      </dgm:prSet>
      <dgm:spPr/>
      <dgm:t>
        <a:bodyPr/>
        <a:lstStyle/>
        <a:p>
          <a:endParaRPr lang="zh-CN" altLang="en-US"/>
        </a:p>
      </dgm:t>
    </dgm:pt>
    <dgm:pt modelId="{66873EF3-5B73-4B15-B066-ECB85A5C5FBE}" type="pres">
      <dgm:prSet presAssocID="{98BCFFA3-D7D7-4883-B229-55D05992C5CF}" presName="dummy" presStyleCnt="0"/>
      <dgm:spPr/>
    </dgm:pt>
    <dgm:pt modelId="{8B77B56A-BC33-4E90-908F-BE227F3B7604}" type="pres">
      <dgm:prSet presAssocID="{98BCFFA3-D7D7-4883-B229-55D05992C5CF}" presName="node" presStyleLbl="revTx" presStyleIdx="0" presStyleCnt="3" custScaleX="85786" custScaleY="31623">
        <dgm:presLayoutVars>
          <dgm:bulletEnabled val="1"/>
        </dgm:presLayoutVars>
      </dgm:prSet>
      <dgm:spPr/>
      <dgm:t>
        <a:bodyPr/>
        <a:lstStyle/>
        <a:p>
          <a:endParaRPr lang="zh-CN" altLang="en-US"/>
        </a:p>
      </dgm:t>
    </dgm:pt>
    <dgm:pt modelId="{D461C7FD-3A7E-4C21-8930-E80D8EB1A613}" type="pres">
      <dgm:prSet presAssocID="{A1E0E4C3-13F8-4AB4-8B08-0692D3E59C74}" presName="sibTrans" presStyleLbl="node1" presStyleIdx="0" presStyleCnt="3"/>
      <dgm:spPr/>
      <dgm:t>
        <a:bodyPr/>
        <a:lstStyle/>
        <a:p>
          <a:endParaRPr lang="zh-CN" altLang="en-US"/>
        </a:p>
      </dgm:t>
    </dgm:pt>
    <dgm:pt modelId="{5B8466A5-AC9E-41D8-AF78-C90365BC8504}" type="pres">
      <dgm:prSet presAssocID="{3C8139E6-2CE1-4C50-9C11-0D1F7698DC3A}" presName="dummy" presStyleCnt="0"/>
      <dgm:spPr/>
    </dgm:pt>
    <dgm:pt modelId="{9FBB02FA-2AC0-4C9E-A192-B9F00314CE00}" type="pres">
      <dgm:prSet presAssocID="{3C8139E6-2CE1-4C50-9C11-0D1F7698DC3A}" presName="node" presStyleLbl="revTx" presStyleIdx="1" presStyleCnt="3" custScaleX="86757" custScaleY="44110">
        <dgm:presLayoutVars>
          <dgm:bulletEnabled val="1"/>
        </dgm:presLayoutVars>
      </dgm:prSet>
      <dgm:spPr/>
      <dgm:t>
        <a:bodyPr/>
        <a:lstStyle/>
        <a:p>
          <a:endParaRPr lang="zh-CN" altLang="en-US"/>
        </a:p>
      </dgm:t>
    </dgm:pt>
    <dgm:pt modelId="{809EF408-FEE4-4B8F-A535-88A4B58D9D0B}" type="pres">
      <dgm:prSet presAssocID="{D118922B-E38E-4770-8BC5-B9FC763E4A7B}" presName="sibTrans" presStyleLbl="node1" presStyleIdx="1" presStyleCnt="3"/>
      <dgm:spPr/>
      <dgm:t>
        <a:bodyPr/>
        <a:lstStyle/>
        <a:p>
          <a:endParaRPr lang="zh-CN" altLang="en-US"/>
        </a:p>
      </dgm:t>
    </dgm:pt>
    <dgm:pt modelId="{9981DEB0-5DFF-4491-BFDD-659DAD87E981}" type="pres">
      <dgm:prSet presAssocID="{B7D0C571-8572-4451-AFA2-0099B97ED92C}" presName="dummy" presStyleCnt="0"/>
      <dgm:spPr/>
    </dgm:pt>
    <dgm:pt modelId="{662BC3DD-3993-4CE4-A5F0-DA3183680BEE}" type="pres">
      <dgm:prSet presAssocID="{B7D0C571-8572-4451-AFA2-0099B97ED92C}" presName="node" presStyleLbl="revTx" presStyleIdx="2" presStyleCnt="3" custScaleX="102346" custScaleY="40722">
        <dgm:presLayoutVars>
          <dgm:bulletEnabled val="1"/>
        </dgm:presLayoutVars>
      </dgm:prSet>
      <dgm:spPr/>
      <dgm:t>
        <a:bodyPr/>
        <a:lstStyle/>
        <a:p>
          <a:endParaRPr lang="zh-CN" altLang="en-US"/>
        </a:p>
      </dgm:t>
    </dgm:pt>
    <dgm:pt modelId="{2FC03563-E230-4362-A211-CB416D793CAE}" type="pres">
      <dgm:prSet presAssocID="{F43DA8CA-E806-48DB-821A-4C15596105A6}" presName="sibTrans" presStyleLbl="node1" presStyleIdx="2" presStyleCnt="3"/>
      <dgm:spPr/>
      <dgm:t>
        <a:bodyPr/>
        <a:lstStyle/>
        <a:p>
          <a:endParaRPr lang="zh-CN" altLang="en-US"/>
        </a:p>
      </dgm:t>
    </dgm:pt>
  </dgm:ptLst>
  <dgm:cxnLst>
    <dgm:cxn modelId="{8AB02D8D-6289-42FE-B0C8-4AA0F4269EF1}" type="presOf" srcId="{B7D0C571-8572-4451-AFA2-0099B97ED92C}" destId="{662BC3DD-3993-4CE4-A5F0-DA3183680BEE}" srcOrd="0" destOrd="0" presId="urn:microsoft.com/office/officeart/2005/8/layout/cycle1"/>
    <dgm:cxn modelId="{EBA18493-8156-495C-89F5-0C95733FDFAF}" type="presOf" srcId="{3C8139E6-2CE1-4C50-9C11-0D1F7698DC3A}" destId="{9FBB02FA-2AC0-4C9E-A192-B9F00314CE00}" srcOrd="0" destOrd="0" presId="urn:microsoft.com/office/officeart/2005/8/layout/cycle1"/>
    <dgm:cxn modelId="{96D28896-2223-41B8-AAF8-FED3DC397087}" type="presOf" srcId="{F6405B20-859F-40B4-9689-75551A45C786}" destId="{5ABAA44F-AEFD-4FDE-BFD2-BBF2F2D0DB49}" srcOrd="0" destOrd="0" presId="urn:microsoft.com/office/officeart/2005/8/layout/cycle1"/>
    <dgm:cxn modelId="{97A64D7D-AF9E-4F03-9A3C-407AC600A0A6}" srcId="{F6405B20-859F-40B4-9689-75551A45C786}" destId="{98BCFFA3-D7D7-4883-B229-55D05992C5CF}" srcOrd="0" destOrd="0" parTransId="{A34E79D5-6DAC-4E8C-92F8-1ABB37D479C6}" sibTransId="{A1E0E4C3-13F8-4AB4-8B08-0692D3E59C74}"/>
    <dgm:cxn modelId="{E0F4B0CB-3F45-435B-A71A-FB545DAC1E15}" type="presOf" srcId="{F43DA8CA-E806-48DB-821A-4C15596105A6}" destId="{2FC03563-E230-4362-A211-CB416D793CAE}" srcOrd="0" destOrd="0" presId="urn:microsoft.com/office/officeart/2005/8/layout/cycle1"/>
    <dgm:cxn modelId="{A2D8A1F6-A36D-4009-B48D-8562BE25CB10}" type="presOf" srcId="{D118922B-E38E-4770-8BC5-B9FC763E4A7B}" destId="{809EF408-FEE4-4B8F-A535-88A4B58D9D0B}" srcOrd="0" destOrd="0" presId="urn:microsoft.com/office/officeart/2005/8/layout/cycle1"/>
    <dgm:cxn modelId="{06D725FF-72D5-4B01-B0F3-F7D4DFA5807D}" type="presOf" srcId="{98BCFFA3-D7D7-4883-B229-55D05992C5CF}" destId="{8B77B56A-BC33-4E90-908F-BE227F3B7604}" srcOrd="0" destOrd="0" presId="urn:microsoft.com/office/officeart/2005/8/layout/cycle1"/>
    <dgm:cxn modelId="{0ADDF842-D61E-46FF-8D75-44CEBACA121E}" srcId="{F6405B20-859F-40B4-9689-75551A45C786}" destId="{3C8139E6-2CE1-4C50-9C11-0D1F7698DC3A}" srcOrd="1" destOrd="0" parTransId="{7A1578CF-8FCD-4CE2-B8C6-716082A17072}" sibTransId="{D118922B-E38E-4770-8BC5-B9FC763E4A7B}"/>
    <dgm:cxn modelId="{CCE49546-61D8-4B0E-BD75-A83FE8E4EE69}" type="presOf" srcId="{A1E0E4C3-13F8-4AB4-8B08-0692D3E59C74}" destId="{D461C7FD-3A7E-4C21-8930-E80D8EB1A613}" srcOrd="0" destOrd="0" presId="urn:microsoft.com/office/officeart/2005/8/layout/cycle1"/>
    <dgm:cxn modelId="{22BA5CE9-F95D-4F6B-869C-5347E45C48EB}" srcId="{F6405B20-859F-40B4-9689-75551A45C786}" destId="{B7D0C571-8572-4451-AFA2-0099B97ED92C}" srcOrd="2" destOrd="0" parTransId="{C9940D17-88CD-4E50-A027-BCDAB385569B}" sibTransId="{F43DA8CA-E806-48DB-821A-4C15596105A6}"/>
    <dgm:cxn modelId="{FA715AEC-1E75-4EA5-9108-150A62ECB1D2}" type="presParOf" srcId="{5ABAA44F-AEFD-4FDE-BFD2-BBF2F2D0DB49}" destId="{66873EF3-5B73-4B15-B066-ECB85A5C5FBE}" srcOrd="0" destOrd="0" presId="urn:microsoft.com/office/officeart/2005/8/layout/cycle1"/>
    <dgm:cxn modelId="{72C6400E-FBDB-4E73-8406-9D31FFCDCB56}" type="presParOf" srcId="{5ABAA44F-AEFD-4FDE-BFD2-BBF2F2D0DB49}" destId="{8B77B56A-BC33-4E90-908F-BE227F3B7604}" srcOrd="1" destOrd="0" presId="urn:microsoft.com/office/officeart/2005/8/layout/cycle1"/>
    <dgm:cxn modelId="{6F92637C-3CF3-4700-B998-D81B397C517B}" type="presParOf" srcId="{5ABAA44F-AEFD-4FDE-BFD2-BBF2F2D0DB49}" destId="{D461C7FD-3A7E-4C21-8930-E80D8EB1A613}" srcOrd="2" destOrd="0" presId="urn:microsoft.com/office/officeart/2005/8/layout/cycle1"/>
    <dgm:cxn modelId="{008D0B36-D0CC-42AB-A330-2A2638F1DF04}" type="presParOf" srcId="{5ABAA44F-AEFD-4FDE-BFD2-BBF2F2D0DB49}" destId="{5B8466A5-AC9E-41D8-AF78-C90365BC8504}" srcOrd="3" destOrd="0" presId="urn:microsoft.com/office/officeart/2005/8/layout/cycle1"/>
    <dgm:cxn modelId="{9C89249E-220D-448E-ABAB-9F78F9292507}" type="presParOf" srcId="{5ABAA44F-AEFD-4FDE-BFD2-BBF2F2D0DB49}" destId="{9FBB02FA-2AC0-4C9E-A192-B9F00314CE00}" srcOrd="4" destOrd="0" presId="urn:microsoft.com/office/officeart/2005/8/layout/cycle1"/>
    <dgm:cxn modelId="{04AF0E9C-DD71-4530-9FE4-E3E317A06360}" type="presParOf" srcId="{5ABAA44F-AEFD-4FDE-BFD2-BBF2F2D0DB49}" destId="{809EF408-FEE4-4B8F-A535-88A4B58D9D0B}" srcOrd="5" destOrd="0" presId="urn:microsoft.com/office/officeart/2005/8/layout/cycle1"/>
    <dgm:cxn modelId="{204A6392-E974-48BC-A08B-8FC912174068}" type="presParOf" srcId="{5ABAA44F-AEFD-4FDE-BFD2-BBF2F2D0DB49}" destId="{9981DEB0-5DFF-4491-BFDD-659DAD87E981}" srcOrd="6" destOrd="0" presId="urn:microsoft.com/office/officeart/2005/8/layout/cycle1"/>
    <dgm:cxn modelId="{014921FE-8B7A-4739-8A9C-8F49AFBC91CD}" type="presParOf" srcId="{5ABAA44F-AEFD-4FDE-BFD2-BBF2F2D0DB49}" destId="{662BC3DD-3993-4CE4-A5F0-DA3183680BEE}" srcOrd="7" destOrd="0" presId="urn:microsoft.com/office/officeart/2005/8/layout/cycle1"/>
    <dgm:cxn modelId="{1B5F0BD2-CD51-43EB-8345-9913B7C305B5}" type="presParOf" srcId="{5ABAA44F-AEFD-4FDE-BFD2-BBF2F2D0DB49}" destId="{2FC03563-E230-4362-A211-CB416D793CAE}"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7B56A-BC33-4E90-908F-BE227F3B7604}">
      <dsp:nvSpPr>
        <dsp:cNvPr id="0" name=""/>
        <dsp:cNvSpPr/>
      </dsp:nvSpPr>
      <dsp:spPr>
        <a:xfrm>
          <a:off x="4989376" y="1383808"/>
          <a:ext cx="1753385" cy="64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新宋体" panose="02010609030101010101" pitchFamily="49" charset="-122"/>
              <a:ea typeface="新宋体" panose="02010609030101010101" pitchFamily="49" charset="-122"/>
            </a:rPr>
            <a:t>Implement</a:t>
          </a:r>
          <a:endParaRPr lang="zh-CN" altLang="en-US" sz="2400" kern="1200" dirty="0">
            <a:latin typeface="新宋体" panose="02010609030101010101" pitchFamily="49" charset="-122"/>
            <a:ea typeface="新宋体" panose="02010609030101010101" pitchFamily="49" charset="-122"/>
          </a:endParaRPr>
        </a:p>
      </dsp:txBody>
      <dsp:txXfrm>
        <a:off x="4989376" y="1383808"/>
        <a:ext cx="1753385" cy="646344"/>
      </dsp:txXfrm>
    </dsp:sp>
    <dsp:sp modelId="{D461C7FD-3A7E-4C21-8930-E80D8EB1A613}">
      <dsp:nvSpPr>
        <dsp:cNvPr id="0" name=""/>
        <dsp:cNvSpPr/>
      </dsp:nvSpPr>
      <dsp:spPr>
        <a:xfrm>
          <a:off x="1733700" y="283634"/>
          <a:ext cx="4829834" cy="4829834"/>
        </a:xfrm>
        <a:prstGeom prst="circularArrow">
          <a:avLst>
            <a:gd name="adj1" fmla="val 8252"/>
            <a:gd name="adj2" fmla="val 576426"/>
            <a:gd name="adj3" fmla="val 3230199"/>
            <a:gd name="adj4" fmla="val 20418201"/>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BB02FA-2AC0-4C9E-A192-B9F00314CE00}">
      <dsp:nvSpPr>
        <dsp:cNvPr id="0" name=""/>
        <dsp:cNvSpPr/>
      </dsp:nvSpPr>
      <dsp:spPr>
        <a:xfrm>
          <a:off x="3262001" y="4230910"/>
          <a:ext cx="1773231" cy="901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新宋体" panose="02010609030101010101" pitchFamily="49" charset="-122"/>
              <a:ea typeface="新宋体" panose="02010609030101010101" pitchFamily="49" charset="-122"/>
            </a:rPr>
            <a:t>Evaluation</a:t>
          </a:r>
          <a:endParaRPr lang="zh-CN" altLang="en-US" sz="2400" kern="1200" dirty="0">
            <a:latin typeface="新宋体" panose="02010609030101010101" pitchFamily="49" charset="-122"/>
            <a:ea typeface="新宋体" panose="02010609030101010101" pitchFamily="49" charset="-122"/>
          </a:endParaRPr>
        </a:p>
      </dsp:txBody>
      <dsp:txXfrm>
        <a:off x="3262001" y="4230910"/>
        <a:ext cx="1773231" cy="901567"/>
      </dsp:txXfrm>
    </dsp:sp>
    <dsp:sp modelId="{809EF408-FEE4-4B8F-A535-88A4B58D9D0B}">
      <dsp:nvSpPr>
        <dsp:cNvPr id="0" name=""/>
        <dsp:cNvSpPr/>
      </dsp:nvSpPr>
      <dsp:spPr>
        <a:xfrm>
          <a:off x="1733700" y="283634"/>
          <a:ext cx="4829834" cy="4829834"/>
        </a:xfrm>
        <a:prstGeom prst="circularArrow">
          <a:avLst>
            <a:gd name="adj1" fmla="val 8252"/>
            <a:gd name="adj2" fmla="val 576426"/>
            <a:gd name="adj3" fmla="val 11235595"/>
            <a:gd name="adj4" fmla="val 6993376"/>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2BC3DD-3993-4CE4-A5F0-DA3183680BEE}">
      <dsp:nvSpPr>
        <dsp:cNvPr id="0" name=""/>
        <dsp:cNvSpPr/>
      </dsp:nvSpPr>
      <dsp:spPr>
        <a:xfrm>
          <a:off x="1385238" y="1290821"/>
          <a:ext cx="2091856" cy="83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新宋体" panose="02010609030101010101" pitchFamily="49" charset="-122"/>
              <a:ea typeface="新宋体" panose="02010609030101010101" pitchFamily="49" charset="-122"/>
            </a:rPr>
            <a:t>Plan</a:t>
          </a:r>
          <a:endParaRPr lang="zh-CN" altLang="en-US" sz="2400" kern="1200" dirty="0">
            <a:latin typeface="新宋体" panose="02010609030101010101" pitchFamily="49" charset="-122"/>
            <a:ea typeface="新宋体" panose="02010609030101010101" pitchFamily="49" charset="-122"/>
          </a:endParaRPr>
        </a:p>
      </dsp:txBody>
      <dsp:txXfrm>
        <a:off x="1385238" y="1290821"/>
        <a:ext cx="2091856" cy="832319"/>
      </dsp:txXfrm>
    </dsp:sp>
    <dsp:sp modelId="{2FC03563-E230-4362-A211-CB416D793CAE}">
      <dsp:nvSpPr>
        <dsp:cNvPr id="0" name=""/>
        <dsp:cNvSpPr/>
      </dsp:nvSpPr>
      <dsp:spPr>
        <a:xfrm>
          <a:off x="1733700" y="283634"/>
          <a:ext cx="4829834" cy="4829834"/>
        </a:xfrm>
        <a:prstGeom prst="circularArrow">
          <a:avLst>
            <a:gd name="adj1" fmla="val 8252"/>
            <a:gd name="adj2" fmla="val 576426"/>
            <a:gd name="adj3" fmla="val 18532015"/>
            <a:gd name="adj4" fmla="val 13513356"/>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 name="Shape 14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0265210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02795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sz="1000" dirty="0" smtClean="0">
                <a:latin typeface="新宋体" panose="02010609030101010101" pitchFamily="49" charset="-122"/>
                <a:ea typeface="新宋体" panose="02010609030101010101" pitchFamily="49" charset="-122"/>
              </a:rPr>
              <a:t>1</a:t>
            </a:r>
            <a:r>
              <a:rPr kumimoji="1" lang="zh-CN" altLang="en-US" sz="1000" dirty="0" smtClean="0">
                <a:latin typeface="新宋体" panose="02010609030101010101" pitchFamily="49" charset="-122"/>
                <a:ea typeface="新宋体" panose="02010609030101010101" pitchFamily="49" charset="-122"/>
              </a:rPr>
              <a:t>、</a:t>
            </a:r>
            <a:r>
              <a:rPr kumimoji="1" lang="en-US" altLang="zh-CN" sz="1000" dirty="0" smtClean="0">
                <a:latin typeface="新宋体" panose="02010609030101010101" pitchFamily="49" charset="-122"/>
                <a:ea typeface="新宋体" panose="02010609030101010101" pitchFamily="49" charset="-122"/>
              </a:rPr>
              <a:t>google 4 </a:t>
            </a:r>
            <a:r>
              <a:rPr kumimoji="1" lang="zh-CN" altLang="en-US" sz="1000" dirty="0" smtClean="0">
                <a:latin typeface="新宋体" panose="02010609030101010101" pitchFamily="49" charset="-122"/>
                <a:ea typeface="新宋体" panose="02010609030101010101" pitchFamily="49" charset="-122"/>
              </a:rPr>
              <a:t>元组 </a:t>
            </a:r>
            <a:r>
              <a:rPr kumimoji="1" lang="en-US" altLang="zh-CN" sz="1000" dirty="0" err="1" smtClean="0">
                <a:latin typeface="新宋体" panose="02010609030101010101" pitchFamily="49" charset="-122"/>
                <a:ea typeface="新宋体" panose="02010609030101010101" pitchFamily="49" charset="-122"/>
              </a:rPr>
              <a:t>ngram</a:t>
            </a:r>
            <a:r>
              <a:rPr kumimoji="1" lang="zh-CN" altLang="en-US" sz="1000" dirty="0" smtClean="0">
                <a:latin typeface="新宋体" panose="02010609030101010101" pitchFamily="49" charset="-122"/>
                <a:ea typeface="新宋体" panose="02010609030101010101" pitchFamily="49" charset="-122"/>
              </a:rPr>
              <a:t>，上千台服务器。</a:t>
            </a:r>
            <a:endParaRPr kumimoji="1" lang="en-US" altLang="zh-CN" sz="1000" dirty="0" smtClean="0">
              <a:latin typeface="新宋体" panose="02010609030101010101" pitchFamily="49" charset="-122"/>
              <a:ea typeface="新宋体" panose="02010609030101010101" pitchFamily="49" charset="-122"/>
            </a:endParaRPr>
          </a:p>
          <a:p>
            <a:r>
              <a:rPr kumimoji="1" lang="en-US" altLang="zh-CN" sz="1000" dirty="0" smtClean="0">
                <a:latin typeface="新宋体" panose="02010609030101010101" pitchFamily="49" charset="-122"/>
                <a:ea typeface="新宋体" panose="02010609030101010101" pitchFamily="49" charset="-122"/>
              </a:rPr>
              <a:t>2</a:t>
            </a:r>
            <a:r>
              <a:rPr kumimoji="1" lang="zh-CN" altLang="en-US" sz="1000" dirty="0" smtClean="0">
                <a:latin typeface="新宋体" panose="02010609030101010101" pitchFamily="49" charset="-122"/>
                <a:ea typeface="新宋体" panose="02010609030101010101" pitchFamily="49" charset="-122"/>
              </a:rPr>
              <a:t>、邱锡鹏、瞿晓华</a:t>
            </a:r>
            <a:endParaRPr kumimoji="1" lang="zh-CN" altLang="en-US" sz="1000" dirty="0">
              <a:latin typeface="新宋体" panose="02010609030101010101" pitchFamily="49" charset="-122"/>
              <a:ea typeface="新宋体" panose="02010609030101010101" pitchFamily="49" charset="-122"/>
            </a:endParaRPr>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12</a:t>
            </a:fld>
            <a:endParaRPr lang="zh-CN" altLang="en-US"/>
          </a:p>
        </p:txBody>
      </p:sp>
    </p:spTree>
    <p:extLst>
      <p:ext uri="{BB962C8B-B14F-4D97-AF65-F5344CB8AC3E}">
        <p14:creationId xmlns:p14="http://schemas.microsoft.com/office/powerpoint/2010/main" val="5524836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103</a:t>
            </a:fld>
            <a:endParaRPr lang="zh-CN" altLang="en-US"/>
          </a:p>
        </p:txBody>
      </p:sp>
    </p:spTree>
    <p:extLst>
      <p:ext uri="{BB962C8B-B14F-4D97-AF65-F5344CB8AC3E}">
        <p14:creationId xmlns:p14="http://schemas.microsoft.com/office/powerpoint/2010/main" val="25761393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104</a:t>
            </a:fld>
            <a:endParaRPr lang="zh-CN" altLang="en-US"/>
          </a:p>
        </p:txBody>
      </p:sp>
    </p:spTree>
    <p:extLst>
      <p:ext uri="{BB962C8B-B14F-4D97-AF65-F5344CB8AC3E}">
        <p14:creationId xmlns:p14="http://schemas.microsoft.com/office/powerpoint/2010/main" val="14543991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105</a:t>
            </a:fld>
            <a:endParaRPr lang="zh-CN" altLang="en-US"/>
          </a:p>
        </p:txBody>
      </p:sp>
    </p:spTree>
    <p:extLst>
      <p:ext uri="{BB962C8B-B14F-4D97-AF65-F5344CB8AC3E}">
        <p14:creationId xmlns:p14="http://schemas.microsoft.com/office/powerpoint/2010/main" val="5196236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106</a:t>
            </a:fld>
            <a:endParaRPr lang="zh-CN" altLang="en-US"/>
          </a:p>
        </p:txBody>
      </p:sp>
    </p:spTree>
    <p:extLst>
      <p:ext uri="{BB962C8B-B14F-4D97-AF65-F5344CB8AC3E}">
        <p14:creationId xmlns:p14="http://schemas.microsoft.com/office/powerpoint/2010/main" val="37450255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107</a:t>
            </a:fld>
            <a:endParaRPr lang="zh-CN" altLang="en-US"/>
          </a:p>
        </p:txBody>
      </p:sp>
    </p:spTree>
    <p:extLst>
      <p:ext uri="{BB962C8B-B14F-4D97-AF65-F5344CB8AC3E}">
        <p14:creationId xmlns:p14="http://schemas.microsoft.com/office/powerpoint/2010/main" val="13895264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108</a:t>
            </a:fld>
            <a:endParaRPr lang="zh-CN" altLang="en-US"/>
          </a:p>
        </p:txBody>
      </p:sp>
    </p:spTree>
    <p:extLst>
      <p:ext uri="{BB962C8B-B14F-4D97-AF65-F5344CB8AC3E}">
        <p14:creationId xmlns:p14="http://schemas.microsoft.com/office/powerpoint/2010/main" val="26600975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110</a:t>
            </a:fld>
            <a:endParaRPr lang="zh-CN" altLang="en-US"/>
          </a:p>
        </p:txBody>
      </p:sp>
    </p:spTree>
    <p:extLst>
      <p:ext uri="{BB962C8B-B14F-4D97-AF65-F5344CB8AC3E}">
        <p14:creationId xmlns:p14="http://schemas.microsoft.com/office/powerpoint/2010/main" val="14221333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111</a:t>
            </a:fld>
            <a:endParaRPr lang="zh-CN" altLang="en-US"/>
          </a:p>
        </p:txBody>
      </p:sp>
    </p:spTree>
    <p:extLst>
      <p:ext uri="{BB962C8B-B14F-4D97-AF65-F5344CB8AC3E}">
        <p14:creationId xmlns:p14="http://schemas.microsoft.com/office/powerpoint/2010/main" val="304317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13</a:t>
            </a:fld>
            <a:endParaRPr lang="zh-CN" altLang="en-US"/>
          </a:p>
        </p:txBody>
      </p:sp>
    </p:spTree>
    <p:extLst>
      <p:ext uri="{BB962C8B-B14F-4D97-AF65-F5344CB8AC3E}">
        <p14:creationId xmlns:p14="http://schemas.microsoft.com/office/powerpoint/2010/main" val="259916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14</a:t>
            </a:fld>
            <a:endParaRPr lang="zh-CN" altLang="en-US"/>
          </a:p>
        </p:txBody>
      </p:sp>
    </p:spTree>
    <p:extLst>
      <p:ext uri="{BB962C8B-B14F-4D97-AF65-F5344CB8AC3E}">
        <p14:creationId xmlns:p14="http://schemas.microsoft.com/office/powerpoint/2010/main" val="2056695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15</a:t>
            </a:fld>
            <a:endParaRPr lang="zh-CN" altLang="en-US"/>
          </a:p>
        </p:txBody>
      </p:sp>
    </p:spTree>
    <p:extLst>
      <p:ext uri="{BB962C8B-B14F-4D97-AF65-F5344CB8AC3E}">
        <p14:creationId xmlns:p14="http://schemas.microsoft.com/office/powerpoint/2010/main" val="2067011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16</a:t>
            </a:fld>
            <a:endParaRPr lang="zh-CN" altLang="en-US"/>
          </a:p>
        </p:txBody>
      </p:sp>
    </p:spTree>
    <p:extLst>
      <p:ext uri="{BB962C8B-B14F-4D97-AF65-F5344CB8AC3E}">
        <p14:creationId xmlns:p14="http://schemas.microsoft.com/office/powerpoint/2010/main" val="250203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18</a:t>
            </a:fld>
            <a:endParaRPr lang="zh-CN" altLang="en-US"/>
          </a:p>
        </p:txBody>
      </p:sp>
    </p:spTree>
    <p:extLst>
      <p:ext uri="{BB962C8B-B14F-4D97-AF65-F5344CB8AC3E}">
        <p14:creationId xmlns:p14="http://schemas.microsoft.com/office/powerpoint/2010/main" val="801123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19</a:t>
            </a:fld>
            <a:endParaRPr lang="zh-CN" altLang="en-US"/>
          </a:p>
        </p:txBody>
      </p:sp>
    </p:spTree>
    <p:extLst>
      <p:ext uri="{BB962C8B-B14F-4D97-AF65-F5344CB8AC3E}">
        <p14:creationId xmlns:p14="http://schemas.microsoft.com/office/powerpoint/2010/main" val="173795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20</a:t>
            </a:fld>
            <a:endParaRPr lang="zh-CN" altLang="en-US"/>
          </a:p>
        </p:txBody>
      </p:sp>
    </p:spTree>
    <p:extLst>
      <p:ext uri="{BB962C8B-B14F-4D97-AF65-F5344CB8AC3E}">
        <p14:creationId xmlns:p14="http://schemas.microsoft.com/office/powerpoint/2010/main" val="148576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21</a:t>
            </a:fld>
            <a:endParaRPr lang="zh-CN" altLang="en-US"/>
          </a:p>
        </p:txBody>
      </p:sp>
    </p:spTree>
    <p:extLst>
      <p:ext uri="{BB962C8B-B14F-4D97-AF65-F5344CB8AC3E}">
        <p14:creationId xmlns:p14="http://schemas.microsoft.com/office/powerpoint/2010/main" val="232431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计算机科学中，尤其是人工智能领域，往往借用传统的词汇，用隐喻、类比的方式进行表达。</a:t>
            </a:r>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22</a:t>
            </a:fld>
            <a:endParaRPr lang="zh-CN" altLang="en-US"/>
          </a:p>
        </p:txBody>
      </p:sp>
    </p:spTree>
    <p:extLst>
      <p:ext uri="{BB962C8B-B14F-4D97-AF65-F5344CB8AC3E}">
        <p14:creationId xmlns:p14="http://schemas.microsoft.com/office/powerpoint/2010/main" val="204520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a:t>
            </a:fld>
            <a:endParaRPr lang="zh-CN" altLang="en-US"/>
          </a:p>
        </p:txBody>
      </p:sp>
    </p:spTree>
    <p:extLst>
      <p:ext uri="{BB962C8B-B14F-4D97-AF65-F5344CB8AC3E}">
        <p14:creationId xmlns:p14="http://schemas.microsoft.com/office/powerpoint/2010/main" val="10170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23</a:t>
            </a:fld>
            <a:endParaRPr lang="zh-CN" altLang="en-US"/>
          </a:p>
        </p:txBody>
      </p:sp>
    </p:spTree>
    <p:extLst>
      <p:ext uri="{BB962C8B-B14F-4D97-AF65-F5344CB8AC3E}">
        <p14:creationId xmlns:p14="http://schemas.microsoft.com/office/powerpoint/2010/main" val="4060329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24</a:t>
            </a:fld>
            <a:endParaRPr lang="zh-CN" altLang="en-US"/>
          </a:p>
        </p:txBody>
      </p:sp>
    </p:spTree>
    <p:extLst>
      <p:ext uri="{BB962C8B-B14F-4D97-AF65-F5344CB8AC3E}">
        <p14:creationId xmlns:p14="http://schemas.microsoft.com/office/powerpoint/2010/main" val="1438330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25</a:t>
            </a:fld>
            <a:endParaRPr lang="zh-CN" altLang="en-US"/>
          </a:p>
        </p:txBody>
      </p:sp>
    </p:spTree>
    <p:extLst>
      <p:ext uri="{BB962C8B-B14F-4D97-AF65-F5344CB8AC3E}">
        <p14:creationId xmlns:p14="http://schemas.microsoft.com/office/powerpoint/2010/main" val="2153044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26</a:t>
            </a:fld>
            <a:endParaRPr lang="zh-CN" altLang="en-US"/>
          </a:p>
        </p:txBody>
      </p:sp>
    </p:spTree>
    <p:extLst>
      <p:ext uri="{BB962C8B-B14F-4D97-AF65-F5344CB8AC3E}">
        <p14:creationId xmlns:p14="http://schemas.microsoft.com/office/powerpoint/2010/main" val="144332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27</a:t>
            </a:fld>
            <a:endParaRPr lang="zh-CN" altLang="en-US"/>
          </a:p>
        </p:txBody>
      </p:sp>
    </p:spTree>
    <p:extLst>
      <p:ext uri="{BB962C8B-B14F-4D97-AF65-F5344CB8AC3E}">
        <p14:creationId xmlns:p14="http://schemas.microsoft.com/office/powerpoint/2010/main" val="1775085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28</a:t>
            </a:fld>
            <a:endParaRPr lang="zh-CN" altLang="en-US"/>
          </a:p>
        </p:txBody>
      </p:sp>
    </p:spTree>
    <p:extLst>
      <p:ext uri="{BB962C8B-B14F-4D97-AF65-F5344CB8AC3E}">
        <p14:creationId xmlns:p14="http://schemas.microsoft.com/office/powerpoint/2010/main" val="1699075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29</a:t>
            </a:fld>
            <a:endParaRPr lang="zh-CN" altLang="en-US"/>
          </a:p>
        </p:txBody>
      </p:sp>
    </p:spTree>
    <p:extLst>
      <p:ext uri="{BB962C8B-B14F-4D97-AF65-F5344CB8AC3E}">
        <p14:creationId xmlns:p14="http://schemas.microsoft.com/office/powerpoint/2010/main" val="241355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30</a:t>
            </a:fld>
            <a:endParaRPr lang="zh-CN" altLang="en-US"/>
          </a:p>
        </p:txBody>
      </p:sp>
    </p:spTree>
    <p:extLst>
      <p:ext uri="{BB962C8B-B14F-4D97-AF65-F5344CB8AC3E}">
        <p14:creationId xmlns:p14="http://schemas.microsoft.com/office/powerpoint/2010/main" val="1882021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31</a:t>
            </a:fld>
            <a:endParaRPr lang="zh-CN" altLang="en-US"/>
          </a:p>
        </p:txBody>
      </p:sp>
    </p:spTree>
    <p:extLst>
      <p:ext uri="{BB962C8B-B14F-4D97-AF65-F5344CB8AC3E}">
        <p14:creationId xmlns:p14="http://schemas.microsoft.com/office/powerpoint/2010/main" val="767514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32</a:t>
            </a:fld>
            <a:endParaRPr lang="zh-CN" altLang="en-US"/>
          </a:p>
        </p:txBody>
      </p:sp>
    </p:spTree>
    <p:extLst>
      <p:ext uri="{BB962C8B-B14F-4D97-AF65-F5344CB8AC3E}">
        <p14:creationId xmlns:p14="http://schemas.microsoft.com/office/powerpoint/2010/main" val="179709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a:t>
            </a:fld>
            <a:endParaRPr lang="zh-CN" altLang="en-US"/>
          </a:p>
        </p:txBody>
      </p:sp>
    </p:spTree>
    <p:extLst>
      <p:ext uri="{BB962C8B-B14F-4D97-AF65-F5344CB8AC3E}">
        <p14:creationId xmlns:p14="http://schemas.microsoft.com/office/powerpoint/2010/main" val="543629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33</a:t>
            </a:fld>
            <a:endParaRPr lang="zh-CN" altLang="en-US"/>
          </a:p>
        </p:txBody>
      </p:sp>
    </p:spTree>
    <p:extLst>
      <p:ext uri="{BB962C8B-B14F-4D97-AF65-F5344CB8AC3E}">
        <p14:creationId xmlns:p14="http://schemas.microsoft.com/office/powerpoint/2010/main" val="3709734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34</a:t>
            </a:fld>
            <a:endParaRPr lang="zh-CN" altLang="en-US"/>
          </a:p>
        </p:txBody>
      </p:sp>
    </p:spTree>
    <p:extLst>
      <p:ext uri="{BB962C8B-B14F-4D97-AF65-F5344CB8AC3E}">
        <p14:creationId xmlns:p14="http://schemas.microsoft.com/office/powerpoint/2010/main" val="3414612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35</a:t>
            </a:fld>
            <a:endParaRPr lang="zh-CN" altLang="en-US"/>
          </a:p>
        </p:txBody>
      </p:sp>
    </p:spTree>
    <p:extLst>
      <p:ext uri="{BB962C8B-B14F-4D97-AF65-F5344CB8AC3E}">
        <p14:creationId xmlns:p14="http://schemas.microsoft.com/office/powerpoint/2010/main" val="246101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36</a:t>
            </a:fld>
            <a:endParaRPr lang="zh-CN" altLang="en-US"/>
          </a:p>
        </p:txBody>
      </p:sp>
    </p:spTree>
    <p:extLst>
      <p:ext uri="{BB962C8B-B14F-4D97-AF65-F5344CB8AC3E}">
        <p14:creationId xmlns:p14="http://schemas.microsoft.com/office/powerpoint/2010/main" val="320630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37</a:t>
            </a:fld>
            <a:endParaRPr lang="zh-CN" altLang="en-US"/>
          </a:p>
        </p:txBody>
      </p:sp>
    </p:spTree>
    <p:extLst>
      <p:ext uri="{BB962C8B-B14F-4D97-AF65-F5344CB8AC3E}">
        <p14:creationId xmlns:p14="http://schemas.microsoft.com/office/powerpoint/2010/main" val="495556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38</a:t>
            </a:fld>
            <a:endParaRPr lang="zh-CN" altLang="en-US"/>
          </a:p>
        </p:txBody>
      </p:sp>
    </p:spTree>
    <p:extLst>
      <p:ext uri="{BB962C8B-B14F-4D97-AF65-F5344CB8AC3E}">
        <p14:creationId xmlns:p14="http://schemas.microsoft.com/office/powerpoint/2010/main" val="1825920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39</a:t>
            </a:fld>
            <a:endParaRPr lang="zh-CN" altLang="en-US"/>
          </a:p>
        </p:txBody>
      </p:sp>
    </p:spTree>
    <p:extLst>
      <p:ext uri="{BB962C8B-B14F-4D97-AF65-F5344CB8AC3E}">
        <p14:creationId xmlns:p14="http://schemas.microsoft.com/office/powerpoint/2010/main" val="4252141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40</a:t>
            </a:fld>
            <a:endParaRPr lang="zh-CN" altLang="en-US"/>
          </a:p>
        </p:txBody>
      </p:sp>
    </p:spTree>
    <p:extLst>
      <p:ext uri="{BB962C8B-B14F-4D97-AF65-F5344CB8AC3E}">
        <p14:creationId xmlns:p14="http://schemas.microsoft.com/office/powerpoint/2010/main" val="2083819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41</a:t>
            </a:fld>
            <a:endParaRPr lang="zh-CN" altLang="en-US"/>
          </a:p>
        </p:txBody>
      </p:sp>
    </p:spTree>
    <p:extLst>
      <p:ext uri="{BB962C8B-B14F-4D97-AF65-F5344CB8AC3E}">
        <p14:creationId xmlns:p14="http://schemas.microsoft.com/office/powerpoint/2010/main" val="2825267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42</a:t>
            </a:fld>
            <a:endParaRPr lang="zh-CN" altLang="en-US"/>
          </a:p>
        </p:txBody>
      </p:sp>
    </p:spTree>
    <p:extLst>
      <p:ext uri="{BB962C8B-B14F-4D97-AF65-F5344CB8AC3E}">
        <p14:creationId xmlns:p14="http://schemas.microsoft.com/office/powerpoint/2010/main" val="415538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a:t>
            </a:fld>
            <a:endParaRPr lang="zh-CN" altLang="en-US"/>
          </a:p>
        </p:txBody>
      </p:sp>
    </p:spTree>
    <p:extLst>
      <p:ext uri="{BB962C8B-B14F-4D97-AF65-F5344CB8AC3E}">
        <p14:creationId xmlns:p14="http://schemas.microsoft.com/office/powerpoint/2010/main" val="2904841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43</a:t>
            </a:fld>
            <a:endParaRPr lang="zh-CN" altLang="en-US"/>
          </a:p>
        </p:txBody>
      </p:sp>
    </p:spTree>
    <p:extLst>
      <p:ext uri="{BB962C8B-B14F-4D97-AF65-F5344CB8AC3E}">
        <p14:creationId xmlns:p14="http://schemas.microsoft.com/office/powerpoint/2010/main" val="2210340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44</a:t>
            </a:fld>
            <a:endParaRPr lang="zh-CN" altLang="en-US"/>
          </a:p>
        </p:txBody>
      </p:sp>
    </p:spTree>
    <p:extLst>
      <p:ext uri="{BB962C8B-B14F-4D97-AF65-F5344CB8AC3E}">
        <p14:creationId xmlns:p14="http://schemas.microsoft.com/office/powerpoint/2010/main" val="161555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45</a:t>
            </a:fld>
            <a:endParaRPr lang="zh-CN" altLang="en-US"/>
          </a:p>
        </p:txBody>
      </p:sp>
    </p:spTree>
    <p:extLst>
      <p:ext uri="{BB962C8B-B14F-4D97-AF65-F5344CB8AC3E}">
        <p14:creationId xmlns:p14="http://schemas.microsoft.com/office/powerpoint/2010/main" val="4170167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46</a:t>
            </a:fld>
            <a:endParaRPr lang="zh-CN" altLang="en-US"/>
          </a:p>
        </p:txBody>
      </p:sp>
    </p:spTree>
    <p:extLst>
      <p:ext uri="{BB962C8B-B14F-4D97-AF65-F5344CB8AC3E}">
        <p14:creationId xmlns:p14="http://schemas.microsoft.com/office/powerpoint/2010/main" val="3847055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47</a:t>
            </a:fld>
            <a:endParaRPr lang="zh-CN" altLang="en-US"/>
          </a:p>
        </p:txBody>
      </p:sp>
    </p:spTree>
    <p:extLst>
      <p:ext uri="{BB962C8B-B14F-4D97-AF65-F5344CB8AC3E}">
        <p14:creationId xmlns:p14="http://schemas.microsoft.com/office/powerpoint/2010/main" val="3392004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48</a:t>
            </a:fld>
            <a:endParaRPr lang="zh-CN" altLang="en-US"/>
          </a:p>
        </p:txBody>
      </p:sp>
    </p:spTree>
    <p:extLst>
      <p:ext uri="{BB962C8B-B14F-4D97-AF65-F5344CB8AC3E}">
        <p14:creationId xmlns:p14="http://schemas.microsoft.com/office/powerpoint/2010/main" val="2781865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49</a:t>
            </a:fld>
            <a:endParaRPr lang="zh-CN" altLang="en-US"/>
          </a:p>
        </p:txBody>
      </p:sp>
    </p:spTree>
    <p:extLst>
      <p:ext uri="{BB962C8B-B14F-4D97-AF65-F5344CB8AC3E}">
        <p14:creationId xmlns:p14="http://schemas.microsoft.com/office/powerpoint/2010/main" val="25041654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50</a:t>
            </a:fld>
            <a:endParaRPr lang="zh-CN" altLang="en-US"/>
          </a:p>
        </p:txBody>
      </p:sp>
    </p:spTree>
    <p:extLst>
      <p:ext uri="{BB962C8B-B14F-4D97-AF65-F5344CB8AC3E}">
        <p14:creationId xmlns:p14="http://schemas.microsoft.com/office/powerpoint/2010/main" val="40808299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51</a:t>
            </a:fld>
            <a:endParaRPr lang="zh-CN" altLang="en-US"/>
          </a:p>
        </p:txBody>
      </p:sp>
    </p:spTree>
    <p:extLst>
      <p:ext uri="{BB962C8B-B14F-4D97-AF65-F5344CB8AC3E}">
        <p14:creationId xmlns:p14="http://schemas.microsoft.com/office/powerpoint/2010/main" val="4240059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52</a:t>
            </a:fld>
            <a:endParaRPr lang="zh-CN" altLang="en-US"/>
          </a:p>
        </p:txBody>
      </p:sp>
    </p:spTree>
    <p:extLst>
      <p:ext uri="{BB962C8B-B14F-4D97-AF65-F5344CB8AC3E}">
        <p14:creationId xmlns:p14="http://schemas.microsoft.com/office/powerpoint/2010/main" val="282864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a:t>
            </a:fld>
            <a:endParaRPr lang="zh-CN" altLang="en-US"/>
          </a:p>
        </p:txBody>
      </p:sp>
    </p:spTree>
    <p:extLst>
      <p:ext uri="{BB962C8B-B14F-4D97-AF65-F5344CB8AC3E}">
        <p14:creationId xmlns:p14="http://schemas.microsoft.com/office/powerpoint/2010/main" val="261776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53</a:t>
            </a:fld>
            <a:endParaRPr lang="zh-CN" altLang="en-US"/>
          </a:p>
        </p:txBody>
      </p:sp>
    </p:spTree>
    <p:extLst>
      <p:ext uri="{BB962C8B-B14F-4D97-AF65-F5344CB8AC3E}">
        <p14:creationId xmlns:p14="http://schemas.microsoft.com/office/powerpoint/2010/main" val="371012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54</a:t>
            </a:fld>
            <a:endParaRPr lang="zh-CN" altLang="en-US"/>
          </a:p>
        </p:txBody>
      </p:sp>
    </p:spTree>
    <p:extLst>
      <p:ext uri="{BB962C8B-B14F-4D97-AF65-F5344CB8AC3E}">
        <p14:creationId xmlns:p14="http://schemas.microsoft.com/office/powerpoint/2010/main" val="1531211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55</a:t>
            </a:fld>
            <a:endParaRPr lang="zh-CN" altLang="en-US"/>
          </a:p>
        </p:txBody>
      </p:sp>
    </p:spTree>
    <p:extLst>
      <p:ext uri="{BB962C8B-B14F-4D97-AF65-F5344CB8AC3E}">
        <p14:creationId xmlns:p14="http://schemas.microsoft.com/office/powerpoint/2010/main" val="4098975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56</a:t>
            </a:fld>
            <a:endParaRPr lang="zh-CN" altLang="en-US"/>
          </a:p>
        </p:txBody>
      </p:sp>
    </p:spTree>
    <p:extLst>
      <p:ext uri="{BB962C8B-B14F-4D97-AF65-F5344CB8AC3E}">
        <p14:creationId xmlns:p14="http://schemas.microsoft.com/office/powerpoint/2010/main" val="297045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57</a:t>
            </a:fld>
            <a:endParaRPr lang="zh-CN" altLang="en-US"/>
          </a:p>
        </p:txBody>
      </p:sp>
    </p:spTree>
    <p:extLst>
      <p:ext uri="{BB962C8B-B14F-4D97-AF65-F5344CB8AC3E}">
        <p14:creationId xmlns:p14="http://schemas.microsoft.com/office/powerpoint/2010/main" val="99788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58</a:t>
            </a:fld>
            <a:endParaRPr lang="zh-CN" altLang="en-US"/>
          </a:p>
        </p:txBody>
      </p:sp>
    </p:spTree>
    <p:extLst>
      <p:ext uri="{BB962C8B-B14F-4D97-AF65-F5344CB8AC3E}">
        <p14:creationId xmlns:p14="http://schemas.microsoft.com/office/powerpoint/2010/main" val="1433628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59</a:t>
            </a:fld>
            <a:endParaRPr lang="zh-CN" altLang="en-US"/>
          </a:p>
        </p:txBody>
      </p:sp>
    </p:spTree>
    <p:extLst>
      <p:ext uri="{BB962C8B-B14F-4D97-AF65-F5344CB8AC3E}">
        <p14:creationId xmlns:p14="http://schemas.microsoft.com/office/powerpoint/2010/main" val="903479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60</a:t>
            </a:fld>
            <a:endParaRPr lang="zh-CN" altLang="en-US"/>
          </a:p>
        </p:txBody>
      </p:sp>
    </p:spTree>
    <p:extLst>
      <p:ext uri="{BB962C8B-B14F-4D97-AF65-F5344CB8AC3E}">
        <p14:creationId xmlns:p14="http://schemas.microsoft.com/office/powerpoint/2010/main" val="18318393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61</a:t>
            </a:fld>
            <a:endParaRPr lang="zh-CN" altLang="en-US"/>
          </a:p>
        </p:txBody>
      </p:sp>
    </p:spTree>
    <p:extLst>
      <p:ext uri="{BB962C8B-B14F-4D97-AF65-F5344CB8AC3E}">
        <p14:creationId xmlns:p14="http://schemas.microsoft.com/office/powerpoint/2010/main" val="32981286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62</a:t>
            </a:fld>
            <a:endParaRPr lang="zh-CN" altLang="en-US"/>
          </a:p>
        </p:txBody>
      </p:sp>
    </p:spTree>
    <p:extLst>
      <p:ext uri="{BB962C8B-B14F-4D97-AF65-F5344CB8AC3E}">
        <p14:creationId xmlns:p14="http://schemas.microsoft.com/office/powerpoint/2010/main" val="266006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a:t>
            </a:fld>
            <a:endParaRPr lang="zh-CN" altLang="en-US"/>
          </a:p>
        </p:txBody>
      </p:sp>
    </p:spTree>
    <p:extLst>
      <p:ext uri="{BB962C8B-B14F-4D97-AF65-F5344CB8AC3E}">
        <p14:creationId xmlns:p14="http://schemas.microsoft.com/office/powerpoint/2010/main" val="31434014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63</a:t>
            </a:fld>
            <a:endParaRPr lang="zh-CN" altLang="en-US"/>
          </a:p>
        </p:txBody>
      </p:sp>
    </p:spTree>
    <p:extLst>
      <p:ext uri="{BB962C8B-B14F-4D97-AF65-F5344CB8AC3E}">
        <p14:creationId xmlns:p14="http://schemas.microsoft.com/office/powerpoint/2010/main" val="11208195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64</a:t>
            </a:fld>
            <a:endParaRPr lang="zh-CN" altLang="en-US"/>
          </a:p>
        </p:txBody>
      </p:sp>
    </p:spTree>
    <p:extLst>
      <p:ext uri="{BB962C8B-B14F-4D97-AF65-F5344CB8AC3E}">
        <p14:creationId xmlns:p14="http://schemas.microsoft.com/office/powerpoint/2010/main" val="2865327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65</a:t>
            </a:fld>
            <a:endParaRPr lang="zh-CN" altLang="en-US"/>
          </a:p>
        </p:txBody>
      </p:sp>
    </p:spTree>
    <p:extLst>
      <p:ext uri="{BB962C8B-B14F-4D97-AF65-F5344CB8AC3E}">
        <p14:creationId xmlns:p14="http://schemas.microsoft.com/office/powerpoint/2010/main" val="2662350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66</a:t>
            </a:fld>
            <a:endParaRPr lang="zh-CN" altLang="en-US"/>
          </a:p>
        </p:txBody>
      </p:sp>
    </p:spTree>
    <p:extLst>
      <p:ext uri="{BB962C8B-B14F-4D97-AF65-F5344CB8AC3E}">
        <p14:creationId xmlns:p14="http://schemas.microsoft.com/office/powerpoint/2010/main" val="3843162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67</a:t>
            </a:fld>
            <a:endParaRPr lang="zh-CN" altLang="en-US"/>
          </a:p>
        </p:txBody>
      </p:sp>
    </p:spTree>
    <p:extLst>
      <p:ext uri="{BB962C8B-B14F-4D97-AF65-F5344CB8AC3E}">
        <p14:creationId xmlns:p14="http://schemas.microsoft.com/office/powerpoint/2010/main" val="3600564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68</a:t>
            </a:fld>
            <a:endParaRPr lang="zh-CN" altLang="en-US"/>
          </a:p>
        </p:txBody>
      </p:sp>
    </p:spTree>
    <p:extLst>
      <p:ext uri="{BB962C8B-B14F-4D97-AF65-F5344CB8AC3E}">
        <p14:creationId xmlns:p14="http://schemas.microsoft.com/office/powerpoint/2010/main" val="1322005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69</a:t>
            </a:fld>
            <a:endParaRPr lang="zh-CN" altLang="en-US"/>
          </a:p>
        </p:txBody>
      </p:sp>
    </p:spTree>
    <p:extLst>
      <p:ext uri="{BB962C8B-B14F-4D97-AF65-F5344CB8AC3E}">
        <p14:creationId xmlns:p14="http://schemas.microsoft.com/office/powerpoint/2010/main" val="9014830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70</a:t>
            </a:fld>
            <a:endParaRPr lang="zh-CN" altLang="en-US"/>
          </a:p>
        </p:txBody>
      </p:sp>
    </p:spTree>
    <p:extLst>
      <p:ext uri="{BB962C8B-B14F-4D97-AF65-F5344CB8AC3E}">
        <p14:creationId xmlns:p14="http://schemas.microsoft.com/office/powerpoint/2010/main" val="1300943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71</a:t>
            </a:fld>
            <a:endParaRPr lang="zh-CN" altLang="en-US"/>
          </a:p>
        </p:txBody>
      </p:sp>
    </p:spTree>
    <p:extLst>
      <p:ext uri="{BB962C8B-B14F-4D97-AF65-F5344CB8AC3E}">
        <p14:creationId xmlns:p14="http://schemas.microsoft.com/office/powerpoint/2010/main" val="18613391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72</a:t>
            </a:fld>
            <a:endParaRPr lang="zh-CN" altLang="en-US"/>
          </a:p>
        </p:txBody>
      </p:sp>
    </p:spTree>
    <p:extLst>
      <p:ext uri="{BB962C8B-B14F-4D97-AF65-F5344CB8AC3E}">
        <p14:creationId xmlns:p14="http://schemas.microsoft.com/office/powerpoint/2010/main" val="3310270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5C62CA2-EAFF-4D80-8D90-858A21B1C8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452701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73</a:t>
            </a:fld>
            <a:endParaRPr lang="zh-CN" altLang="en-US"/>
          </a:p>
        </p:txBody>
      </p:sp>
    </p:spTree>
    <p:extLst>
      <p:ext uri="{BB962C8B-B14F-4D97-AF65-F5344CB8AC3E}">
        <p14:creationId xmlns:p14="http://schemas.microsoft.com/office/powerpoint/2010/main" val="41640570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74</a:t>
            </a:fld>
            <a:endParaRPr lang="zh-CN" altLang="en-US"/>
          </a:p>
        </p:txBody>
      </p:sp>
    </p:spTree>
    <p:extLst>
      <p:ext uri="{BB962C8B-B14F-4D97-AF65-F5344CB8AC3E}">
        <p14:creationId xmlns:p14="http://schemas.microsoft.com/office/powerpoint/2010/main" val="2401375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75</a:t>
            </a:fld>
            <a:endParaRPr lang="zh-CN" altLang="en-US"/>
          </a:p>
        </p:txBody>
      </p:sp>
    </p:spTree>
    <p:extLst>
      <p:ext uri="{BB962C8B-B14F-4D97-AF65-F5344CB8AC3E}">
        <p14:creationId xmlns:p14="http://schemas.microsoft.com/office/powerpoint/2010/main" val="27135101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76</a:t>
            </a:fld>
            <a:endParaRPr lang="zh-CN" altLang="en-US"/>
          </a:p>
        </p:txBody>
      </p:sp>
    </p:spTree>
    <p:extLst>
      <p:ext uri="{BB962C8B-B14F-4D97-AF65-F5344CB8AC3E}">
        <p14:creationId xmlns:p14="http://schemas.microsoft.com/office/powerpoint/2010/main" val="10829032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77</a:t>
            </a:fld>
            <a:endParaRPr lang="zh-CN" altLang="en-US"/>
          </a:p>
        </p:txBody>
      </p:sp>
    </p:spTree>
    <p:extLst>
      <p:ext uri="{BB962C8B-B14F-4D97-AF65-F5344CB8AC3E}">
        <p14:creationId xmlns:p14="http://schemas.microsoft.com/office/powerpoint/2010/main" val="27348338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78</a:t>
            </a:fld>
            <a:endParaRPr lang="zh-CN" altLang="en-US"/>
          </a:p>
        </p:txBody>
      </p:sp>
    </p:spTree>
    <p:extLst>
      <p:ext uri="{BB962C8B-B14F-4D97-AF65-F5344CB8AC3E}">
        <p14:creationId xmlns:p14="http://schemas.microsoft.com/office/powerpoint/2010/main" val="34498784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79</a:t>
            </a:fld>
            <a:endParaRPr lang="zh-CN" altLang="en-US"/>
          </a:p>
        </p:txBody>
      </p:sp>
    </p:spTree>
    <p:extLst>
      <p:ext uri="{BB962C8B-B14F-4D97-AF65-F5344CB8AC3E}">
        <p14:creationId xmlns:p14="http://schemas.microsoft.com/office/powerpoint/2010/main" val="2592118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80</a:t>
            </a:fld>
            <a:endParaRPr lang="zh-CN" altLang="en-US"/>
          </a:p>
        </p:txBody>
      </p:sp>
    </p:spTree>
    <p:extLst>
      <p:ext uri="{BB962C8B-B14F-4D97-AF65-F5344CB8AC3E}">
        <p14:creationId xmlns:p14="http://schemas.microsoft.com/office/powerpoint/2010/main" val="615865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81</a:t>
            </a:fld>
            <a:endParaRPr lang="zh-CN" altLang="en-US"/>
          </a:p>
        </p:txBody>
      </p:sp>
    </p:spTree>
    <p:extLst>
      <p:ext uri="{BB962C8B-B14F-4D97-AF65-F5344CB8AC3E}">
        <p14:creationId xmlns:p14="http://schemas.microsoft.com/office/powerpoint/2010/main" val="26349286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82</a:t>
            </a:fld>
            <a:endParaRPr lang="zh-CN" altLang="en-US"/>
          </a:p>
        </p:txBody>
      </p:sp>
    </p:spTree>
    <p:extLst>
      <p:ext uri="{BB962C8B-B14F-4D97-AF65-F5344CB8AC3E}">
        <p14:creationId xmlns:p14="http://schemas.microsoft.com/office/powerpoint/2010/main" val="1732863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5C62CA2-EAFF-4D80-8D90-858A21B1C8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73698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83</a:t>
            </a:fld>
            <a:endParaRPr lang="zh-CN" altLang="en-US"/>
          </a:p>
        </p:txBody>
      </p:sp>
    </p:spTree>
    <p:extLst>
      <p:ext uri="{BB962C8B-B14F-4D97-AF65-F5344CB8AC3E}">
        <p14:creationId xmlns:p14="http://schemas.microsoft.com/office/powerpoint/2010/main" val="8859912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84</a:t>
            </a:fld>
            <a:endParaRPr lang="zh-CN" altLang="en-US"/>
          </a:p>
        </p:txBody>
      </p:sp>
    </p:spTree>
    <p:extLst>
      <p:ext uri="{BB962C8B-B14F-4D97-AF65-F5344CB8AC3E}">
        <p14:creationId xmlns:p14="http://schemas.microsoft.com/office/powerpoint/2010/main" val="20207265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85</a:t>
            </a:fld>
            <a:endParaRPr lang="zh-CN" altLang="en-US"/>
          </a:p>
        </p:txBody>
      </p:sp>
    </p:spTree>
    <p:extLst>
      <p:ext uri="{BB962C8B-B14F-4D97-AF65-F5344CB8AC3E}">
        <p14:creationId xmlns:p14="http://schemas.microsoft.com/office/powerpoint/2010/main" val="38580119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86</a:t>
            </a:fld>
            <a:endParaRPr lang="zh-CN" altLang="en-US"/>
          </a:p>
        </p:txBody>
      </p:sp>
    </p:spTree>
    <p:extLst>
      <p:ext uri="{BB962C8B-B14F-4D97-AF65-F5344CB8AC3E}">
        <p14:creationId xmlns:p14="http://schemas.microsoft.com/office/powerpoint/2010/main" val="30413361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87</a:t>
            </a:fld>
            <a:endParaRPr lang="zh-CN" altLang="en-US"/>
          </a:p>
        </p:txBody>
      </p:sp>
    </p:spTree>
    <p:extLst>
      <p:ext uri="{BB962C8B-B14F-4D97-AF65-F5344CB8AC3E}">
        <p14:creationId xmlns:p14="http://schemas.microsoft.com/office/powerpoint/2010/main" val="34563696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88</a:t>
            </a:fld>
            <a:endParaRPr lang="zh-CN" altLang="en-US"/>
          </a:p>
        </p:txBody>
      </p:sp>
    </p:spTree>
    <p:extLst>
      <p:ext uri="{BB962C8B-B14F-4D97-AF65-F5344CB8AC3E}">
        <p14:creationId xmlns:p14="http://schemas.microsoft.com/office/powerpoint/2010/main" val="17542407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89</a:t>
            </a:fld>
            <a:endParaRPr lang="zh-CN" altLang="en-US"/>
          </a:p>
        </p:txBody>
      </p:sp>
    </p:spTree>
    <p:extLst>
      <p:ext uri="{BB962C8B-B14F-4D97-AF65-F5344CB8AC3E}">
        <p14:creationId xmlns:p14="http://schemas.microsoft.com/office/powerpoint/2010/main" val="42451339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90</a:t>
            </a:fld>
            <a:endParaRPr lang="zh-CN" altLang="en-US"/>
          </a:p>
        </p:txBody>
      </p:sp>
    </p:spTree>
    <p:extLst>
      <p:ext uri="{BB962C8B-B14F-4D97-AF65-F5344CB8AC3E}">
        <p14:creationId xmlns:p14="http://schemas.microsoft.com/office/powerpoint/2010/main" val="35124655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91</a:t>
            </a:fld>
            <a:endParaRPr lang="zh-CN" altLang="en-US"/>
          </a:p>
        </p:txBody>
      </p:sp>
    </p:spTree>
    <p:extLst>
      <p:ext uri="{BB962C8B-B14F-4D97-AF65-F5344CB8AC3E}">
        <p14:creationId xmlns:p14="http://schemas.microsoft.com/office/powerpoint/2010/main" val="16024578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92</a:t>
            </a:fld>
            <a:endParaRPr lang="zh-CN" altLang="en-US"/>
          </a:p>
        </p:txBody>
      </p:sp>
    </p:spTree>
    <p:extLst>
      <p:ext uri="{BB962C8B-B14F-4D97-AF65-F5344CB8AC3E}">
        <p14:creationId xmlns:p14="http://schemas.microsoft.com/office/powerpoint/2010/main" val="348091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5C62CA2-EAFF-4D80-8D90-858A21B1C8C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793983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93</a:t>
            </a:fld>
            <a:endParaRPr lang="zh-CN" altLang="en-US"/>
          </a:p>
        </p:txBody>
      </p:sp>
    </p:spTree>
    <p:extLst>
      <p:ext uri="{BB962C8B-B14F-4D97-AF65-F5344CB8AC3E}">
        <p14:creationId xmlns:p14="http://schemas.microsoft.com/office/powerpoint/2010/main" val="4368416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94</a:t>
            </a:fld>
            <a:endParaRPr lang="zh-CN" altLang="en-US"/>
          </a:p>
        </p:txBody>
      </p:sp>
    </p:spTree>
    <p:extLst>
      <p:ext uri="{BB962C8B-B14F-4D97-AF65-F5344CB8AC3E}">
        <p14:creationId xmlns:p14="http://schemas.microsoft.com/office/powerpoint/2010/main" val="4202778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95</a:t>
            </a:fld>
            <a:endParaRPr lang="zh-CN" altLang="en-US"/>
          </a:p>
        </p:txBody>
      </p:sp>
    </p:spTree>
    <p:extLst>
      <p:ext uri="{BB962C8B-B14F-4D97-AF65-F5344CB8AC3E}">
        <p14:creationId xmlns:p14="http://schemas.microsoft.com/office/powerpoint/2010/main" val="38583647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96</a:t>
            </a:fld>
            <a:endParaRPr lang="zh-CN" altLang="en-US"/>
          </a:p>
        </p:txBody>
      </p:sp>
    </p:spTree>
    <p:extLst>
      <p:ext uri="{BB962C8B-B14F-4D97-AF65-F5344CB8AC3E}">
        <p14:creationId xmlns:p14="http://schemas.microsoft.com/office/powerpoint/2010/main" val="25641951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97</a:t>
            </a:fld>
            <a:endParaRPr lang="zh-CN" altLang="en-US"/>
          </a:p>
        </p:txBody>
      </p:sp>
    </p:spTree>
    <p:extLst>
      <p:ext uri="{BB962C8B-B14F-4D97-AF65-F5344CB8AC3E}">
        <p14:creationId xmlns:p14="http://schemas.microsoft.com/office/powerpoint/2010/main" val="1654428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98</a:t>
            </a:fld>
            <a:endParaRPr lang="zh-CN" altLang="en-US"/>
          </a:p>
        </p:txBody>
      </p:sp>
    </p:spTree>
    <p:extLst>
      <p:ext uri="{BB962C8B-B14F-4D97-AF65-F5344CB8AC3E}">
        <p14:creationId xmlns:p14="http://schemas.microsoft.com/office/powerpoint/2010/main" val="33009857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99</a:t>
            </a:fld>
            <a:endParaRPr lang="zh-CN" altLang="en-US"/>
          </a:p>
        </p:txBody>
      </p:sp>
    </p:spTree>
    <p:extLst>
      <p:ext uri="{BB962C8B-B14F-4D97-AF65-F5344CB8AC3E}">
        <p14:creationId xmlns:p14="http://schemas.microsoft.com/office/powerpoint/2010/main" val="31003978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100</a:t>
            </a:fld>
            <a:endParaRPr lang="zh-CN" altLang="en-US"/>
          </a:p>
        </p:txBody>
      </p:sp>
    </p:spTree>
    <p:extLst>
      <p:ext uri="{BB962C8B-B14F-4D97-AF65-F5344CB8AC3E}">
        <p14:creationId xmlns:p14="http://schemas.microsoft.com/office/powerpoint/2010/main" val="1896657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101</a:t>
            </a:fld>
            <a:endParaRPr lang="zh-CN" altLang="en-US"/>
          </a:p>
        </p:txBody>
      </p:sp>
    </p:spTree>
    <p:extLst>
      <p:ext uri="{BB962C8B-B14F-4D97-AF65-F5344CB8AC3E}">
        <p14:creationId xmlns:p14="http://schemas.microsoft.com/office/powerpoint/2010/main" val="25735875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lstStyle/>
          <a:p>
            <a:fld id="{DABD9BB9-9BB1-41F6-A554-4A720F1C50AC}" type="slidenum">
              <a:rPr lang="zh-CN" altLang="en-US" smtClean="0"/>
              <a:t>102</a:t>
            </a:fld>
            <a:endParaRPr lang="zh-CN" altLang="en-US"/>
          </a:p>
        </p:txBody>
      </p:sp>
    </p:spTree>
    <p:extLst>
      <p:ext uri="{BB962C8B-B14F-4D97-AF65-F5344CB8AC3E}">
        <p14:creationId xmlns:p14="http://schemas.microsoft.com/office/powerpoint/2010/main" val="255440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3.jpe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aphicFrame>
        <p:nvGraphicFramePr>
          <p:cNvPr id="11" name="对象 10" hidden="1">
            <a:extLst>
              <a:ext uri="{FF2B5EF4-FFF2-40B4-BE49-F238E27FC236}">
                <a16:creationId xmlns:a16="http://schemas.microsoft.com/office/drawing/2014/main" xmlns="" id="{2373E0E3-8F96-4237-8697-34E8D94E6688}"/>
              </a:ext>
            </a:extLst>
          </p:cNvPr>
          <p:cNvGraphicFramePr>
            <a:graphicFrameLocks noChangeAspect="1"/>
          </p:cNvGraphicFramePr>
          <p:nvPr userDrawn="1">
            <p:custDataLst>
              <p:tags r:id="rId2"/>
            </p:custDataLst>
            <p:extLst>
              <p:ext uri="{D42A27DB-BD31-4B8C-83A1-F6EECF244321}">
                <p14:modId xmlns:p14="http://schemas.microsoft.com/office/powerpoint/2010/main" val="878280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679" name="think-cell 幻灯片" r:id="rId5" imgW="501" imgH="502" progId="TCLayout.ActiveDocument.1">
                  <p:embed/>
                </p:oleObj>
              </mc:Choice>
              <mc:Fallback>
                <p:oleObj name="think-cell 幻灯片" r:id="rId5" imgW="501" imgH="502" progId="TCLayout.ActiveDocument.1">
                  <p:embed/>
                  <p:pic>
                    <p:nvPicPr>
                      <p:cNvPr id="11" name="对象 10" hidden="1">
                        <a:extLst>
                          <a:ext uri="{FF2B5EF4-FFF2-40B4-BE49-F238E27FC236}">
                            <a16:creationId xmlns:a16="http://schemas.microsoft.com/office/drawing/2014/main" xmlns="" id="{2373E0E3-8F96-4237-8697-34E8D94E66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93964" y="136525"/>
            <a:ext cx="9254044" cy="424732"/>
          </a:xfrm>
        </p:spPr>
        <p:txBody>
          <a:bodyPr wrap="square">
            <a:spAutoFit/>
          </a:bodyPr>
          <a:lstStyle>
            <a:lvl1pPr>
              <a:defRPr sz="2400" b="1">
                <a:solidFill>
                  <a:srgbClr val="3856F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Slide Number">
            <a:extLst>
              <a:ext uri="{FF2B5EF4-FFF2-40B4-BE49-F238E27FC236}">
                <a16:creationId xmlns:a16="http://schemas.microsoft.com/office/drawing/2014/main" xmlns="" id="{224C232B-C0E3-4A34-98ED-C90450149C3F}"/>
              </a:ext>
            </a:extLst>
          </p:cNvPr>
          <p:cNvSpPr txBox="1">
            <a:spLocks noChangeArrowheads="1"/>
          </p:cNvSpPr>
          <p:nvPr userDrawn="1">
            <p:custDataLst>
              <p:tags r:id="rId3"/>
            </p:custDataLst>
          </p:nvPr>
        </p:nvSpPr>
        <p:spPr bwMode="auto">
          <a:xfrm>
            <a:off x="11814040" y="6584791"/>
            <a:ext cx="171522" cy="153888"/>
          </a:xfrm>
          <a:prstGeom prst="rect">
            <a:avLst/>
          </a:prstGeom>
          <a:noFill/>
          <a:ln w="9525">
            <a:noFill/>
            <a:miter lim="800000"/>
            <a:headEnd/>
            <a:tailEnd/>
          </a:ln>
          <a:effectLst/>
        </p:spPr>
        <p:txBody>
          <a:bodyPr wrap="none" lIns="0" tIns="0" rIns="0" bIns="0">
            <a:spAutoFit/>
          </a:bodyPr>
          <a:lstStyle>
            <a:lvl1pPr>
              <a:defRPr sz="900" b="0" smtClean="0"/>
            </a:lvl1pPr>
          </a:lstStyle>
          <a:p>
            <a:pPr>
              <a:defRPr/>
            </a:pPr>
            <a:fld id="{9AD418A5-D20B-4565-85BB-CE4BA7930CE2}" type="slidenum">
              <a:rPr lang="en-US" sz="1000">
                <a:solidFill>
                  <a:srgbClr val="898989"/>
                </a:solidFill>
                <a:latin typeface="微软雅黑" pitchFamily="34" charset="-122"/>
                <a:ea typeface="微软雅黑" pitchFamily="34" charset="-122"/>
                <a:cs typeface="Arial" pitchFamily="34" charset="0"/>
              </a:rPr>
              <a:pPr>
                <a:defRPr/>
              </a:pPr>
              <a:t>‹#›</a:t>
            </a:fld>
            <a:endParaRPr lang="en-US" sz="1000" dirty="0">
              <a:solidFill>
                <a:srgbClr val="898989"/>
              </a:solidFill>
              <a:latin typeface="微软雅黑" pitchFamily="34" charset="-122"/>
              <a:ea typeface="微软雅黑" pitchFamily="34" charset="-122"/>
              <a:cs typeface="Arial" pitchFamily="34" charset="0"/>
            </a:endParaRPr>
          </a:p>
        </p:txBody>
      </p:sp>
      <p:pic>
        <p:nvPicPr>
          <p:cNvPr id="15" name="图片 11" descr="图片 11">
            <a:extLst>
              <a:ext uri="{FF2B5EF4-FFF2-40B4-BE49-F238E27FC236}">
                <a16:creationId xmlns:a16="http://schemas.microsoft.com/office/drawing/2014/main" xmlns="" id="{A7324A2B-40FE-41B0-BD67-C44155BE027D}"/>
              </a:ext>
            </a:extLst>
          </p:cNvPr>
          <p:cNvPicPr>
            <a:picLocks noChangeAspect="1"/>
          </p:cNvPicPr>
          <p:nvPr userDrawn="1"/>
        </p:nvPicPr>
        <p:blipFill>
          <a:blip r:embed="rId7"/>
          <a:stretch>
            <a:fillRect/>
          </a:stretch>
        </p:blipFill>
        <p:spPr>
          <a:xfrm>
            <a:off x="10220261" y="209190"/>
            <a:ext cx="1765301" cy="279401"/>
          </a:xfrm>
          <a:prstGeom prst="rect">
            <a:avLst/>
          </a:prstGeom>
          <a:ln w="12700">
            <a:miter lim="400000"/>
          </a:ln>
        </p:spPr>
      </p:pic>
    </p:spTree>
    <p:extLst>
      <p:ext uri="{BB962C8B-B14F-4D97-AF65-F5344CB8AC3E}">
        <p14:creationId xmlns:p14="http://schemas.microsoft.com/office/powerpoint/2010/main" val="24668509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Header &amp; Footer">
    <p:spTree>
      <p:nvGrpSpPr>
        <p:cNvPr id="1" name=""/>
        <p:cNvGrpSpPr/>
        <p:nvPr/>
      </p:nvGrpSpPr>
      <p:grpSpPr>
        <a:xfrm>
          <a:off x="0" y="0"/>
          <a:ext cx="0" cy="0"/>
          <a:chOff x="0" y="0"/>
          <a:chExt cx="0" cy="0"/>
        </a:xfrm>
      </p:grpSpPr>
      <p:sp>
        <p:nvSpPr>
          <p:cNvPr id="12" name="Picture Placeholder 2"/>
          <p:cNvSpPr>
            <a:spLocks noGrp="1"/>
          </p:cNvSpPr>
          <p:nvPr>
            <p:ph type="pic" sz="quarter" idx="13"/>
          </p:nvPr>
        </p:nvSpPr>
        <p:spPr>
          <a:xfrm>
            <a:off x="623094" y="1688307"/>
            <a:ext cx="5292725" cy="2856706"/>
          </a:xfrm>
          <a:prstGeom prst="rect">
            <a:avLst/>
          </a:prstGeom>
        </p:spPr>
        <p:txBody>
          <a:bodyPr/>
          <a:lstStyle/>
          <a:p>
            <a:endParaRPr lang="id-ID"/>
          </a:p>
        </p:txBody>
      </p:sp>
      <p:sp>
        <p:nvSpPr>
          <p:cNvPr id="15" name="Picture Placeholder 2"/>
          <p:cNvSpPr>
            <a:spLocks noGrp="1"/>
          </p:cNvSpPr>
          <p:nvPr>
            <p:ph type="pic" sz="quarter" idx="14"/>
          </p:nvPr>
        </p:nvSpPr>
        <p:spPr>
          <a:xfrm>
            <a:off x="6249454" y="1688307"/>
            <a:ext cx="5292725" cy="2856706"/>
          </a:xfrm>
          <a:prstGeom prst="rect">
            <a:avLst/>
          </a:prstGeom>
        </p:spPr>
        <p:txBody>
          <a:bodyPr/>
          <a:lstStyle/>
          <a:p>
            <a:endParaRPr lang="id-ID"/>
          </a:p>
        </p:txBody>
      </p:sp>
    </p:spTree>
    <p:extLst>
      <p:ext uri="{BB962C8B-B14F-4D97-AF65-F5344CB8AC3E}">
        <p14:creationId xmlns:p14="http://schemas.microsoft.com/office/powerpoint/2010/main" val="1017291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nodePh="1">
                                  <p:stCondLst>
                                    <p:cond delay="1000"/>
                                  </p:stCondLst>
                                  <p:endCondLst>
                                    <p:cond evt="begin" delay="0">
                                      <p:tn val="8"/>
                                    </p:cond>
                                  </p:end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aphicFrame>
        <p:nvGraphicFramePr>
          <p:cNvPr id="11" name="对象 10" hidden="1">
            <a:extLst>
              <a:ext uri="{FF2B5EF4-FFF2-40B4-BE49-F238E27FC236}">
                <a16:creationId xmlns:a16="http://schemas.microsoft.com/office/drawing/2014/main" xmlns="" id="{2373E0E3-8F96-4237-8697-34E8D94E668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03" name="think-cell 幻灯片" r:id="rId5" imgW="501" imgH="502" progId="TCLayout.ActiveDocument.1">
                  <p:embed/>
                </p:oleObj>
              </mc:Choice>
              <mc:Fallback>
                <p:oleObj name="think-cell 幻灯片" r:id="rId5" imgW="501" imgH="502" progId="TCLayout.ActiveDocument.1">
                  <p:embed/>
                  <p:pic>
                    <p:nvPicPr>
                      <p:cNvPr id="11" name="对象 10" hidden="1">
                        <a:extLst>
                          <a:ext uri="{FF2B5EF4-FFF2-40B4-BE49-F238E27FC236}">
                            <a16:creationId xmlns:a16="http://schemas.microsoft.com/office/drawing/2014/main" xmlns="" id="{2373E0E3-8F96-4237-8697-34E8D94E66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603250" y="136525"/>
            <a:ext cx="9254044" cy="424732"/>
          </a:xfrm>
        </p:spPr>
        <p:txBody>
          <a:bodyPr wrap="square">
            <a:sp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xmlns="" id="{122F7FB9-28F3-4E30-BACF-7588599442D3}"/>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9857294" y="100508"/>
            <a:ext cx="2304000" cy="493424"/>
          </a:xfrm>
          <a:prstGeom prst="rect">
            <a:avLst/>
          </a:prstGeom>
        </p:spPr>
      </p:pic>
      <p:cxnSp>
        <p:nvCxnSpPr>
          <p:cNvPr id="8" name="直接连接符 7">
            <a:extLst>
              <a:ext uri="{FF2B5EF4-FFF2-40B4-BE49-F238E27FC236}">
                <a16:creationId xmlns:a16="http://schemas.microsoft.com/office/drawing/2014/main" xmlns="" id="{893BE0B2-358D-46A5-A1A8-AD12A148177E}"/>
              </a:ext>
            </a:extLst>
          </p:cNvPr>
          <p:cNvCxnSpPr/>
          <p:nvPr userDrawn="1"/>
        </p:nvCxnSpPr>
        <p:spPr>
          <a:xfrm>
            <a:off x="0" y="644712"/>
            <a:ext cx="1217382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xmlns="" id="{972FBF2B-658E-4BD7-91D9-6E3659F06640}"/>
              </a:ext>
            </a:extLst>
          </p:cNvPr>
          <p:cNvSpPr>
            <a:spLocks noGrp="1"/>
          </p:cNvSpPr>
          <p:nvPr>
            <p:ph type="body" sz="quarter" idx="13"/>
          </p:nvPr>
        </p:nvSpPr>
        <p:spPr>
          <a:xfrm>
            <a:off x="603250" y="1421226"/>
            <a:ext cx="10515600" cy="2241550"/>
          </a:xfrm>
        </p:spPr>
        <p:txBody>
          <a:bodyPr/>
          <a:lstStyle>
            <a:lvl1pPr>
              <a:tabLst>
                <a:tab pos="8791575" algn="r"/>
              </a:tabLst>
              <a:defRPr sz="2400" b="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Slide Number">
            <a:extLst>
              <a:ext uri="{FF2B5EF4-FFF2-40B4-BE49-F238E27FC236}">
                <a16:creationId xmlns:a16="http://schemas.microsoft.com/office/drawing/2014/main" xmlns="" id="{224C232B-C0E3-4A34-98ED-C90450149C3F}"/>
              </a:ext>
            </a:extLst>
          </p:cNvPr>
          <p:cNvSpPr txBox="1">
            <a:spLocks noChangeArrowheads="1"/>
          </p:cNvSpPr>
          <p:nvPr userDrawn="1">
            <p:custDataLst>
              <p:tags r:id="rId3"/>
            </p:custDataLst>
          </p:nvPr>
        </p:nvSpPr>
        <p:spPr bwMode="auto">
          <a:xfrm>
            <a:off x="11814040" y="6584791"/>
            <a:ext cx="171522" cy="153888"/>
          </a:xfrm>
          <a:prstGeom prst="rect">
            <a:avLst/>
          </a:prstGeom>
          <a:noFill/>
          <a:ln w="9525">
            <a:noFill/>
            <a:miter lim="800000"/>
            <a:headEnd/>
            <a:tailEnd/>
          </a:ln>
          <a:effectLst/>
        </p:spPr>
        <p:txBody>
          <a:bodyPr wrap="none" lIns="0" tIns="0" rIns="0" bIns="0">
            <a:spAutoFit/>
          </a:bodyPr>
          <a:lstStyle>
            <a:lvl1pPr>
              <a:defRPr sz="900" b="0" smtClean="0"/>
            </a:lvl1pPr>
          </a:lstStyle>
          <a:p>
            <a:pPr>
              <a:defRPr/>
            </a:pPr>
            <a:fld id="{9AD418A5-D20B-4565-85BB-CE4BA7930CE2}" type="slidenum">
              <a:rPr lang="en-US" sz="1000">
                <a:solidFill>
                  <a:srgbClr val="898989"/>
                </a:solidFill>
                <a:latin typeface="微软雅黑" pitchFamily="34" charset="-122"/>
                <a:ea typeface="微软雅黑" pitchFamily="34" charset="-122"/>
                <a:cs typeface="Arial" pitchFamily="34" charset="0"/>
              </a:rPr>
              <a:pPr>
                <a:defRPr/>
              </a:pPr>
              <a:t>‹#›</a:t>
            </a:fld>
            <a:endParaRPr lang="en-US" sz="1000" dirty="0">
              <a:solidFill>
                <a:srgbClr val="898989"/>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56547142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8147" y="747713"/>
            <a:ext cx="10882223" cy="728662"/>
          </a:xfrm>
          <a:prstGeom prst="rect">
            <a:avLst/>
          </a:prstGeom>
        </p:spPr>
        <p:txBody>
          <a:bodyPr/>
          <a:lstStyle>
            <a:lvl1pPr>
              <a:defRPr sz="1995"/>
            </a:lvl1pPr>
          </a:lstStyle>
          <a:p>
            <a:r>
              <a:rPr lang="zh-CN" altLang="en-US"/>
              <a:t>单击此处编辑母版标题样式</a:t>
            </a:r>
          </a:p>
        </p:txBody>
      </p:sp>
      <p:sp>
        <p:nvSpPr>
          <p:cNvPr id="3" name="内容占位符 2"/>
          <p:cNvSpPr>
            <a:spLocks noGrp="1"/>
          </p:cNvSpPr>
          <p:nvPr>
            <p:ph idx="1"/>
          </p:nvPr>
        </p:nvSpPr>
        <p:spPr>
          <a:xfrm>
            <a:off x="658147" y="1720850"/>
            <a:ext cx="10882223" cy="2198688"/>
          </a:xfrm>
          <a:prstGeom prst="rect">
            <a:avLst/>
          </a:prstGeom>
        </p:spPr>
        <p:txBody>
          <a:bodyPr/>
          <a:lstStyle>
            <a:lvl1pPr>
              <a:lnSpc>
                <a:spcPct val="110000"/>
              </a:lnSpc>
              <a:spcBef>
                <a:spcPts val="544"/>
              </a:spcBef>
              <a:defRPr>
                <a:latin typeface="华文细黑" pitchFamily="2" charset="-122"/>
                <a:ea typeface="华文细黑" pitchFamily="2" charset="-122"/>
              </a:defRPr>
            </a:lvl1pPr>
            <a:lvl2pPr>
              <a:lnSpc>
                <a:spcPct val="110000"/>
              </a:lnSpc>
              <a:spcBef>
                <a:spcPts val="544"/>
              </a:spcBef>
              <a:defRPr>
                <a:latin typeface="华文细黑" pitchFamily="2" charset="-122"/>
                <a:ea typeface="华文细黑" pitchFamily="2" charset="-122"/>
              </a:defRPr>
            </a:lvl2pPr>
            <a:lvl3pPr>
              <a:lnSpc>
                <a:spcPct val="110000"/>
              </a:lnSpc>
              <a:spcBef>
                <a:spcPts val="544"/>
              </a:spcBef>
              <a:defRPr>
                <a:latin typeface="华文细黑" pitchFamily="2" charset="-122"/>
                <a:ea typeface="华文细黑" pitchFamily="2" charset="-122"/>
              </a:defRPr>
            </a:lvl3pPr>
            <a:lvl4pPr>
              <a:lnSpc>
                <a:spcPct val="110000"/>
              </a:lnSpc>
              <a:spcBef>
                <a:spcPts val="544"/>
              </a:spcBef>
              <a:defRPr>
                <a:latin typeface="华文细黑" pitchFamily="2" charset="-122"/>
                <a:ea typeface="华文细黑" pitchFamily="2" charset="-122"/>
              </a:defRPr>
            </a:lvl4pPr>
            <a:lvl5pPr>
              <a:lnSpc>
                <a:spcPct val="110000"/>
              </a:lnSpc>
              <a:spcBef>
                <a:spcPts val="544"/>
              </a:spcBef>
              <a:defRPr>
                <a:latin typeface="华文细黑" pitchFamily="2" charset="-122"/>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06718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cxnSp>
        <p:nvCxnSpPr>
          <p:cNvPr id="5" name="直接连接符 4"/>
          <p:cNvCxnSpPr/>
          <p:nvPr userDrawn="1"/>
        </p:nvCxnSpPr>
        <p:spPr>
          <a:xfrm>
            <a:off x="456812" y="609362"/>
            <a:ext cx="11430786" cy="0"/>
          </a:xfrm>
          <a:prstGeom prst="line">
            <a:avLst/>
          </a:prstGeom>
          <a:ln w="9525">
            <a:solidFill>
              <a:srgbClr val="023894"/>
            </a:solidFill>
          </a:ln>
        </p:spPr>
        <p:style>
          <a:lnRef idx="1">
            <a:schemeClr val="accent5"/>
          </a:lnRef>
          <a:fillRef idx="0">
            <a:schemeClr val="accent5"/>
          </a:fillRef>
          <a:effectRef idx="0">
            <a:schemeClr val="accent5"/>
          </a:effectRef>
          <a:fontRef idx="minor">
            <a:schemeClr val="tx1"/>
          </a:fontRef>
        </p:style>
      </p:cxnSp>
      <p:sp>
        <p:nvSpPr>
          <p:cNvPr id="9" name="矩形 8"/>
          <p:cNvSpPr/>
          <p:nvPr userDrawn="1"/>
        </p:nvSpPr>
        <p:spPr>
          <a:xfrm>
            <a:off x="380607" y="6401049"/>
            <a:ext cx="11430051" cy="456951"/>
          </a:xfrm>
          <a:prstGeom prst="rect">
            <a:avLst/>
          </a:prstGeom>
          <a:solidFill>
            <a:srgbClr val="023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sp>
        <p:nvSpPr>
          <p:cNvPr id="31" name="文本占位符 12"/>
          <p:cNvSpPr>
            <a:spLocks noGrp="1"/>
          </p:cNvSpPr>
          <p:nvPr>
            <p:ph type="body" sz="quarter" idx="12" hasCustomPrompt="1"/>
          </p:nvPr>
        </p:nvSpPr>
        <p:spPr>
          <a:xfrm>
            <a:off x="533018" y="152124"/>
            <a:ext cx="5715393" cy="457238"/>
          </a:xfrm>
        </p:spPr>
        <p:txBody>
          <a:bodyPr>
            <a:noAutofit/>
          </a:bodyPr>
          <a:lstStyle>
            <a:lvl1pPr marL="0" indent="0" algn="l">
              <a:buNone/>
              <a:defRPr sz="2963" baseline="0">
                <a:solidFill>
                  <a:schemeClr val="tx1"/>
                </a:solidFill>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lvl="0"/>
            <a:r>
              <a:rPr lang="zh-CN" altLang="en-US" dirty="0"/>
              <a:t>目录</a:t>
            </a:r>
          </a:p>
        </p:txBody>
      </p:sp>
      <p:pic>
        <p:nvPicPr>
          <p:cNvPr id="11" name="图片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018" y="6460450"/>
            <a:ext cx="1698775" cy="338150"/>
          </a:xfrm>
          <a:prstGeom prst="rect">
            <a:avLst/>
          </a:prstGeom>
        </p:spPr>
      </p:pic>
      <p:sp>
        <p:nvSpPr>
          <p:cNvPr id="12" name="灯片编号占位符 3"/>
          <p:cNvSpPr>
            <a:spLocks noGrp="1"/>
          </p:cNvSpPr>
          <p:nvPr>
            <p:ph type="sldNum" sz="quarter" idx="15"/>
          </p:nvPr>
        </p:nvSpPr>
        <p:spPr>
          <a:xfrm>
            <a:off x="11485895" y="6423410"/>
            <a:ext cx="324764" cy="320405"/>
          </a:xfrm>
        </p:spPr>
        <p:txBody>
          <a:bodyPr/>
          <a:lstStyle>
            <a:lvl1pPr>
              <a:defRPr sz="1482">
                <a:solidFill>
                  <a:schemeClr val="bg1"/>
                </a:solidFill>
              </a:defRPr>
            </a:lvl1pPr>
          </a:lstStyle>
          <a:p>
            <a:fld id="{FF91EE3D-0701-49FC-941D-AFCECE715E77}" type="slidenum">
              <a:rPr lang="zh-CN" altLang="zh-CN" smtClean="0"/>
              <a:pPr/>
              <a:t>‹#›</a:t>
            </a:fld>
            <a:endParaRPr lang="zh-CN" altLang="zh-CN" dirty="0"/>
          </a:p>
        </p:txBody>
      </p:sp>
    </p:spTree>
    <p:extLst>
      <p:ext uri="{BB962C8B-B14F-4D97-AF65-F5344CB8AC3E}">
        <p14:creationId xmlns:p14="http://schemas.microsoft.com/office/powerpoint/2010/main" val="511327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cxnSp>
        <p:nvCxnSpPr>
          <p:cNvPr id="5" name="直接连接符 4"/>
          <p:cNvCxnSpPr/>
          <p:nvPr userDrawn="1"/>
        </p:nvCxnSpPr>
        <p:spPr>
          <a:xfrm>
            <a:off x="456812" y="609362"/>
            <a:ext cx="11430786" cy="0"/>
          </a:xfrm>
          <a:prstGeom prst="line">
            <a:avLst/>
          </a:prstGeom>
          <a:ln w="9525">
            <a:solidFill>
              <a:srgbClr val="023894"/>
            </a:solidFill>
          </a:ln>
        </p:spPr>
        <p:style>
          <a:lnRef idx="1">
            <a:schemeClr val="accent5"/>
          </a:lnRef>
          <a:fillRef idx="0">
            <a:schemeClr val="accent5"/>
          </a:fillRef>
          <a:effectRef idx="0">
            <a:schemeClr val="accent5"/>
          </a:effectRef>
          <a:fontRef idx="minor">
            <a:schemeClr val="tx1"/>
          </a:fontRef>
        </p:style>
      </p:cxnSp>
      <p:sp>
        <p:nvSpPr>
          <p:cNvPr id="9" name="矩形 8"/>
          <p:cNvSpPr/>
          <p:nvPr userDrawn="1"/>
        </p:nvSpPr>
        <p:spPr>
          <a:xfrm>
            <a:off x="380607" y="6401049"/>
            <a:ext cx="11430051" cy="456951"/>
          </a:xfrm>
          <a:prstGeom prst="rect">
            <a:avLst/>
          </a:prstGeom>
          <a:solidFill>
            <a:srgbClr val="023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p>
        </p:txBody>
      </p:sp>
      <p:sp>
        <p:nvSpPr>
          <p:cNvPr id="31" name="文本占位符 12"/>
          <p:cNvSpPr>
            <a:spLocks noGrp="1"/>
          </p:cNvSpPr>
          <p:nvPr>
            <p:ph type="body" sz="quarter" idx="12" hasCustomPrompt="1"/>
          </p:nvPr>
        </p:nvSpPr>
        <p:spPr>
          <a:xfrm>
            <a:off x="533018" y="152124"/>
            <a:ext cx="5715393" cy="457238"/>
          </a:xfrm>
        </p:spPr>
        <p:txBody>
          <a:bodyPr>
            <a:noAutofit/>
          </a:bodyPr>
          <a:lstStyle>
            <a:lvl1pPr marL="0" indent="0" algn="l">
              <a:buNone/>
              <a:defRPr sz="2963" baseline="0">
                <a:solidFill>
                  <a:schemeClr val="tx1"/>
                </a:solidFill>
                <a:latin typeface="Microsoft YaHei" panose="020B0503020204020204" pitchFamily="34" charset="-122"/>
                <a:ea typeface="Microsoft YaHei" panose="020B0503020204020204" pitchFamily="34" charset="-122"/>
                <a:cs typeface="Arial Unicode MS" panose="020B0604020202020204" pitchFamily="34" charset="-122"/>
              </a:defRPr>
            </a:lvl1pPr>
          </a:lstStyle>
          <a:p>
            <a:pPr lvl="0"/>
            <a:r>
              <a:rPr lang="zh-CN" altLang="en-US" dirty="0"/>
              <a:t>目录</a:t>
            </a:r>
          </a:p>
        </p:txBody>
      </p:sp>
      <p:pic>
        <p:nvPicPr>
          <p:cNvPr id="11" name="图片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018" y="6460450"/>
            <a:ext cx="1698775" cy="338150"/>
          </a:xfrm>
          <a:prstGeom prst="rect">
            <a:avLst/>
          </a:prstGeom>
        </p:spPr>
      </p:pic>
      <p:sp>
        <p:nvSpPr>
          <p:cNvPr id="12" name="灯片编号占位符 3"/>
          <p:cNvSpPr>
            <a:spLocks noGrp="1"/>
          </p:cNvSpPr>
          <p:nvPr>
            <p:ph type="sldNum" sz="quarter" idx="15"/>
          </p:nvPr>
        </p:nvSpPr>
        <p:spPr>
          <a:xfrm>
            <a:off x="11485895" y="6423410"/>
            <a:ext cx="324764" cy="320405"/>
          </a:xfrm>
        </p:spPr>
        <p:txBody>
          <a:bodyPr/>
          <a:lstStyle>
            <a:lvl1pPr>
              <a:defRPr sz="1482">
                <a:solidFill>
                  <a:schemeClr val="bg1"/>
                </a:solidFill>
              </a:defRPr>
            </a:lvl1pPr>
          </a:lstStyle>
          <a:p>
            <a:fld id="{FF91EE3D-0701-49FC-941D-AFCECE715E77}" type="slidenum">
              <a:rPr lang="zh-CN" altLang="zh-CN" smtClean="0"/>
              <a:pPr/>
              <a:t>‹#›</a:t>
            </a:fld>
            <a:endParaRPr lang="zh-CN" altLang="zh-CN" dirty="0"/>
          </a:p>
        </p:txBody>
      </p:sp>
    </p:spTree>
    <p:extLst>
      <p:ext uri="{BB962C8B-B14F-4D97-AF65-F5344CB8AC3E}">
        <p14:creationId xmlns:p14="http://schemas.microsoft.com/office/powerpoint/2010/main" val="301476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bg>
      <p:bgPr>
        <a:gradFill>
          <a:gsLst>
            <a:gs pos="47000">
              <a:srgbClr val="022458"/>
            </a:gs>
            <a:gs pos="6000">
              <a:srgbClr val="042E85"/>
            </a:gs>
            <a:gs pos="87000">
              <a:srgbClr val="00192A"/>
            </a:gs>
          </a:gsLst>
          <a:lin ang="16200000" scaled="0"/>
        </a:gra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xmlns="" id="{3A8E6212-0DFD-864F-A5EF-5B9D9007B0A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l="46131"/>
          <a:stretch/>
        </p:blipFill>
        <p:spPr>
          <a:xfrm>
            <a:off x="0" y="0"/>
            <a:ext cx="5613400" cy="6858000"/>
          </a:xfrm>
          <a:prstGeom prst="rect">
            <a:avLst/>
          </a:prstGeom>
        </p:spPr>
      </p:pic>
    </p:spTree>
    <p:extLst>
      <p:ext uri="{BB962C8B-B14F-4D97-AF65-F5344CB8AC3E}">
        <p14:creationId xmlns:p14="http://schemas.microsoft.com/office/powerpoint/2010/main" val="3373065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7" name="图片 6"/>
          <p:cNvPicPr>
            <a:picLocks noChangeAspect="1"/>
          </p:cNvPicPr>
          <p:nvPr userDrawn="1"/>
        </p:nvPicPr>
        <p:blipFill>
          <a:blip r:embed="rId2"/>
          <a:stretch>
            <a:fillRect/>
          </a:stretch>
        </p:blipFill>
        <p:spPr>
          <a:xfrm>
            <a:off x="9359153" y="23813"/>
            <a:ext cx="2537012" cy="557671"/>
          </a:xfrm>
          <a:prstGeom prst="rect">
            <a:avLst/>
          </a:prstGeom>
        </p:spPr>
      </p:pic>
      <p:cxnSp>
        <p:nvCxnSpPr>
          <p:cNvPr id="9" name="直接连接符 8"/>
          <p:cNvCxnSpPr/>
          <p:nvPr userDrawn="1"/>
        </p:nvCxnSpPr>
        <p:spPr>
          <a:xfrm>
            <a:off x="363071" y="578224"/>
            <a:ext cx="1143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6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40" cy="3811588"/>
          </a:xfrm>
          <a:prstGeom prst="rect">
            <a:avLst/>
          </a:prstGeom>
        </p:spPr>
        <p:txBody>
          <a:bodyPr/>
          <a:lstStyle/>
          <a:p>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84" name="正文级别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0E7081DC-E75D-D944-B8C3-3F4125EABE61}"/>
              </a:ext>
            </a:extLst>
          </p:cNvPr>
          <p:cNvSpPr/>
          <p:nvPr userDrawn="1"/>
        </p:nvSpPr>
        <p:spPr>
          <a:xfrm>
            <a:off x="1" y="0"/>
            <a:ext cx="12191999" cy="6858000"/>
          </a:xfrm>
          <a:prstGeom prst="rect">
            <a:avLst/>
          </a:prstGeom>
          <a:gradFill flip="none" rotWithShape="1">
            <a:gsLst>
              <a:gs pos="0">
                <a:srgbClr val="003593">
                  <a:shade val="30000"/>
                  <a:satMod val="115000"/>
                </a:srgbClr>
              </a:gs>
              <a:gs pos="50000">
                <a:srgbClr val="003593">
                  <a:shade val="67500"/>
                  <a:satMod val="115000"/>
                </a:srgbClr>
              </a:gs>
              <a:gs pos="100000">
                <a:srgbClr val="003593">
                  <a:shade val="100000"/>
                  <a:satMod val="115000"/>
                </a:srgbClr>
              </a:gs>
            </a:gsLst>
            <a:lin ang="10800000" scaled="1"/>
            <a:tileRect/>
          </a:gradFill>
          <a:ln>
            <a:noFill/>
          </a:ln>
          <a:effectLst>
            <a:outerShdw blurRad="508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grpSp>
        <p:nvGrpSpPr>
          <p:cNvPr id="75" name="组合 74">
            <a:extLst>
              <a:ext uri="{FF2B5EF4-FFF2-40B4-BE49-F238E27FC236}">
                <a16:creationId xmlns:a16="http://schemas.microsoft.com/office/drawing/2014/main" xmlns="" id="{638598FB-2C8B-E244-8E9C-0D0C643383C0}"/>
              </a:ext>
            </a:extLst>
          </p:cNvPr>
          <p:cNvGrpSpPr/>
          <p:nvPr userDrawn="1"/>
        </p:nvGrpSpPr>
        <p:grpSpPr>
          <a:xfrm>
            <a:off x="8970254" y="5078540"/>
            <a:ext cx="3221745" cy="2438423"/>
            <a:chOff x="6537372" y="3377270"/>
            <a:chExt cx="6148249" cy="4786179"/>
          </a:xfrm>
        </p:grpSpPr>
        <p:sp>
          <p:nvSpPr>
            <p:cNvPr id="76" name="Freeform 182">
              <a:extLst>
                <a:ext uri="{FF2B5EF4-FFF2-40B4-BE49-F238E27FC236}">
                  <a16:creationId xmlns:a16="http://schemas.microsoft.com/office/drawing/2014/main" xmlns="" id="{9BF039C1-967E-7F4F-94FF-F09483B5FD65}"/>
                </a:ext>
              </a:extLst>
            </p:cNvPr>
            <p:cNvSpPr/>
            <p:nvPr/>
          </p:nvSpPr>
          <p:spPr bwMode="auto">
            <a:xfrm rot="21368463">
              <a:off x="7617581" y="3716135"/>
              <a:ext cx="4048125" cy="4048126"/>
            </a:xfrm>
            <a:custGeom>
              <a:avLst/>
              <a:gdLst>
                <a:gd name="T0" fmla="*/ 2909 w 3967"/>
                <a:gd name="T1" fmla="*/ 511 h 3968"/>
                <a:gd name="T2" fmla="*/ 3456 w 3967"/>
                <a:gd name="T3" fmla="*/ 2909 h 3968"/>
                <a:gd name="T4" fmla="*/ 1059 w 3967"/>
                <a:gd name="T5" fmla="*/ 3457 h 3968"/>
                <a:gd name="T6" fmla="*/ 511 w 3967"/>
                <a:gd name="T7" fmla="*/ 1059 h 3968"/>
                <a:gd name="T8" fmla="*/ 2909 w 3967"/>
                <a:gd name="T9" fmla="*/ 511 h 3968"/>
              </a:gdLst>
              <a:ahLst/>
              <a:cxnLst>
                <a:cxn ang="0">
                  <a:pos x="T0" y="T1"/>
                </a:cxn>
                <a:cxn ang="0">
                  <a:pos x="T2" y="T3"/>
                </a:cxn>
                <a:cxn ang="0">
                  <a:pos x="T4" y="T5"/>
                </a:cxn>
                <a:cxn ang="0">
                  <a:pos x="T6" y="T7"/>
                </a:cxn>
                <a:cxn ang="0">
                  <a:pos x="T8" y="T9"/>
                </a:cxn>
              </a:cxnLst>
              <a:rect l="0" t="0" r="r" b="b"/>
              <a:pathLst>
                <a:path w="3967" h="3968">
                  <a:moveTo>
                    <a:pt x="2909" y="511"/>
                  </a:moveTo>
                  <a:cubicBezTo>
                    <a:pt x="3722" y="1022"/>
                    <a:pt x="3967" y="2096"/>
                    <a:pt x="3456" y="2909"/>
                  </a:cubicBezTo>
                  <a:cubicBezTo>
                    <a:pt x="2945" y="3722"/>
                    <a:pt x="1872" y="3968"/>
                    <a:pt x="1059" y="3457"/>
                  </a:cubicBezTo>
                  <a:cubicBezTo>
                    <a:pt x="245" y="2946"/>
                    <a:pt x="0" y="1872"/>
                    <a:pt x="511" y="1059"/>
                  </a:cubicBezTo>
                  <a:cubicBezTo>
                    <a:pt x="1022" y="245"/>
                    <a:pt x="2095" y="0"/>
                    <a:pt x="2909" y="511"/>
                  </a:cubicBezTo>
                  <a:close/>
                </a:path>
              </a:pathLst>
            </a:custGeom>
            <a:solidFill>
              <a:srgbClr val="45D8FF">
                <a:alpha val="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77" name="Freeform 184">
              <a:extLst>
                <a:ext uri="{FF2B5EF4-FFF2-40B4-BE49-F238E27FC236}">
                  <a16:creationId xmlns:a16="http://schemas.microsoft.com/office/drawing/2014/main" xmlns="" id="{039CF404-718F-DF42-BB37-910D4C6A6FD6}"/>
                </a:ext>
              </a:extLst>
            </p:cNvPr>
            <p:cNvSpPr/>
            <p:nvPr/>
          </p:nvSpPr>
          <p:spPr bwMode="auto">
            <a:xfrm rot="21368463">
              <a:off x="8224006" y="4322560"/>
              <a:ext cx="2835275" cy="2835275"/>
            </a:xfrm>
            <a:custGeom>
              <a:avLst/>
              <a:gdLst>
                <a:gd name="T0" fmla="*/ 2037 w 2779"/>
                <a:gd name="T1" fmla="*/ 358 h 2778"/>
                <a:gd name="T2" fmla="*/ 2421 w 2779"/>
                <a:gd name="T3" fmla="*/ 2037 h 2778"/>
                <a:gd name="T4" fmla="*/ 742 w 2779"/>
                <a:gd name="T5" fmla="*/ 2420 h 2778"/>
                <a:gd name="T6" fmla="*/ 358 w 2779"/>
                <a:gd name="T7" fmla="*/ 741 h 2778"/>
                <a:gd name="T8" fmla="*/ 2037 w 2779"/>
                <a:gd name="T9" fmla="*/ 358 h 2778"/>
              </a:gdLst>
              <a:ahLst/>
              <a:cxnLst>
                <a:cxn ang="0">
                  <a:pos x="T0" y="T1"/>
                </a:cxn>
                <a:cxn ang="0">
                  <a:pos x="T2" y="T3"/>
                </a:cxn>
                <a:cxn ang="0">
                  <a:pos x="T4" y="T5"/>
                </a:cxn>
                <a:cxn ang="0">
                  <a:pos x="T6" y="T7"/>
                </a:cxn>
                <a:cxn ang="0">
                  <a:pos x="T8" y="T9"/>
                </a:cxn>
              </a:cxnLst>
              <a:rect l="0" t="0" r="r" b="b"/>
              <a:pathLst>
                <a:path w="2779" h="2778">
                  <a:moveTo>
                    <a:pt x="2037" y="358"/>
                  </a:moveTo>
                  <a:cubicBezTo>
                    <a:pt x="2607" y="715"/>
                    <a:pt x="2779" y="1467"/>
                    <a:pt x="2421" y="2037"/>
                  </a:cubicBezTo>
                  <a:cubicBezTo>
                    <a:pt x="2063" y="2606"/>
                    <a:pt x="1311" y="2778"/>
                    <a:pt x="742" y="2420"/>
                  </a:cubicBezTo>
                  <a:cubicBezTo>
                    <a:pt x="172" y="2062"/>
                    <a:pt x="0" y="1311"/>
                    <a:pt x="358" y="741"/>
                  </a:cubicBezTo>
                  <a:cubicBezTo>
                    <a:pt x="716" y="172"/>
                    <a:pt x="1468" y="0"/>
                    <a:pt x="2037" y="358"/>
                  </a:cubicBezTo>
                  <a:close/>
                </a:path>
              </a:pathLst>
            </a:custGeom>
            <a:solidFill>
              <a:srgbClr val="45D8FF">
                <a:alpha val="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78" name="Freeform 59">
              <a:extLst>
                <a:ext uri="{FF2B5EF4-FFF2-40B4-BE49-F238E27FC236}">
                  <a16:creationId xmlns:a16="http://schemas.microsoft.com/office/drawing/2014/main" xmlns="" id="{82696F04-D7BB-4549-BC85-AA45574188A0}"/>
                </a:ext>
              </a:extLst>
            </p:cNvPr>
            <p:cNvSpPr/>
            <p:nvPr/>
          </p:nvSpPr>
          <p:spPr bwMode="auto">
            <a:xfrm rot="21368463">
              <a:off x="8876128" y="5697735"/>
              <a:ext cx="819150" cy="1431925"/>
            </a:xfrm>
            <a:custGeom>
              <a:avLst/>
              <a:gdLst>
                <a:gd name="T0" fmla="*/ 6 w 806"/>
                <a:gd name="T1" fmla="*/ 1409 h 1409"/>
                <a:gd name="T2" fmla="*/ 4 w 806"/>
                <a:gd name="T3" fmla="*/ 1408 h 1409"/>
                <a:gd name="T4" fmla="*/ 1 w 806"/>
                <a:gd name="T5" fmla="*/ 1400 h 1409"/>
                <a:gd name="T6" fmla="*/ 794 w 806"/>
                <a:gd name="T7" fmla="*/ 4 h 1409"/>
                <a:gd name="T8" fmla="*/ 802 w 806"/>
                <a:gd name="T9" fmla="*/ 1 h 1409"/>
                <a:gd name="T10" fmla="*/ 804 w 806"/>
                <a:gd name="T11" fmla="*/ 10 h 1409"/>
                <a:gd name="T12" fmla="*/ 12 w 806"/>
                <a:gd name="T13" fmla="*/ 1406 h 1409"/>
                <a:gd name="T14" fmla="*/ 6 w 806"/>
                <a:gd name="T15" fmla="*/ 1409 h 14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6" h="1409">
                  <a:moveTo>
                    <a:pt x="6" y="1409"/>
                  </a:moveTo>
                  <a:cubicBezTo>
                    <a:pt x="5" y="1409"/>
                    <a:pt x="4" y="1409"/>
                    <a:pt x="4" y="1408"/>
                  </a:cubicBezTo>
                  <a:cubicBezTo>
                    <a:pt x="1" y="1406"/>
                    <a:pt x="0" y="1403"/>
                    <a:pt x="1" y="1400"/>
                  </a:cubicBezTo>
                  <a:cubicBezTo>
                    <a:pt x="794" y="4"/>
                    <a:pt x="794" y="4"/>
                    <a:pt x="794" y="4"/>
                  </a:cubicBezTo>
                  <a:cubicBezTo>
                    <a:pt x="795" y="1"/>
                    <a:pt x="799" y="0"/>
                    <a:pt x="802" y="1"/>
                  </a:cubicBezTo>
                  <a:cubicBezTo>
                    <a:pt x="805" y="3"/>
                    <a:pt x="806" y="7"/>
                    <a:pt x="804" y="10"/>
                  </a:cubicBezTo>
                  <a:cubicBezTo>
                    <a:pt x="12" y="1406"/>
                    <a:pt x="12" y="1406"/>
                    <a:pt x="12" y="1406"/>
                  </a:cubicBezTo>
                  <a:cubicBezTo>
                    <a:pt x="11" y="1408"/>
                    <a:pt x="9" y="1409"/>
                    <a:pt x="6" y="1409"/>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79" name="Freeform 60">
              <a:extLst>
                <a:ext uri="{FF2B5EF4-FFF2-40B4-BE49-F238E27FC236}">
                  <a16:creationId xmlns:a16="http://schemas.microsoft.com/office/drawing/2014/main" xmlns="" id="{CEF7CD7E-50B3-BB45-92B3-0C85BA9C3473}"/>
                </a:ext>
              </a:extLst>
            </p:cNvPr>
            <p:cNvSpPr/>
            <p:nvPr/>
          </p:nvSpPr>
          <p:spPr bwMode="auto">
            <a:xfrm rot="21368463">
              <a:off x="9686161" y="5590867"/>
              <a:ext cx="2376488" cy="1692275"/>
            </a:xfrm>
            <a:custGeom>
              <a:avLst/>
              <a:gdLst>
                <a:gd name="T0" fmla="*/ 2332 w 2339"/>
                <a:gd name="T1" fmla="*/ 1665 h 1665"/>
                <a:gd name="T2" fmla="*/ 2329 w 2339"/>
                <a:gd name="T3" fmla="*/ 1664 h 1665"/>
                <a:gd name="T4" fmla="*/ 3 w 2339"/>
                <a:gd name="T5" fmla="*/ 11 h 1665"/>
                <a:gd name="T6" fmla="*/ 2 w 2339"/>
                <a:gd name="T7" fmla="*/ 3 h 1665"/>
                <a:gd name="T8" fmla="*/ 10 w 2339"/>
                <a:gd name="T9" fmla="*/ 2 h 1665"/>
                <a:gd name="T10" fmla="*/ 2335 w 2339"/>
                <a:gd name="T11" fmla="*/ 1654 h 1665"/>
                <a:gd name="T12" fmla="*/ 2337 w 2339"/>
                <a:gd name="T13" fmla="*/ 1662 h 1665"/>
                <a:gd name="T14" fmla="*/ 2332 w 2339"/>
                <a:gd name="T15" fmla="*/ 1665 h 16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9" h="1665">
                  <a:moveTo>
                    <a:pt x="2332" y="1665"/>
                  </a:moveTo>
                  <a:cubicBezTo>
                    <a:pt x="2331" y="1665"/>
                    <a:pt x="2330" y="1665"/>
                    <a:pt x="2329" y="1664"/>
                  </a:cubicBezTo>
                  <a:cubicBezTo>
                    <a:pt x="3" y="11"/>
                    <a:pt x="3" y="11"/>
                    <a:pt x="3" y="11"/>
                  </a:cubicBezTo>
                  <a:cubicBezTo>
                    <a:pt x="1" y="10"/>
                    <a:pt x="0" y="6"/>
                    <a:pt x="2" y="3"/>
                  </a:cubicBezTo>
                  <a:cubicBezTo>
                    <a:pt x="4" y="0"/>
                    <a:pt x="8" y="0"/>
                    <a:pt x="10" y="2"/>
                  </a:cubicBezTo>
                  <a:cubicBezTo>
                    <a:pt x="2335" y="1654"/>
                    <a:pt x="2335" y="1654"/>
                    <a:pt x="2335" y="1654"/>
                  </a:cubicBezTo>
                  <a:cubicBezTo>
                    <a:pt x="2338" y="1656"/>
                    <a:pt x="2339" y="1660"/>
                    <a:pt x="2337" y="1662"/>
                  </a:cubicBezTo>
                  <a:cubicBezTo>
                    <a:pt x="2336" y="1664"/>
                    <a:pt x="2334" y="1665"/>
                    <a:pt x="2332" y="1665"/>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0" name="Freeform 63">
              <a:extLst>
                <a:ext uri="{FF2B5EF4-FFF2-40B4-BE49-F238E27FC236}">
                  <a16:creationId xmlns:a16="http://schemas.microsoft.com/office/drawing/2014/main" xmlns="" id="{BDEB3C2D-3136-4541-A33B-83076064BFBB}"/>
                </a:ext>
              </a:extLst>
            </p:cNvPr>
            <p:cNvSpPr/>
            <p:nvPr/>
          </p:nvSpPr>
          <p:spPr bwMode="auto">
            <a:xfrm rot="21368463">
              <a:off x="9604471" y="4845578"/>
              <a:ext cx="1962150" cy="774700"/>
            </a:xfrm>
            <a:custGeom>
              <a:avLst/>
              <a:gdLst>
                <a:gd name="T0" fmla="*/ 7 w 1932"/>
                <a:gd name="T1" fmla="*/ 763 h 763"/>
                <a:gd name="T2" fmla="*/ 1 w 1932"/>
                <a:gd name="T3" fmla="*/ 759 h 763"/>
                <a:gd name="T4" fmla="*/ 5 w 1932"/>
                <a:gd name="T5" fmla="*/ 751 h 763"/>
                <a:gd name="T6" fmla="*/ 1923 w 1932"/>
                <a:gd name="T7" fmla="*/ 1 h 763"/>
                <a:gd name="T8" fmla="*/ 1931 w 1932"/>
                <a:gd name="T9" fmla="*/ 5 h 763"/>
                <a:gd name="T10" fmla="*/ 1927 w 1932"/>
                <a:gd name="T11" fmla="*/ 13 h 763"/>
                <a:gd name="T12" fmla="*/ 9 w 1932"/>
                <a:gd name="T13" fmla="*/ 762 h 763"/>
                <a:gd name="T14" fmla="*/ 7 w 1932"/>
                <a:gd name="T15" fmla="*/ 763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763">
                  <a:moveTo>
                    <a:pt x="7" y="763"/>
                  </a:moveTo>
                  <a:cubicBezTo>
                    <a:pt x="4" y="763"/>
                    <a:pt x="2" y="761"/>
                    <a:pt x="1" y="759"/>
                  </a:cubicBezTo>
                  <a:cubicBezTo>
                    <a:pt x="0" y="756"/>
                    <a:pt x="2" y="752"/>
                    <a:pt x="5" y="751"/>
                  </a:cubicBezTo>
                  <a:cubicBezTo>
                    <a:pt x="1923" y="1"/>
                    <a:pt x="1923" y="1"/>
                    <a:pt x="1923" y="1"/>
                  </a:cubicBezTo>
                  <a:cubicBezTo>
                    <a:pt x="1926" y="0"/>
                    <a:pt x="1930" y="2"/>
                    <a:pt x="1931" y="5"/>
                  </a:cubicBezTo>
                  <a:cubicBezTo>
                    <a:pt x="1932" y="8"/>
                    <a:pt x="1931" y="11"/>
                    <a:pt x="1927" y="13"/>
                  </a:cubicBezTo>
                  <a:cubicBezTo>
                    <a:pt x="9" y="762"/>
                    <a:pt x="9" y="762"/>
                    <a:pt x="9" y="762"/>
                  </a:cubicBezTo>
                  <a:cubicBezTo>
                    <a:pt x="8" y="762"/>
                    <a:pt x="8" y="763"/>
                    <a:pt x="7" y="76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1" name="Freeform 64">
              <a:extLst>
                <a:ext uri="{FF2B5EF4-FFF2-40B4-BE49-F238E27FC236}">
                  <a16:creationId xmlns:a16="http://schemas.microsoft.com/office/drawing/2014/main" xmlns="" id="{9A005D85-A194-C542-9F0F-15AA389D98A8}"/>
                </a:ext>
              </a:extLst>
            </p:cNvPr>
            <p:cNvSpPr/>
            <p:nvPr/>
          </p:nvSpPr>
          <p:spPr bwMode="auto">
            <a:xfrm rot="21368463">
              <a:off x="10997644" y="4598619"/>
              <a:ext cx="534988" cy="212725"/>
            </a:xfrm>
            <a:custGeom>
              <a:avLst/>
              <a:gdLst>
                <a:gd name="T0" fmla="*/ 520 w 527"/>
                <a:gd name="T1" fmla="*/ 210 h 210"/>
                <a:gd name="T2" fmla="*/ 518 w 527"/>
                <a:gd name="T3" fmla="*/ 210 h 210"/>
                <a:gd name="T4" fmla="*/ 4 w 527"/>
                <a:gd name="T5" fmla="*/ 12 h 210"/>
                <a:gd name="T6" fmla="*/ 1 w 527"/>
                <a:gd name="T7" fmla="*/ 4 h 210"/>
                <a:gd name="T8" fmla="*/ 9 w 527"/>
                <a:gd name="T9" fmla="*/ 1 h 210"/>
                <a:gd name="T10" fmla="*/ 522 w 527"/>
                <a:gd name="T11" fmla="*/ 198 h 210"/>
                <a:gd name="T12" fmla="*/ 526 w 527"/>
                <a:gd name="T13" fmla="*/ 206 h 210"/>
                <a:gd name="T14" fmla="*/ 520 w 527"/>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210">
                  <a:moveTo>
                    <a:pt x="520" y="210"/>
                  </a:moveTo>
                  <a:cubicBezTo>
                    <a:pt x="520" y="210"/>
                    <a:pt x="519" y="210"/>
                    <a:pt x="518" y="210"/>
                  </a:cubicBezTo>
                  <a:cubicBezTo>
                    <a:pt x="4" y="12"/>
                    <a:pt x="4" y="12"/>
                    <a:pt x="4" y="12"/>
                  </a:cubicBezTo>
                  <a:cubicBezTo>
                    <a:pt x="1" y="11"/>
                    <a:pt x="0" y="7"/>
                    <a:pt x="1" y="4"/>
                  </a:cubicBezTo>
                  <a:cubicBezTo>
                    <a:pt x="2" y="1"/>
                    <a:pt x="6" y="0"/>
                    <a:pt x="9" y="1"/>
                  </a:cubicBezTo>
                  <a:cubicBezTo>
                    <a:pt x="522" y="198"/>
                    <a:pt x="522" y="198"/>
                    <a:pt x="522" y="198"/>
                  </a:cubicBezTo>
                  <a:cubicBezTo>
                    <a:pt x="526" y="200"/>
                    <a:pt x="527" y="203"/>
                    <a:pt x="526" y="206"/>
                  </a:cubicBezTo>
                  <a:cubicBezTo>
                    <a:pt x="525" y="209"/>
                    <a:pt x="523" y="210"/>
                    <a:pt x="520" y="21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2" name="Freeform 65">
              <a:extLst>
                <a:ext uri="{FF2B5EF4-FFF2-40B4-BE49-F238E27FC236}">
                  <a16:creationId xmlns:a16="http://schemas.microsoft.com/office/drawing/2014/main" xmlns="" id="{4B00CC68-E48C-E245-BD54-DA2E98616A5E}"/>
                </a:ext>
              </a:extLst>
            </p:cNvPr>
            <p:cNvSpPr/>
            <p:nvPr/>
          </p:nvSpPr>
          <p:spPr bwMode="auto">
            <a:xfrm rot="21368463">
              <a:off x="11567702" y="4765695"/>
              <a:ext cx="420688" cy="1263650"/>
            </a:xfrm>
            <a:custGeom>
              <a:avLst/>
              <a:gdLst>
                <a:gd name="T0" fmla="*/ 408 w 415"/>
                <a:gd name="T1" fmla="*/ 1243 h 1243"/>
                <a:gd name="T2" fmla="*/ 402 w 415"/>
                <a:gd name="T3" fmla="*/ 1239 h 1243"/>
                <a:gd name="T4" fmla="*/ 1 w 415"/>
                <a:gd name="T5" fmla="*/ 9 h 1243"/>
                <a:gd name="T6" fmla="*/ 4 w 415"/>
                <a:gd name="T7" fmla="*/ 1 h 1243"/>
                <a:gd name="T8" fmla="*/ 12 w 415"/>
                <a:gd name="T9" fmla="*/ 5 h 1243"/>
                <a:gd name="T10" fmla="*/ 413 w 415"/>
                <a:gd name="T11" fmla="*/ 1235 h 1243"/>
                <a:gd name="T12" fmla="*/ 410 w 415"/>
                <a:gd name="T13" fmla="*/ 1243 h 1243"/>
                <a:gd name="T14" fmla="*/ 408 w 415"/>
                <a:gd name="T15" fmla="*/ 1243 h 1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243">
                  <a:moveTo>
                    <a:pt x="408" y="1243"/>
                  </a:moveTo>
                  <a:cubicBezTo>
                    <a:pt x="405" y="1243"/>
                    <a:pt x="403" y="1241"/>
                    <a:pt x="402" y="1239"/>
                  </a:cubicBezTo>
                  <a:cubicBezTo>
                    <a:pt x="1" y="9"/>
                    <a:pt x="1" y="9"/>
                    <a:pt x="1" y="9"/>
                  </a:cubicBezTo>
                  <a:cubicBezTo>
                    <a:pt x="0" y="6"/>
                    <a:pt x="1" y="2"/>
                    <a:pt x="4" y="1"/>
                  </a:cubicBezTo>
                  <a:cubicBezTo>
                    <a:pt x="8" y="0"/>
                    <a:pt x="11" y="2"/>
                    <a:pt x="12" y="5"/>
                  </a:cubicBezTo>
                  <a:cubicBezTo>
                    <a:pt x="413" y="1235"/>
                    <a:pt x="413" y="1235"/>
                    <a:pt x="413" y="1235"/>
                  </a:cubicBezTo>
                  <a:cubicBezTo>
                    <a:pt x="415" y="1238"/>
                    <a:pt x="413" y="1242"/>
                    <a:pt x="410" y="1243"/>
                  </a:cubicBezTo>
                  <a:cubicBezTo>
                    <a:pt x="409" y="1243"/>
                    <a:pt x="408" y="1243"/>
                    <a:pt x="408" y="124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3" name="Freeform 66">
              <a:extLst>
                <a:ext uri="{FF2B5EF4-FFF2-40B4-BE49-F238E27FC236}">
                  <a16:creationId xmlns:a16="http://schemas.microsoft.com/office/drawing/2014/main" xmlns="" id="{3E839211-AEF2-7D46-A9D2-2B49D02CFF9B}"/>
                </a:ext>
              </a:extLst>
            </p:cNvPr>
            <p:cNvSpPr/>
            <p:nvPr/>
          </p:nvSpPr>
          <p:spPr bwMode="auto">
            <a:xfrm rot="21368463">
              <a:off x="9646103" y="5592431"/>
              <a:ext cx="2370138" cy="501650"/>
            </a:xfrm>
            <a:custGeom>
              <a:avLst/>
              <a:gdLst>
                <a:gd name="T0" fmla="*/ 2327 w 2333"/>
                <a:gd name="T1" fmla="*/ 493 h 493"/>
                <a:gd name="T2" fmla="*/ 2326 w 2333"/>
                <a:gd name="T3" fmla="*/ 493 h 493"/>
                <a:gd name="T4" fmla="*/ 6 w 2333"/>
                <a:gd name="T5" fmla="*/ 12 h 493"/>
                <a:gd name="T6" fmla="*/ 1 w 2333"/>
                <a:gd name="T7" fmla="*/ 5 h 493"/>
                <a:gd name="T8" fmla="*/ 8 w 2333"/>
                <a:gd name="T9" fmla="*/ 1 h 493"/>
                <a:gd name="T10" fmla="*/ 2328 w 2333"/>
                <a:gd name="T11" fmla="*/ 481 h 493"/>
                <a:gd name="T12" fmla="*/ 2333 w 2333"/>
                <a:gd name="T13" fmla="*/ 488 h 493"/>
                <a:gd name="T14" fmla="*/ 2327 w 2333"/>
                <a:gd name="T15" fmla="*/ 493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493">
                  <a:moveTo>
                    <a:pt x="2327" y="493"/>
                  </a:moveTo>
                  <a:cubicBezTo>
                    <a:pt x="2326" y="493"/>
                    <a:pt x="2326" y="493"/>
                    <a:pt x="2326" y="493"/>
                  </a:cubicBezTo>
                  <a:cubicBezTo>
                    <a:pt x="6" y="12"/>
                    <a:pt x="6" y="12"/>
                    <a:pt x="6" y="12"/>
                  </a:cubicBezTo>
                  <a:cubicBezTo>
                    <a:pt x="2" y="12"/>
                    <a:pt x="0" y="9"/>
                    <a:pt x="1" y="5"/>
                  </a:cubicBezTo>
                  <a:cubicBezTo>
                    <a:pt x="2" y="2"/>
                    <a:pt x="5" y="0"/>
                    <a:pt x="8" y="1"/>
                  </a:cubicBezTo>
                  <a:cubicBezTo>
                    <a:pt x="2328" y="481"/>
                    <a:pt x="2328" y="481"/>
                    <a:pt x="2328" y="481"/>
                  </a:cubicBezTo>
                  <a:cubicBezTo>
                    <a:pt x="2331" y="482"/>
                    <a:pt x="2333" y="485"/>
                    <a:pt x="2333" y="488"/>
                  </a:cubicBezTo>
                  <a:cubicBezTo>
                    <a:pt x="2332" y="491"/>
                    <a:pt x="2330" y="493"/>
                    <a:pt x="2327" y="49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4" name="Freeform 67">
              <a:extLst>
                <a:ext uri="{FF2B5EF4-FFF2-40B4-BE49-F238E27FC236}">
                  <a16:creationId xmlns:a16="http://schemas.microsoft.com/office/drawing/2014/main" xmlns="" id="{42110268-D12F-4D48-94BE-0FA6EAF0E3FC}"/>
                </a:ext>
              </a:extLst>
            </p:cNvPr>
            <p:cNvSpPr/>
            <p:nvPr/>
          </p:nvSpPr>
          <p:spPr bwMode="auto">
            <a:xfrm rot="21368463">
              <a:off x="9692278" y="5651789"/>
              <a:ext cx="561975" cy="1812925"/>
            </a:xfrm>
            <a:custGeom>
              <a:avLst/>
              <a:gdLst>
                <a:gd name="T0" fmla="*/ 546 w 553"/>
                <a:gd name="T1" fmla="*/ 1783 h 1783"/>
                <a:gd name="T2" fmla="*/ 541 w 553"/>
                <a:gd name="T3" fmla="*/ 1779 h 1783"/>
                <a:gd name="T4" fmla="*/ 1 w 553"/>
                <a:gd name="T5" fmla="*/ 8 h 1783"/>
                <a:gd name="T6" fmla="*/ 5 w 553"/>
                <a:gd name="T7" fmla="*/ 1 h 1783"/>
                <a:gd name="T8" fmla="*/ 13 w 553"/>
                <a:gd name="T9" fmla="*/ 5 h 1783"/>
                <a:gd name="T10" fmla="*/ 552 w 553"/>
                <a:gd name="T11" fmla="*/ 1775 h 1783"/>
                <a:gd name="T12" fmla="*/ 548 w 553"/>
                <a:gd name="T13" fmla="*/ 1783 h 1783"/>
                <a:gd name="T14" fmla="*/ 546 w 553"/>
                <a:gd name="T15" fmla="*/ 1783 h 1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1783">
                  <a:moveTo>
                    <a:pt x="546" y="1783"/>
                  </a:moveTo>
                  <a:cubicBezTo>
                    <a:pt x="544" y="1783"/>
                    <a:pt x="541" y="1782"/>
                    <a:pt x="541" y="1779"/>
                  </a:cubicBezTo>
                  <a:cubicBezTo>
                    <a:pt x="1" y="8"/>
                    <a:pt x="1" y="8"/>
                    <a:pt x="1" y="8"/>
                  </a:cubicBezTo>
                  <a:cubicBezTo>
                    <a:pt x="0" y="5"/>
                    <a:pt x="2" y="2"/>
                    <a:pt x="5" y="1"/>
                  </a:cubicBezTo>
                  <a:cubicBezTo>
                    <a:pt x="8" y="0"/>
                    <a:pt x="12" y="2"/>
                    <a:pt x="13" y="5"/>
                  </a:cubicBezTo>
                  <a:cubicBezTo>
                    <a:pt x="552" y="1775"/>
                    <a:pt x="552" y="1775"/>
                    <a:pt x="552" y="1775"/>
                  </a:cubicBezTo>
                  <a:cubicBezTo>
                    <a:pt x="553" y="1779"/>
                    <a:pt x="551" y="1782"/>
                    <a:pt x="548" y="1783"/>
                  </a:cubicBezTo>
                  <a:cubicBezTo>
                    <a:pt x="547" y="1783"/>
                    <a:pt x="547" y="1783"/>
                    <a:pt x="546" y="1783"/>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5" name="Freeform 68">
              <a:extLst>
                <a:ext uri="{FF2B5EF4-FFF2-40B4-BE49-F238E27FC236}">
                  <a16:creationId xmlns:a16="http://schemas.microsoft.com/office/drawing/2014/main" xmlns="" id="{1E8C7448-15B6-B741-93E6-FDC89D3038BD}"/>
                </a:ext>
              </a:extLst>
            </p:cNvPr>
            <p:cNvSpPr/>
            <p:nvPr/>
          </p:nvSpPr>
          <p:spPr bwMode="auto">
            <a:xfrm rot="21368463">
              <a:off x="9598332" y="4663354"/>
              <a:ext cx="1439863" cy="974725"/>
            </a:xfrm>
            <a:custGeom>
              <a:avLst/>
              <a:gdLst>
                <a:gd name="T0" fmla="*/ 7 w 1418"/>
                <a:gd name="T1" fmla="*/ 960 h 960"/>
                <a:gd name="T2" fmla="*/ 2 w 1418"/>
                <a:gd name="T3" fmla="*/ 957 h 960"/>
                <a:gd name="T4" fmla="*/ 3 w 1418"/>
                <a:gd name="T5" fmla="*/ 949 h 960"/>
                <a:gd name="T6" fmla="*/ 1408 w 1418"/>
                <a:gd name="T7" fmla="*/ 1 h 960"/>
                <a:gd name="T8" fmla="*/ 1416 w 1418"/>
                <a:gd name="T9" fmla="*/ 3 h 960"/>
                <a:gd name="T10" fmla="*/ 1415 w 1418"/>
                <a:gd name="T11" fmla="*/ 11 h 960"/>
                <a:gd name="T12" fmla="*/ 10 w 1418"/>
                <a:gd name="T13" fmla="*/ 959 h 960"/>
                <a:gd name="T14" fmla="*/ 7 w 1418"/>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960">
                  <a:moveTo>
                    <a:pt x="7" y="960"/>
                  </a:moveTo>
                  <a:cubicBezTo>
                    <a:pt x="5" y="960"/>
                    <a:pt x="3" y="959"/>
                    <a:pt x="2" y="957"/>
                  </a:cubicBezTo>
                  <a:cubicBezTo>
                    <a:pt x="0" y="954"/>
                    <a:pt x="1" y="950"/>
                    <a:pt x="3" y="949"/>
                  </a:cubicBezTo>
                  <a:cubicBezTo>
                    <a:pt x="1408" y="1"/>
                    <a:pt x="1408" y="1"/>
                    <a:pt x="1408" y="1"/>
                  </a:cubicBezTo>
                  <a:cubicBezTo>
                    <a:pt x="1411" y="0"/>
                    <a:pt x="1415" y="0"/>
                    <a:pt x="1416" y="3"/>
                  </a:cubicBezTo>
                  <a:cubicBezTo>
                    <a:pt x="1418" y="6"/>
                    <a:pt x="1418" y="9"/>
                    <a:pt x="1415" y="11"/>
                  </a:cubicBezTo>
                  <a:cubicBezTo>
                    <a:pt x="10" y="959"/>
                    <a:pt x="10" y="959"/>
                    <a:pt x="10" y="959"/>
                  </a:cubicBezTo>
                  <a:cubicBezTo>
                    <a:pt x="9" y="959"/>
                    <a:pt x="8" y="960"/>
                    <a:pt x="7" y="960"/>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6" name="Freeform 81">
              <a:extLst>
                <a:ext uri="{FF2B5EF4-FFF2-40B4-BE49-F238E27FC236}">
                  <a16:creationId xmlns:a16="http://schemas.microsoft.com/office/drawing/2014/main" xmlns="" id="{D6586A70-84D6-D14E-8196-011FABC629F0}"/>
                </a:ext>
              </a:extLst>
            </p:cNvPr>
            <p:cNvSpPr/>
            <p:nvPr/>
          </p:nvSpPr>
          <p:spPr bwMode="auto">
            <a:xfrm rot="21368463">
              <a:off x="8089479" y="5254336"/>
              <a:ext cx="1543050" cy="482600"/>
            </a:xfrm>
            <a:custGeom>
              <a:avLst/>
              <a:gdLst>
                <a:gd name="T0" fmla="*/ 1512 w 1519"/>
                <a:gd name="T1" fmla="*/ 476 h 476"/>
                <a:gd name="T2" fmla="*/ 1510 w 1519"/>
                <a:gd name="T3" fmla="*/ 475 h 476"/>
                <a:gd name="T4" fmla="*/ 5 w 1519"/>
                <a:gd name="T5" fmla="*/ 12 h 476"/>
                <a:gd name="T6" fmla="*/ 1 w 1519"/>
                <a:gd name="T7" fmla="*/ 5 h 476"/>
                <a:gd name="T8" fmla="*/ 9 w 1519"/>
                <a:gd name="T9" fmla="*/ 1 h 476"/>
                <a:gd name="T10" fmla="*/ 1514 w 1519"/>
                <a:gd name="T11" fmla="*/ 464 h 476"/>
                <a:gd name="T12" fmla="*/ 1518 w 1519"/>
                <a:gd name="T13" fmla="*/ 471 h 476"/>
                <a:gd name="T14" fmla="*/ 1512 w 1519"/>
                <a:gd name="T15" fmla="*/ 476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9" h="476">
                  <a:moveTo>
                    <a:pt x="1512" y="476"/>
                  </a:moveTo>
                  <a:cubicBezTo>
                    <a:pt x="1511" y="476"/>
                    <a:pt x="1511" y="476"/>
                    <a:pt x="1510" y="475"/>
                  </a:cubicBezTo>
                  <a:cubicBezTo>
                    <a:pt x="5" y="12"/>
                    <a:pt x="5" y="12"/>
                    <a:pt x="5" y="12"/>
                  </a:cubicBezTo>
                  <a:cubicBezTo>
                    <a:pt x="2" y="11"/>
                    <a:pt x="0" y="8"/>
                    <a:pt x="1" y="5"/>
                  </a:cubicBezTo>
                  <a:cubicBezTo>
                    <a:pt x="2" y="2"/>
                    <a:pt x="5" y="0"/>
                    <a:pt x="9" y="1"/>
                  </a:cubicBezTo>
                  <a:cubicBezTo>
                    <a:pt x="1514" y="464"/>
                    <a:pt x="1514" y="464"/>
                    <a:pt x="1514" y="464"/>
                  </a:cubicBezTo>
                  <a:cubicBezTo>
                    <a:pt x="1517" y="465"/>
                    <a:pt x="1519" y="468"/>
                    <a:pt x="1518" y="471"/>
                  </a:cubicBezTo>
                  <a:cubicBezTo>
                    <a:pt x="1517" y="474"/>
                    <a:pt x="1514" y="476"/>
                    <a:pt x="1512" y="476"/>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7" name="Freeform 84">
              <a:extLst>
                <a:ext uri="{FF2B5EF4-FFF2-40B4-BE49-F238E27FC236}">
                  <a16:creationId xmlns:a16="http://schemas.microsoft.com/office/drawing/2014/main" xmlns="" id="{CA92B1B5-BB56-9346-AA8D-4AFCE5ED25DF}"/>
                </a:ext>
              </a:extLst>
            </p:cNvPr>
            <p:cNvSpPr/>
            <p:nvPr/>
          </p:nvSpPr>
          <p:spPr bwMode="auto">
            <a:xfrm rot="21368463">
              <a:off x="6956787" y="5344049"/>
              <a:ext cx="1227138" cy="2819400"/>
            </a:xfrm>
            <a:custGeom>
              <a:avLst/>
              <a:gdLst>
                <a:gd name="T0" fmla="*/ 7 w 1208"/>
                <a:gd name="T1" fmla="*/ 2774 h 2774"/>
                <a:gd name="T2" fmla="*/ 5 w 1208"/>
                <a:gd name="T3" fmla="*/ 2773 h 2774"/>
                <a:gd name="T4" fmla="*/ 2 w 1208"/>
                <a:gd name="T5" fmla="*/ 2765 h 2774"/>
                <a:gd name="T6" fmla="*/ 1195 w 1208"/>
                <a:gd name="T7" fmla="*/ 4 h 2774"/>
                <a:gd name="T8" fmla="*/ 1203 w 1208"/>
                <a:gd name="T9" fmla="*/ 1 h 2774"/>
                <a:gd name="T10" fmla="*/ 1206 w 1208"/>
                <a:gd name="T11" fmla="*/ 9 h 2774"/>
                <a:gd name="T12" fmla="*/ 13 w 1208"/>
                <a:gd name="T13" fmla="*/ 2770 h 2774"/>
                <a:gd name="T14" fmla="*/ 7 w 1208"/>
                <a:gd name="T15" fmla="*/ 2774 h 2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8" h="2774">
                  <a:moveTo>
                    <a:pt x="7" y="2774"/>
                  </a:moveTo>
                  <a:cubicBezTo>
                    <a:pt x="6" y="2774"/>
                    <a:pt x="5" y="2774"/>
                    <a:pt x="5" y="2773"/>
                  </a:cubicBezTo>
                  <a:cubicBezTo>
                    <a:pt x="2" y="2772"/>
                    <a:pt x="0" y="2769"/>
                    <a:pt x="2" y="2765"/>
                  </a:cubicBezTo>
                  <a:cubicBezTo>
                    <a:pt x="1195" y="4"/>
                    <a:pt x="1195" y="4"/>
                    <a:pt x="1195" y="4"/>
                  </a:cubicBezTo>
                  <a:cubicBezTo>
                    <a:pt x="1197" y="1"/>
                    <a:pt x="1200" y="0"/>
                    <a:pt x="1203" y="1"/>
                  </a:cubicBezTo>
                  <a:cubicBezTo>
                    <a:pt x="1206" y="2"/>
                    <a:pt x="1208" y="6"/>
                    <a:pt x="1206" y="9"/>
                  </a:cubicBezTo>
                  <a:cubicBezTo>
                    <a:pt x="13" y="2770"/>
                    <a:pt x="13" y="2770"/>
                    <a:pt x="13" y="2770"/>
                  </a:cubicBezTo>
                  <a:cubicBezTo>
                    <a:pt x="12" y="2773"/>
                    <a:pt x="9" y="2774"/>
                    <a:pt x="7" y="2774"/>
                  </a:cubicBezTo>
                  <a:close/>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8" name="Freeform 95">
              <a:extLst>
                <a:ext uri="{FF2B5EF4-FFF2-40B4-BE49-F238E27FC236}">
                  <a16:creationId xmlns:a16="http://schemas.microsoft.com/office/drawing/2014/main" xmlns="" id="{9F89344C-AB30-E446-B7DF-273D98F2F99C}"/>
                </a:ext>
              </a:extLst>
            </p:cNvPr>
            <p:cNvSpPr/>
            <p:nvPr/>
          </p:nvSpPr>
          <p:spPr bwMode="auto">
            <a:xfrm rot="21368463">
              <a:off x="9513162" y="5571037"/>
              <a:ext cx="241300" cy="212725"/>
            </a:xfrm>
            <a:custGeom>
              <a:avLst/>
              <a:gdLst>
                <a:gd name="T0" fmla="*/ 119 w 238"/>
                <a:gd name="T1" fmla="*/ 0 h 210"/>
                <a:gd name="T2" fmla="*/ 30 w 238"/>
                <a:gd name="T3" fmla="*/ 49 h 210"/>
                <a:gd name="T4" fmla="*/ 63 w 238"/>
                <a:gd name="T5" fmla="*/ 194 h 210"/>
                <a:gd name="T6" fmla="*/ 119 w 238"/>
                <a:gd name="T7" fmla="*/ 210 h 210"/>
                <a:gd name="T8" fmla="*/ 208 w 238"/>
                <a:gd name="T9" fmla="*/ 161 h 210"/>
                <a:gd name="T10" fmla="*/ 175 w 238"/>
                <a:gd name="T11" fmla="*/ 16 h 210"/>
                <a:gd name="T12" fmla="*/ 119 w 238"/>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38" h="210">
                  <a:moveTo>
                    <a:pt x="119" y="0"/>
                  </a:moveTo>
                  <a:cubicBezTo>
                    <a:pt x="84" y="0"/>
                    <a:pt x="50" y="17"/>
                    <a:pt x="30" y="49"/>
                  </a:cubicBezTo>
                  <a:cubicBezTo>
                    <a:pt x="0" y="98"/>
                    <a:pt x="14" y="163"/>
                    <a:pt x="63" y="194"/>
                  </a:cubicBezTo>
                  <a:cubicBezTo>
                    <a:pt x="81" y="204"/>
                    <a:pt x="100" y="210"/>
                    <a:pt x="119" y="210"/>
                  </a:cubicBezTo>
                  <a:cubicBezTo>
                    <a:pt x="154" y="210"/>
                    <a:pt x="188" y="192"/>
                    <a:pt x="208" y="161"/>
                  </a:cubicBezTo>
                  <a:cubicBezTo>
                    <a:pt x="238" y="112"/>
                    <a:pt x="224" y="47"/>
                    <a:pt x="175" y="16"/>
                  </a:cubicBezTo>
                  <a:cubicBezTo>
                    <a:pt x="157" y="5"/>
                    <a:pt x="138" y="0"/>
                    <a:pt x="119"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89" name="Freeform 100">
              <a:extLst>
                <a:ext uri="{FF2B5EF4-FFF2-40B4-BE49-F238E27FC236}">
                  <a16:creationId xmlns:a16="http://schemas.microsoft.com/office/drawing/2014/main" xmlns="" id="{BB368A82-C040-944C-A4BB-62660F73F0AF}"/>
                </a:ext>
              </a:extLst>
            </p:cNvPr>
            <p:cNvSpPr/>
            <p:nvPr/>
          </p:nvSpPr>
          <p:spPr bwMode="auto">
            <a:xfrm rot="21368463">
              <a:off x="11409490" y="4709016"/>
              <a:ext cx="211138" cy="184150"/>
            </a:xfrm>
            <a:custGeom>
              <a:avLst/>
              <a:gdLst>
                <a:gd name="T0" fmla="*/ 104 w 208"/>
                <a:gd name="T1" fmla="*/ 0 h 182"/>
                <a:gd name="T2" fmla="*/ 27 w 208"/>
                <a:gd name="T3" fmla="*/ 42 h 182"/>
                <a:gd name="T4" fmla="*/ 56 w 208"/>
                <a:gd name="T5" fmla="*/ 168 h 182"/>
                <a:gd name="T6" fmla="*/ 104 w 208"/>
                <a:gd name="T7" fmla="*/ 182 h 182"/>
                <a:gd name="T8" fmla="*/ 182 w 208"/>
                <a:gd name="T9" fmla="*/ 139 h 182"/>
                <a:gd name="T10" fmla="*/ 153 w 208"/>
                <a:gd name="T11" fmla="*/ 14 h 182"/>
                <a:gd name="T12" fmla="*/ 104 w 208"/>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208" h="182">
                  <a:moveTo>
                    <a:pt x="104" y="0"/>
                  </a:moveTo>
                  <a:cubicBezTo>
                    <a:pt x="74" y="0"/>
                    <a:pt x="44" y="15"/>
                    <a:pt x="27" y="42"/>
                  </a:cubicBezTo>
                  <a:cubicBezTo>
                    <a:pt x="0" y="85"/>
                    <a:pt x="13" y="141"/>
                    <a:pt x="56" y="168"/>
                  </a:cubicBezTo>
                  <a:cubicBezTo>
                    <a:pt x="71" y="178"/>
                    <a:pt x="88" y="182"/>
                    <a:pt x="104" y="182"/>
                  </a:cubicBezTo>
                  <a:cubicBezTo>
                    <a:pt x="135" y="182"/>
                    <a:pt x="164" y="167"/>
                    <a:pt x="182" y="139"/>
                  </a:cubicBezTo>
                  <a:cubicBezTo>
                    <a:pt x="208" y="97"/>
                    <a:pt x="196" y="40"/>
                    <a:pt x="153" y="14"/>
                  </a:cubicBezTo>
                  <a:cubicBezTo>
                    <a:pt x="138" y="4"/>
                    <a:pt x="121" y="0"/>
                    <a:pt x="104"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0" name="Freeform 101">
              <a:extLst>
                <a:ext uri="{FF2B5EF4-FFF2-40B4-BE49-F238E27FC236}">
                  <a16:creationId xmlns:a16="http://schemas.microsoft.com/office/drawing/2014/main" xmlns="" id="{4C9C095B-F512-D44E-88C5-5D315170453E}"/>
                </a:ext>
              </a:extLst>
            </p:cNvPr>
            <p:cNvSpPr/>
            <p:nvPr/>
          </p:nvSpPr>
          <p:spPr bwMode="auto">
            <a:xfrm rot="21368463">
              <a:off x="10935848" y="4572401"/>
              <a:ext cx="111125" cy="98425"/>
            </a:xfrm>
            <a:custGeom>
              <a:avLst/>
              <a:gdLst>
                <a:gd name="T0" fmla="*/ 55 w 109"/>
                <a:gd name="T1" fmla="*/ 0 h 96"/>
                <a:gd name="T2" fmla="*/ 14 w 109"/>
                <a:gd name="T3" fmla="*/ 22 h 96"/>
                <a:gd name="T4" fmla="*/ 29 w 109"/>
                <a:gd name="T5" fmla="*/ 88 h 96"/>
                <a:gd name="T6" fmla="*/ 55 w 109"/>
                <a:gd name="T7" fmla="*/ 96 h 96"/>
                <a:gd name="T8" fmla="*/ 95 w 109"/>
                <a:gd name="T9" fmla="*/ 73 h 96"/>
                <a:gd name="T10" fmla="*/ 80 w 109"/>
                <a:gd name="T11" fmla="*/ 7 h 96"/>
                <a:gd name="T12" fmla="*/ 55 w 10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109" h="96">
                  <a:moveTo>
                    <a:pt x="55" y="0"/>
                  </a:moveTo>
                  <a:cubicBezTo>
                    <a:pt x="39" y="0"/>
                    <a:pt x="23" y="8"/>
                    <a:pt x="14" y="22"/>
                  </a:cubicBezTo>
                  <a:cubicBezTo>
                    <a:pt x="0" y="45"/>
                    <a:pt x="7" y="74"/>
                    <a:pt x="29" y="88"/>
                  </a:cubicBezTo>
                  <a:cubicBezTo>
                    <a:pt x="37" y="93"/>
                    <a:pt x="46" y="96"/>
                    <a:pt x="55" y="96"/>
                  </a:cubicBezTo>
                  <a:cubicBezTo>
                    <a:pt x="71" y="96"/>
                    <a:pt x="86" y="88"/>
                    <a:pt x="95" y="73"/>
                  </a:cubicBezTo>
                  <a:cubicBezTo>
                    <a:pt x="109" y="51"/>
                    <a:pt x="103" y="21"/>
                    <a:pt x="80" y="7"/>
                  </a:cubicBezTo>
                  <a:cubicBezTo>
                    <a:pt x="72" y="2"/>
                    <a:pt x="63" y="0"/>
                    <a:pt x="55" y="0"/>
                  </a:cubicBezTo>
                </a:path>
              </a:pathLst>
            </a:custGeom>
            <a:solidFill>
              <a:srgbClr val="45D8FF">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1" name="Freeform 144">
              <a:extLst>
                <a:ext uri="{FF2B5EF4-FFF2-40B4-BE49-F238E27FC236}">
                  <a16:creationId xmlns:a16="http://schemas.microsoft.com/office/drawing/2014/main" xmlns="" id="{0264B71B-1D69-5B48-B27A-D701C2EE4F0D}"/>
                </a:ext>
              </a:extLst>
            </p:cNvPr>
            <p:cNvSpPr/>
            <p:nvPr/>
          </p:nvSpPr>
          <p:spPr bwMode="auto">
            <a:xfrm rot="21368463">
              <a:off x="10773532" y="3377270"/>
              <a:ext cx="1039813" cy="1041400"/>
            </a:xfrm>
            <a:custGeom>
              <a:avLst/>
              <a:gdLst>
                <a:gd name="T0" fmla="*/ 750 w 1024"/>
                <a:gd name="T1" fmla="*/ 132 h 1024"/>
                <a:gd name="T2" fmla="*/ 892 w 1024"/>
                <a:gd name="T3" fmla="*/ 751 h 1024"/>
                <a:gd name="T4" fmla="*/ 273 w 1024"/>
                <a:gd name="T5" fmla="*/ 892 h 1024"/>
                <a:gd name="T6" fmla="*/ 131 w 1024"/>
                <a:gd name="T7" fmla="*/ 273 h 1024"/>
                <a:gd name="T8" fmla="*/ 750 w 1024"/>
                <a:gd name="T9" fmla="*/ 132 h 1024"/>
              </a:gdLst>
              <a:ahLst/>
              <a:cxnLst>
                <a:cxn ang="0">
                  <a:pos x="T0" y="T1"/>
                </a:cxn>
                <a:cxn ang="0">
                  <a:pos x="T2" y="T3"/>
                </a:cxn>
                <a:cxn ang="0">
                  <a:pos x="T4" y="T5"/>
                </a:cxn>
                <a:cxn ang="0">
                  <a:pos x="T6" y="T7"/>
                </a:cxn>
                <a:cxn ang="0">
                  <a:pos x="T8" y="T9"/>
                </a:cxn>
              </a:cxnLst>
              <a:rect l="0" t="0" r="r" b="b"/>
              <a:pathLst>
                <a:path w="1024" h="1024">
                  <a:moveTo>
                    <a:pt x="750" y="132"/>
                  </a:moveTo>
                  <a:cubicBezTo>
                    <a:pt x="960" y="264"/>
                    <a:pt x="1024" y="541"/>
                    <a:pt x="892" y="751"/>
                  </a:cubicBezTo>
                  <a:cubicBezTo>
                    <a:pt x="760" y="961"/>
                    <a:pt x="483" y="1024"/>
                    <a:pt x="273" y="892"/>
                  </a:cubicBezTo>
                  <a:cubicBezTo>
                    <a:pt x="63" y="760"/>
                    <a:pt x="0" y="483"/>
                    <a:pt x="131" y="273"/>
                  </a:cubicBezTo>
                  <a:cubicBezTo>
                    <a:pt x="263" y="63"/>
                    <a:pt x="540" y="0"/>
                    <a:pt x="750" y="132"/>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2" name="Freeform 145">
              <a:extLst>
                <a:ext uri="{FF2B5EF4-FFF2-40B4-BE49-F238E27FC236}">
                  <a16:creationId xmlns:a16="http://schemas.microsoft.com/office/drawing/2014/main" xmlns="" id="{3C64CF60-06EB-7746-8322-0DE7CC369498}"/>
                </a:ext>
              </a:extLst>
            </p:cNvPr>
            <p:cNvSpPr/>
            <p:nvPr/>
          </p:nvSpPr>
          <p:spPr bwMode="auto">
            <a:xfrm rot="21368463">
              <a:off x="11017953" y="3621748"/>
              <a:ext cx="550863" cy="550863"/>
            </a:xfrm>
            <a:custGeom>
              <a:avLst/>
              <a:gdLst>
                <a:gd name="T0" fmla="*/ 397 w 541"/>
                <a:gd name="T1" fmla="*/ 70 h 542"/>
                <a:gd name="T2" fmla="*/ 472 w 541"/>
                <a:gd name="T3" fmla="*/ 397 h 542"/>
                <a:gd name="T4" fmla="*/ 144 w 541"/>
                <a:gd name="T5" fmla="*/ 472 h 542"/>
                <a:gd name="T6" fmla="*/ 70 w 541"/>
                <a:gd name="T7" fmla="*/ 145 h 542"/>
                <a:gd name="T8" fmla="*/ 397 w 541"/>
                <a:gd name="T9" fmla="*/ 70 h 542"/>
              </a:gdLst>
              <a:ahLst/>
              <a:cxnLst>
                <a:cxn ang="0">
                  <a:pos x="T0" y="T1"/>
                </a:cxn>
                <a:cxn ang="0">
                  <a:pos x="T2" y="T3"/>
                </a:cxn>
                <a:cxn ang="0">
                  <a:pos x="T4" y="T5"/>
                </a:cxn>
                <a:cxn ang="0">
                  <a:pos x="T6" y="T7"/>
                </a:cxn>
                <a:cxn ang="0">
                  <a:pos x="T8" y="T9"/>
                </a:cxn>
              </a:cxnLst>
              <a:rect l="0" t="0" r="r" b="b"/>
              <a:pathLst>
                <a:path w="541" h="542">
                  <a:moveTo>
                    <a:pt x="397" y="70"/>
                  </a:moveTo>
                  <a:cubicBezTo>
                    <a:pt x="508" y="140"/>
                    <a:pt x="541" y="286"/>
                    <a:pt x="472" y="397"/>
                  </a:cubicBezTo>
                  <a:cubicBezTo>
                    <a:pt x="402" y="508"/>
                    <a:pt x="255" y="542"/>
                    <a:pt x="144" y="472"/>
                  </a:cubicBezTo>
                  <a:cubicBezTo>
                    <a:pt x="33" y="402"/>
                    <a:pt x="0" y="256"/>
                    <a:pt x="70" y="145"/>
                  </a:cubicBezTo>
                  <a:cubicBezTo>
                    <a:pt x="139" y="34"/>
                    <a:pt x="286" y="0"/>
                    <a:pt x="397" y="70"/>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3" name="Freeform 167">
              <a:extLst>
                <a:ext uri="{FF2B5EF4-FFF2-40B4-BE49-F238E27FC236}">
                  <a16:creationId xmlns:a16="http://schemas.microsoft.com/office/drawing/2014/main" xmlns="" id="{B69B0DBF-A3EB-8246-946F-B14CCE61A959}"/>
                </a:ext>
              </a:extLst>
            </p:cNvPr>
            <p:cNvSpPr/>
            <p:nvPr/>
          </p:nvSpPr>
          <p:spPr bwMode="auto">
            <a:xfrm rot="21368463">
              <a:off x="11148182" y="3753508"/>
              <a:ext cx="290513" cy="288925"/>
            </a:xfrm>
            <a:custGeom>
              <a:avLst/>
              <a:gdLst>
                <a:gd name="T0" fmla="*/ 209 w 285"/>
                <a:gd name="T1" fmla="*/ 36 h 285"/>
                <a:gd name="T2" fmla="*/ 248 w 285"/>
                <a:gd name="T3" fmla="*/ 209 h 285"/>
                <a:gd name="T4" fmla="*/ 76 w 285"/>
                <a:gd name="T5" fmla="*/ 248 h 285"/>
                <a:gd name="T6" fmla="*/ 37 w 285"/>
                <a:gd name="T7" fmla="*/ 76 h 285"/>
                <a:gd name="T8" fmla="*/ 209 w 285"/>
                <a:gd name="T9" fmla="*/ 36 h 285"/>
              </a:gdLst>
              <a:ahLst/>
              <a:cxnLst>
                <a:cxn ang="0">
                  <a:pos x="T0" y="T1"/>
                </a:cxn>
                <a:cxn ang="0">
                  <a:pos x="T2" y="T3"/>
                </a:cxn>
                <a:cxn ang="0">
                  <a:pos x="T4" y="T5"/>
                </a:cxn>
                <a:cxn ang="0">
                  <a:pos x="T6" y="T7"/>
                </a:cxn>
                <a:cxn ang="0">
                  <a:pos x="T8" y="T9"/>
                </a:cxn>
              </a:cxnLst>
              <a:rect l="0" t="0" r="r" b="b"/>
              <a:pathLst>
                <a:path w="285" h="285">
                  <a:moveTo>
                    <a:pt x="209" y="36"/>
                  </a:moveTo>
                  <a:cubicBezTo>
                    <a:pt x="268" y="73"/>
                    <a:pt x="285" y="150"/>
                    <a:pt x="248" y="209"/>
                  </a:cubicBezTo>
                  <a:cubicBezTo>
                    <a:pt x="212" y="267"/>
                    <a:pt x="135" y="285"/>
                    <a:pt x="76" y="248"/>
                  </a:cubicBezTo>
                  <a:cubicBezTo>
                    <a:pt x="18" y="211"/>
                    <a:pt x="0" y="134"/>
                    <a:pt x="37" y="76"/>
                  </a:cubicBezTo>
                  <a:cubicBezTo>
                    <a:pt x="74" y="17"/>
                    <a:pt x="151" y="0"/>
                    <a:pt x="209" y="36"/>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4" name="Freeform 164">
              <a:extLst>
                <a:ext uri="{FF2B5EF4-FFF2-40B4-BE49-F238E27FC236}">
                  <a16:creationId xmlns:a16="http://schemas.microsoft.com/office/drawing/2014/main" xmlns="" id="{68ADF0E0-F127-2B47-B59F-AC4CCEFE5B06}"/>
                </a:ext>
              </a:extLst>
            </p:cNvPr>
            <p:cNvSpPr/>
            <p:nvPr/>
          </p:nvSpPr>
          <p:spPr bwMode="auto">
            <a:xfrm rot="21368463">
              <a:off x="10227753" y="4714986"/>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1"/>
                    <a:pt x="274" y="145"/>
                    <a:pt x="239" y="201"/>
                  </a:cubicBezTo>
                  <a:cubicBezTo>
                    <a:pt x="203" y="257"/>
                    <a:pt x="129" y="274"/>
                    <a:pt x="73" y="239"/>
                  </a:cubicBezTo>
                  <a:cubicBezTo>
                    <a:pt x="17" y="204"/>
                    <a:pt x="0" y="129"/>
                    <a:pt x="35" y="73"/>
                  </a:cubicBezTo>
                  <a:cubicBezTo>
                    <a:pt x="70" y="17"/>
                    <a:pt x="145" y="0"/>
                    <a:pt x="201" y="35"/>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5" name="Freeform 146">
              <a:extLst>
                <a:ext uri="{FF2B5EF4-FFF2-40B4-BE49-F238E27FC236}">
                  <a16:creationId xmlns:a16="http://schemas.microsoft.com/office/drawing/2014/main" xmlns="" id="{72FA4B1B-1294-2C49-8DFB-7E5C0AA46980}"/>
                </a:ext>
              </a:extLst>
            </p:cNvPr>
            <p:cNvSpPr/>
            <p:nvPr/>
          </p:nvSpPr>
          <p:spPr bwMode="auto">
            <a:xfrm rot="21368463">
              <a:off x="10531451" y="4441806"/>
              <a:ext cx="2124075" cy="2124075"/>
            </a:xfrm>
            <a:custGeom>
              <a:avLst/>
              <a:gdLst>
                <a:gd name="T0" fmla="*/ 1533 w 2091"/>
                <a:gd name="T1" fmla="*/ 269 h 2091"/>
                <a:gd name="T2" fmla="*/ 1822 w 2091"/>
                <a:gd name="T3" fmla="*/ 1533 h 2091"/>
                <a:gd name="T4" fmla="*/ 558 w 2091"/>
                <a:gd name="T5" fmla="*/ 1821 h 2091"/>
                <a:gd name="T6" fmla="*/ 270 w 2091"/>
                <a:gd name="T7" fmla="*/ 558 h 2091"/>
                <a:gd name="T8" fmla="*/ 1533 w 2091"/>
                <a:gd name="T9" fmla="*/ 269 h 2091"/>
              </a:gdLst>
              <a:ahLst/>
              <a:cxnLst>
                <a:cxn ang="0">
                  <a:pos x="T0" y="T1"/>
                </a:cxn>
                <a:cxn ang="0">
                  <a:pos x="T2" y="T3"/>
                </a:cxn>
                <a:cxn ang="0">
                  <a:pos x="T4" y="T5"/>
                </a:cxn>
                <a:cxn ang="0">
                  <a:pos x="T6" y="T7"/>
                </a:cxn>
                <a:cxn ang="0">
                  <a:pos x="T8" y="T9"/>
                </a:cxn>
              </a:cxnLst>
              <a:rect l="0" t="0" r="r" b="b"/>
              <a:pathLst>
                <a:path w="2091" h="2091">
                  <a:moveTo>
                    <a:pt x="1533" y="269"/>
                  </a:moveTo>
                  <a:cubicBezTo>
                    <a:pt x="1962" y="538"/>
                    <a:pt x="2091" y="1104"/>
                    <a:pt x="1822" y="1533"/>
                  </a:cubicBezTo>
                  <a:cubicBezTo>
                    <a:pt x="1553" y="1961"/>
                    <a:pt x="987" y="2091"/>
                    <a:pt x="558" y="1821"/>
                  </a:cubicBezTo>
                  <a:cubicBezTo>
                    <a:pt x="130" y="1552"/>
                    <a:pt x="0" y="986"/>
                    <a:pt x="270" y="558"/>
                  </a:cubicBezTo>
                  <a:cubicBezTo>
                    <a:pt x="539" y="129"/>
                    <a:pt x="1105" y="0"/>
                    <a:pt x="1533" y="269"/>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6" name="Freeform 147">
              <a:extLst>
                <a:ext uri="{FF2B5EF4-FFF2-40B4-BE49-F238E27FC236}">
                  <a16:creationId xmlns:a16="http://schemas.microsoft.com/office/drawing/2014/main" xmlns="" id="{0BA300D8-CF38-6B46-8000-C1A26E1A78C8}"/>
                </a:ext>
              </a:extLst>
            </p:cNvPr>
            <p:cNvSpPr/>
            <p:nvPr/>
          </p:nvSpPr>
          <p:spPr bwMode="auto">
            <a:xfrm rot="21368463">
              <a:off x="10855246" y="4764017"/>
              <a:ext cx="1477963" cy="1477963"/>
            </a:xfrm>
            <a:custGeom>
              <a:avLst/>
              <a:gdLst>
                <a:gd name="T0" fmla="*/ 1066 w 1454"/>
                <a:gd name="T1" fmla="*/ 187 h 1454"/>
                <a:gd name="T2" fmla="*/ 1267 w 1454"/>
                <a:gd name="T3" fmla="*/ 1066 h 1454"/>
                <a:gd name="T4" fmla="*/ 388 w 1454"/>
                <a:gd name="T5" fmla="*/ 1267 h 1454"/>
                <a:gd name="T6" fmla="*/ 187 w 1454"/>
                <a:gd name="T7" fmla="*/ 388 h 1454"/>
                <a:gd name="T8" fmla="*/ 1066 w 1454"/>
                <a:gd name="T9" fmla="*/ 187 h 1454"/>
              </a:gdLst>
              <a:ahLst/>
              <a:cxnLst>
                <a:cxn ang="0">
                  <a:pos x="T0" y="T1"/>
                </a:cxn>
                <a:cxn ang="0">
                  <a:pos x="T2" y="T3"/>
                </a:cxn>
                <a:cxn ang="0">
                  <a:pos x="T4" y="T5"/>
                </a:cxn>
                <a:cxn ang="0">
                  <a:pos x="T6" y="T7"/>
                </a:cxn>
                <a:cxn ang="0">
                  <a:pos x="T8" y="T9"/>
                </a:cxn>
              </a:cxnLst>
              <a:rect l="0" t="0" r="r" b="b"/>
              <a:pathLst>
                <a:path w="1454" h="1454">
                  <a:moveTo>
                    <a:pt x="1066" y="187"/>
                  </a:moveTo>
                  <a:cubicBezTo>
                    <a:pt x="1364" y="374"/>
                    <a:pt x="1454" y="768"/>
                    <a:pt x="1267" y="1066"/>
                  </a:cubicBezTo>
                  <a:cubicBezTo>
                    <a:pt x="1079" y="1364"/>
                    <a:pt x="686" y="1454"/>
                    <a:pt x="388" y="1267"/>
                  </a:cubicBezTo>
                  <a:cubicBezTo>
                    <a:pt x="90" y="1080"/>
                    <a:pt x="0" y="686"/>
                    <a:pt x="187" y="388"/>
                  </a:cubicBezTo>
                  <a:cubicBezTo>
                    <a:pt x="374" y="90"/>
                    <a:pt x="768" y="0"/>
                    <a:pt x="1066" y="187"/>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7" name="Freeform 161">
              <a:extLst>
                <a:ext uri="{FF2B5EF4-FFF2-40B4-BE49-F238E27FC236}">
                  <a16:creationId xmlns:a16="http://schemas.microsoft.com/office/drawing/2014/main" xmlns="" id="{FBA5E7AC-BAED-1248-B308-81DCE62A7F2B}"/>
                </a:ext>
              </a:extLst>
            </p:cNvPr>
            <p:cNvSpPr/>
            <p:nvPr/>
          </p:nvSpPr>
          <p:spPr bwMode="auto">
            <a:xfrm rot="21368463">
              <a:off x="11439498" y="5348162"/>
              <a:ext cx="311150" cy="311150"/>
            </a:xfrm>
            <a:custGeom>
              <a:avLst/>
              <a:gdLst>
                <a:gd name="T0" fmla="*/ 224 w 306"/>
                <a:gd name="T1" fmla="*/ 39 h 306"/>
                <a:gd name="T2" fmla="*/ 267 w 306"/>
                <a:gd name="T3" fmla="*/ 224 h 306"/>
                <a:gd name="T4" fmla="*/ 81 w 306"/>
                <a:gd name="T5" fmla="*/ 267 h 306"/>
                <a:gd name="T6" fmla="*/ 39 w 306"/>
                <a:gd name="T7" fmla="*/ 82 h 306"/>
                <a:gd name="T8" fmla="*/ 224 w 306"/>
                <a:gd name="T9" fmla="*/ 39 h 306"/>
              </a:gdLst>
              <a:ahLst/>
              <a:cxnLst>
                <a:cxn ang="0">
                  <a:pos x="T0" y="T1"/>
                </a:cxn>
                <a:cxn ang="0">
                  <a:pos x="T2" y="T3"/>
                </a:cxn>
                <a:cxn ang="0">
                  <a:pos x="T4" y="T5"/>
                </a:cxn>
                <a:cxn ang="0">
                  <a:pos x="T6" y="T7"/>
                </a:cxn>
                <a:cxn ang="0">
                  <a:pos x="T8" y="T9"/>
                </a:cxn>
              </a:cxnLst>
              <a:rect l="0" t="0" r="r" b="b"/>
              <a:pathLst>
                <a:path w="306" h="306">
                  <a:moveTo>
                    <a:pt x="224" y="39"/>
                  </a:moveTo>
                  <a:cubicBezTo>
                    <a:pt x="287" y="79"/>
                    <a:pt x="306" y="162"/>
                    <a:pt x="267" y="224"/>
                  </a:cubicBezTo>
                  <a:cubicBezTo>
                    <a:pt x="227" y="287"/>
                    <a:pt x="144" y="306"/>
                    <a:pt x="81" y="267"/>
                  </a:cubicBezTo>
                  <a:cubicBezTo>
                    <a:pt x="19" y="227"/>
                    <a:pt x="0" y="144"/>
                    <a:pt x="39" y="82"/>
                  </a:cubicBezTo>
                  <a:cubicBezTo>
                    <a:pt x="79" y="19"/>
                    <a:pt x="162" y="0"/>
                    <a:pt x="224" y="39"/>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8" name="Freeform 149">
              <a:extLst>
                <a:ext uri="{FF2B5EF4-FFF2-40B4-BE49-F238E27FC236}">
                  <a16:creationId xmlns:a16="http://schemas.microsoft.com/office/drawing/2014/main" xmlns="" id="{4D494AA1-3961-514C-983B-AFB69CFFA699}"/>
                </a:ext>
              </a:extLst>
            </p:cNvPr>
            <p:cNvSpPr/>
            <p:nvPr/>
          </p:nvSpPr>
          <p:spPr bwMode="auto">
            <a:xfrm rot="21368463">
              <a:off x="9904851" y="5924692"/>
              <a:ext cx="541338" cy="541338"/>
            </a:xfrm>
            <a:custGeom>
              <a:avLst/>
              <a:gdLst>
                <a:gd name="T0" fmla="*/ 390 w 533"/>
                <a:gd name="T1" fmla="*/ 69 h 533"/>
                <a:gd name="T2" fmla="*/ 464 w 533"/>
                <a:gd name="T3" fmla="*/ 391 h 533"/>
                <a:gd name="T4" fmla="*/ 142 w 533"/>
                <a:gd name="T5" fmla="*/ 464 h 533"/>
                <a:gd name="T6" fmla="*/ 69 w 533"/>
                <a:gd name="T7" fmla="*/ 142 h 533"/>
                <a:gd name="T8" fmla="*/ 390 w 533"/>
                <a:gd name="T9" fmla="*/ 69 h 533"/>
              </a:gdLst>
              <a:ahLst/>
              <a:cxnLst>
                <a:cxn ang="0">
                  <a:pos x="T0" y="T1"/>
                </a:cxn>
                <a:cxn ang="0">
                  <a:pos x="T2" y="T3"/>
                </a:cxn>
                <a:cxn ang="0">
                  <a:pos x="T4" y="T5"/>
                </a:cxn>
                <a:cxn ang="0">
                  <a:pos x="T6" y="T7"/>
                </a:cxn>
                <a:cxn ang="0">
                  <a:pos x="T8" y="T9"/>
                </a:cxn>
              </a:cxnLst>
              <a:rect l="0" t="0" r="r" b="b"/>
              <a:pathLst>
                <a:path w="533" h="533">
                  <a:moveTo>
                    <a:pt x="390" y="69"/>
                  </a:moveTo>
                  <a:cubicBezTo>
                    <a:pt x="500" y="137"/>
                    <a:pt x="533" y="281"/>
                    <a:pt x="464" y="391"/>
                  </a:cubicBezTo>
                  <a:cubicBezTo>
                    <a:pt x="395" y="500"/>
                    <a:pt x="251" y="533"/>
                    <a:pt x="142" y="464"/>
                  </a:cubicBezTo>
                  <a:cubicBezTo>
                    <a:pt x="33" y="395"/>
                    <a:pt x="0" y="251"/>
                    <a:pt x="69" y="142"/>
                  </a:cubicBezTo>
                  <a:cubicBezTo>
                    <a:pt x="137" y="33"/>
                    <a:pt x="281" y="0"/>
                    <a:pt x="390" y="69"/>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99" name="Freeform 160">
              <a:extLst>
                <a:ext uri="{FF2B5EF4-FFF2-40B4-BE49-F238E27FC236}">
                  <a16:creationId xmlns:a16="http://schemas.microsoft.com/office/drawing/2014/main" xmlns="" id="{A1F8F6CE-9F0A-8342-8467-F70BF8FAA5B3}"/>
                </a:ext>
              </a:extLst>
            </p:cNvPr>
            <p:cNvSpPr/>
            <p:nvPr/>
          </p:nvSpPr>
          <p:spPr bwMode="auto">
            <a:xfrm rot="21368463">
              <a:off x="10035027" y="6054920"/>
              <a:ext cx="279400" cy="280988"/>
            </a:xfrm>
            <a:custGeom>
              <a:avLst/>
              <a:gdLst>
                <a:gd name="T0" fmla="*/ 203 w 276"/>
                <a:gd name="T1" fmla="*/ 36 h 276"/>
                <a:gd name="T2" fmla="*/ 241 w 276"/>
                <a:gd name="T3" fmla="*/ 203 h 276"/>
                <a:gd name="T4" fmla="*/ 74 w 276"/>
                <a:gd name="T5" fmla="*/ 241 h 276"/>
                <a:gd name="T6" fmla="*/ 36 w 276"/>
                <a:gd name="T7" fmla="*/ 74 h 276"/>
                <a:gd name="T8" fmla="*/ 203 w 276"/>
                <a:gd name="T9" fmla="*/ 36 h 276"/>
              </a:gdLst>
              <a:ahLst/>
              <a:cxnLst>
                <a:cxn ang="0">
                  <a:pos x="T0" y="T1"/>
                </a:cxn>
                <a:cxn ang="0">
                  <a:pos x="T2" y="T3"/>
                </a:cxn>
                <a:cxn ang="0">
                  <a:pos x="T4" y="T5"/>
                </a:cxn>
                <a:cxn ang="0">
                  <a:pos x="T6" y="T7"/>
                </a:cxn>
                <a:cxn ang="0">
                  <a:pos x="T8" y="T9"/>
                </a:cxn>
              </a:cxnLst>
              <a:rect l="0" t="0" r="r" b="b"/>
              <a:pathLst>
                <a:path w="276" h="276">
                  <a:moveTo>
                    <a:pt x="203" y="36"/>
                  </a:moveTo>
                  <a:cubicBezTo>
                    <a:pt x="259" y="72"/>
                    <a:pt x="276" y="146"/>
                    <a:pt x="241" y="203"/>
                  </a:cubicBezTo>
                  <a:cubicBezTo>
                    <a:pt x="205" y="259"/>
                    <a:pt x="131" y="276"/>
                    <a:pt x="74" y="241"/>
                  </a:cubicBezTo>
                  <a:cubicBezTo>
                    <a:pt x="17" y="205"/>
                    <a:pt x="0" y="131"/>
                    <a:pt x="36" y="74"/>
                  </a:cubicBezTo>
                  <a:cubicBezTo>
                    <a:pt x="71" y="17"/>
                    <a:pt x="146" y="0"/>
                    <a:pt x="203" y="36"/>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0" name="Freeform 150">
              <a:extLst>
                <a:ext uri="{FF2B5EF4-FFF2-40B4-BE49-F238E27FC236}">
                  <a16:creationId xmlns:a16="http://schemas.microsoft.com/office/drawing/2014/main" xmlns="" id="{E8F4EA78-645B-DF4E-9ED9-DB79E11CFF81}"/>
                </a:ext>
              </a:extLst>
            </p:cNvPr>
            <p:cNvSpPr/>
            <p:nvPr/>
          </p:nvSpPr>
          <p:spPr bwMode="auto">
            <a:xfrm rot="21368463">
              <a:off x="8310180" y="5061646"/>
              <a:ext cx="1470025" cy="1470025"/>
            </a:xfrm>
            <a:custGeom>
              <a:avLst/>
              <a:gdLst>
                <a:gd name="T0" fmla="*/ 1061 w 1447"/>
                <a:gd name="T1" fmla="*/ 186 h 1447"/>
                <a:gd name="T2" fmla="*/ 1260 w 1447"/>
                <a:gd name="T3" fmla="*/ 1061 h 1447"/>
                <a:gd name="T4" fmla="*/ 386 w 1447"/>
                <a:gd name="T5" fmla="*/ 1260 h 1447"/>
                <a:gd name="T6" fmla="*/ 186 w 1447"/>
                <a:gd name="T7" fmla="*/ 386 h 1447"/>
                <a:gd name="T8" fmla="*/ 1061 w 1447"/>
                <a:gd name="T9" fmla="*/ 186 h 1447"/>
              </a:gdLst>
              <a:ahLst/>
              <a:cxnLst>
                <a:cxn ang="0">
                  <a:pos x="T0" y="T1"/>
                </a:cxn>
                <a:cxn ang="0">
                  <a:pos x="T2" y="T3"/>
                </a:cxn>
                <a:cxn ang="0">
                  <a:pos x="T4" y="T5"/>
                </a:cxn>
                <a:cxn ang="0">
                  <a:pos x="T6" y="T7"/>
                </a:cxn>
                <a:cxn ang="0">
                  <a:pos x="T8" y="T9"/>
                </a:cxn>
              </a:cxnLst>
              <a:rect l="0" t="0" r="r" b="b"/>
              <a:pathLst>
                <a:path w="1447" h="1447">
                  <a:moveTo>
                    <a:pt x="1061" y="186"/>
                  </a:moveTo>
                  <a:cubicBezTo>
                    <a:pt x="1357" y="373"/>
                    <a:pt x="1447" y="764"/>
                    <a:pt x="1260" y="1061"/>
                  </a:cubicBezTo>
                  <a:cubicBezTo>
                    <a:pt x="1074" y="1357"/>
                    <a:pt x="683" y="1447"/>
                    <a:pt x="386" y="1260"/>
                  </a:cubicBezTo>
                  <a:cubicBezTo>
                    <a:pt x="89" y="1074"/>
                    <a:pt x="0" y="683"/>
                    <a:pt x="186" y="386"/>
                  </a:cubicBezTo>
                  <a:cubicBezTo>
                    <a:pt x="373" y="90"/>
                    <a:pt x="764" y="0"/>
                    <a:pt x="1061" y="186"/>
                  </a:cubicBezTo>
                  <a:close/>
                </a:path>
              </a:pathLst>
            </a:custGeom>
            <a:solidFill>
              <a:srgbClr val="45D8FF">
                <a:alpha val="1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1" name="Freeform 151">
              <a:extLst>
                <a:ext uri="{FF2B5EF4-FFF2-40B4-BE49-F238E27FC236}">
                  <a16:creationId xmlns:a16="http://schemas.microsoft.com/office/drawing/2014/main" xmlns="" id="{E5557206-DA1F-584E-9E4E-01E2367371D1}"/>
                </a:ext>
              </a:extLst>
            </p:cNvPr>
            <p:cNvSpPr/>
            <p:nvPr/>
          </p:nvSpPr>
          <p:spPr bwMode="auto">
            <a:xfrm rot="21368463">
              <a:off x="8673715" y="5423543"/>
              <a:ext cx="744538" cy="746125"/>
            </a:xfrm>
            <a:custGeom>
              <a:avLst/>
              <a:gdLst>
                <a:gd name="T0" fmla="*/ 537 w 733"/>
                <a:gd name="T1" fmla="*/ 94 h 733"/>
                <a:gd name="T2" fmla="*/ 639 w 733"/>
                <a:gd name="T3" fmla="*/ 537 h 733"/>
                <a:gd name="T4" fmla="*/ 195 w 733"/>
                <a:gd name="T5" fmla="*/ 639 h 733"/>
                <a:gd name="T6" fmla="*/ 94 w 733"/>
                <a:gd name="T7" fmla="*/ 195 h 733"/>
                <a:gd name="T8" fmla="*/ 537 w 733"/>
                <a:gd name="T9" fmla="*/ 94 h 733"/>
              </a:gdLst>
              <a:ahLst/>
              <a:cxnLst>
                <a:cxn ang="0">
                  <a:pos x="T0" y="T1"/>
                </a:cxn>
                <a:cxn ang="0">
                  <a:pos x="T2" y="T3"/>
                </a:cxn>
                <a:cxn ang="0">
                  <a:pos x="T4" y="T5"/>
                </a:cxn>
                <a:cxn ang="0">
                  <a:pos x="T6" y="T7"/>
                </a:cxn>
                <a:cxn ang="0">
                  <a:pos x="T8" y="T9"/>
                </a:cxn>
              </a:cxnLst>
              <a:rect l="0" t="0" r="r" b="b"/>
              <a:pathLst>
                <a:path w="733" h="733">
                  <a:moveTo>
                    <a:pt x="537" y="94"/>
                  </a:moveTo>
                  <a:cubicBezTo>
                    <a:pt x="688" y="189"/>
                    <a:pt x="733" y="387"/>
                    <a:pt x="639" y="537"/>
                  </a:cubicBezTo>
                  <a:cubicBezTo>
                    <a:pt x="544" y="688"/>
                    <a:pt x="346" y="733"/>
                    <a:pt x="195" y="639"/>
                  </a:cubicBezTo>
                  <a:cubicBezTo>
                    <a:pt x="45" y="544"/>
                    <a:pt x="0" y="346"/>
                    <a:pt x="94" y="195"/>
                  </a:cubicBezTo>
                  <a:cubicBezTo>
                    <a:pt x="189" y="45"/>
                    <a:pt x="387" y="0"/>
                    <a:pt x="537" y="94"/>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2" name="Freeform 159">
              <a:extLst>
                <a:ext uri="{FF2B5EF4-FFF2-40B4-BE49-F238E27FC236}">
                  <a16:creationId xmlns:a16="http://schemas.microsoft.com/office/drawing/2014/main" xmlns="" id="{5B008EE4-812A-A94C-AC15-C492EC6C76ED}"/>
                </a:ext>
              </a:extLst>
            </p:cNvPr>
            <p:cNvSpPr/>
            <p:nvPr/>
          </p:nvSpPr>
          <p:spPr bwMode="auto">
            <a:xfrm rot="21368463">
              <a:off x="8849928" y="5601343"/>
              <a:ext cx="392113" cy="390525"/>
            </a:xfrm>
            <a:custGeom>
              <a:avLst/>
              <a:gdLst>
                <a:gd name="T0" fmla="*/ 282 w 385"/>
                <a:gd name="T1" fmla="*/ 49 h 385"/>
                <a:gd name="T2" fmla="*/ 335 w 385"/>
                <a:gd name="T3" fmla="*/ 282 h 385"/>
                <a:gd name="T4" fmla="*/ 102 w 385"/>
                <a:gd name="T5" fmla="*/ 336 h 385"/>
                <a:gd name="T6" fmla="*/ 49 w 385"/>
                <a:gd name="T7" fmla="*/ 103 h 385"/>
                <a:gd name="T8" fmla="*/ 282 w 385"/>
                <a:gd name="T9" fmla="*/ 49 h 385"/>
              </a:gdLst>
              <a:ahLst/>
              <a:cxnLst>
                <a:cxn ang="0">
                  <a:pos x="T0" y="T1"/>
                </a:cxn>
                <a:cxn ang="0">
                  <a:pos x="T2" y="T3"/>
                </a:cxn>
                <a:cxn ang="0">
                  <a:pos x="T4" y="T5"/>
                </a:cxn>
                <a:cxn ang="0">
                  <a:pos x="T6" y="T7"/>
                </a:cxn>
                <a:cxn ang="0">
                  <a:pos x="T8" y="T9"/>
                </a:cxn>
              </a:cxnLst>
              <a:rect l="0" t="0" r="r" b="b"/>
              <a:pathLst>
                <a:path w="385" h="385">
                  <a:moveTo>
                    <a:pt x="282" y="49"/>
                  </a:moveTo>
                  <a:cubicBezTo>
                    <a:pt x="361" y="99"/>
                    <a:pt x="385" y="203"/>
                    <a:pt x="335" y="282"/>
                  </a:cubicBezTo>
                  <a:cubicBezTo>
                    <a:pt x="286" y="361"/>
                    <a:pt x="181" y="385"/>
                    <a:pt x="102" y="336"/>
                  </a:cubicBezTo>
                  <a:cubicBezTo>
                    <a:pt x="23" y="286"/>
                    <a:pt x="0" y="182"/>
                    <a:pt x="49" y="103"/>
                  </a:cubicBezTo>
                  <a:cubicBezTo>
                    <a:pt x="99" y="23"/>
                    <a:pt x="203" y="0"/>
                    <a:pt x="282" y="49"/>
                  </a:cubicBezTo>
                  <a:close/>
                </a:path>
              </a:pathLst>
            </a:custGeom>
            <a:solidFill>
              <a:srgbClr val="45D8FF">
                <a:alpha val="15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3" name="Freeform 165">
              <a:extLst>
                <a:ext uri="{FF2B5EF4-FFF2-40B4-BE49-F238E27FC236}">
                  <a16:creationId xmlns:a16="http://schemas.microsoft.com/office/drawing/2014/main" xmlns="" id="{0B262D79-8273-EA44-8ED0-62AD57CA91CA}"/>
                </a:ext>
              </a:extLst>
            </p:cNvPr>
            <p:cNvSpPr/>
            <p:nvPr/>
          </p:nvSpPr>
          <p:spPr bwMode="auto">
            <a:xfrm rot="21368463">
              <a:off x="7889116" y="5884658"/>
              <a:ext cx="277813" cy="277813"/>
            </a:xfrm>
            <a:custGeom>
              <a:avLst/>
              <a:gdLst>
                <a:gd name="T0" fmla="*/ 201 w 274"/>
                <a:gd name="T1" fmla="*/ 35 h 274"/>
                <a:gd name="T2" fmla="*/ 239 w 274"/>
                <a:gd name="T3" fmla="*/ 201 h 274"/>
                <a:gd name="T4" fmla="*/ 73 w 274"/>
                <a:gd name="T5" fmla="*/ 239 h 274"/>
                <a:gd name="T6" fmla="*/ 35 w 274"/>
                <a:gd name="T7" fmla="*/ 73 h 274"/>
                <a:gd name="T8" fmla="*/ 201 w 274"/>
                <a:gd name="T9" fmla="*/ 35 h 274"/>
              </a:gdLst>
              <a:ahLst/>
              <a:cxnLst>
                <a:cxn ang="0">
                  <a:pos x="T0" y="T1"/>
                </a:cxn>
                <a:cxn ang="0">
                  <a:pos x="T2" y="T3"/>
                </a:cxn>
                <a:cxn ang="0">
                  <a:pos x="T4" y="T5"/>
                </a:cxn>
                <a:cxn ang="0">
                  <a:pos x="T6" y="T7"/>
                </a:cxn>
                <a:cxn ang="0">
                  <a:pos x="T8" y="T9"/>
                </a:cxn>
              </a:cxnLst>
              <a:rect l="0" t="0" r="r" b="b"/>
              <a:pathLst>
                <a:path w="274" h="274">
                  <a:moveTo>
                    <a:pt x="201" y="35"/>
                  </a:moveTo>
                  <a:cubicBezTo>
                    <a:pt x="257" y="70"/>
                    <a:pt x="274" y="145"/>
                    <a:pt x="239" y="201"/>
                  </a:cubicBezTo>
                  <a:cubicBezTo>
                    <a:pt x="204" y="257"/>
                    <a:pt x="129" y="274"/>
                    <a:pt x="73" y="239"/>
                  </a:cubicBezTo>
                  <a:cubicBezTo>
                    <a:pt x="17" y="203"/>
                    <a:pt x="0" y="129"/>
                    <a:pt x="35" y="73"/>
                  </a:cubicBezTo>
                  <a:cubicBezTo>
                    <a:pt x="71" y="17"/>
                    <a:pt x="145" y="0"/>
                    <a:pt x="201" y="35"/>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4" name="Freeform 5">
              <a:extLst>
                <a:ext uri="{FF2B5EF4-FFF2-40B4-BE49-F238E27FC236}">
                  <a16:creationId xmlns:a16="http://schemas.microsoft.com/office/drawing/2014/main" xmlns="" id="{10265D34-94F9-AA41-87D1-AB885E793ECB}"/>
                </a:ext>
              </a:extLst>
            </p:cNvPr>
            <p:cNvSpPr/>
            <p:nvPr/>
          </p:nvSpPr>
          <p:spPr bwMode="auto">
            <a:xfrm rot="21368463">
              <a:off x="10198390" y="6157321"/>
              <a:ext cx="569913" cy="900113"/>
            </a:xfrm>
            <a:custGeom>
              <a:avLst/>
              <a:gdLst>
                <a:gd name="T0" fmla="*/ 557 w 561"/>
                <a:gd name="T1" fmla="*/ 886 h 886"/>
                <a:gd name="T2" fmla="*/ 553 w 561"/>
                <a:gd name="T3" fmla="*/ 884 h 886"/>
                <a:gd name="T4" fmla="*/ 1 w 561"/>
                <a:gd name="T5" fmla="*/ 6 h 886"/>
                <a:gd name="T6" fmla="*/ 2 w 561"/>
                <a:gd name="T7" fmla="*/ 1 h 886"/>
                <a:gd name="T8" fmla="*/ 8 w 561"/>
                <a:gd name="T9" fmla="*/ 2 h 886"/>
                <a:gd name="T10" fmla="*/ 560 w 561"/>
                <a:gd name="T11" fmla="*/ 880 h 886"/>
                <a:gd name="T12" fmla="*/ 559 w 561"/>
                <a:gd name="T13" fmla="*/ 886 h 886"/>
                <a:gd name="T14" fmla="*/ 557 w 561"/>
                <a:gd name="T15" fmla="*/ 886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886">
                  <a:moveTo>
                    <a:pt x="557" y="886"/>
                  </a:moveTo>
                  <a:cubicBezTo>
                    <a:pt x="555" y="886"/>
                    <a:pt x="554" y="886"/>
                    <a:pt x="553" y="884"/>
                  </a:cubicBezTo>
                  <a:cubicBezTo>
                    <a:pt x="1" y="6"/>
                    <a:pt x="1" y="6"/>
                    <a:pt x="1" y="6"/>
                  </a:cubicBezTo>
                  <a:cubicBezTo>
                    <a:pt x="0" y="5"/>
                    <a:pt x="1" y="2"/>
                    <a:pt x="2" y="1"/>
                  </a:cubicBezTo>
                  <a:cubicBezTo>
                    <a:pt x="4" y="0"/>
                    <a:pt x="7" y="0"/>
                    <a:pt x="8" y="2"/>
                  </a:cubicBezTo>
                  <a:cubicBezTo>
                    <a:pt x="560" y="880"/>
                    <a:pt x="560" y="880"/>
                    <a:pt x="560" y="880"/>
                  </a:cubicBezTo>
                  <a:cubicBezTo>
                    <a:pt x="561" y="882"/>
                    <a:pt x="561" y="885"/>
                    <a:pt x="559" y="886"/>
                  </a:cubicBezTo>
                  <a:cubicBezTo>
                    <a:pt x="558" y="886"/>
                    <a:pt x="557" y="886"/>
                    <a:pt x="557" y="88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5" name="Freeform 7">
              <a:extLst>
                <a:ext uri="{FF2B5EF4-FFF2-40B4-BE49-F238E27FC236}">
                  <a16:creationId xmlns:a16="http://schemas.microsoft.com/office/drawing/2014/main" xmlns="" id="{F78C3A47-0969-1549-B9C7-6CB8C9309354}"/>
                </a:ext>
              </a:extLst>
            </p:cNvPr>
            <p:cNvSpPr/>
            <p:nvPr/>
          </p:nvSpPr>
          <p:spPr bwMode="auto">
            <a:xfrm rot="21368463">
              <a:off x="10182355" y="6176740"/>
              <a:ext cx="14288" cy="546100"/>
            </a:xfrm>
            <a:custGeom>
              <a:avLst/>
              <a:gdLst>
                <a:gd name="T0" fmla="*/ 4 w 15"/>
                <a:gd name="T1" fmla="*/ 537 h 537"/>
                <a:gd name="T2" fmla="*/ 4 w 15"/>
                <a:gd name="T3" fmla="*/ 537 h 537"/>
                <a:gd name="T4" fmla="*/ 0 w 15"/>
                <a:gd name="T5" fmla="*/ 533 h 537"/>
                <a:gd name="T6" fmla="*/ 7 w 15"/>
                <a:gd name="T7" fmla="*/ 4 h 537"/>
                <a:gd name="T8" fmla="*/ 11 w 15"/>
                <a:gd name="T9" fmla="*/ 0 h 537"/>
                <a:gd name="T10" fmla="*/ 11 w 15"/>
                <a:gd name="T11" fmla="*/ 0 h 537"/>
                <a:gd name="T12" fmla="*/ 15 w 15"/>
                <a:gd name="T13" fmla="*/ 4 h 537"/>
                <a:gd name="T14" fmla="*/ 8 w 15"/>
                <a:gd name="T15" fmla="*/ 533 h 537"/>
                <a:gd name="T16" fmla="*/ 4 w 15"/>
                <a:gd name="T1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37">
                  <a:moveTo>
                    <a:pt x="4" y="537"/>
                  </a:moveTo>
                  <a:cubicBezTo>
                    <a:pt x="4" y="537"/>
                    <a:pt x="4" y="537"/>
                    <a:pt x="4" y="537"/>
                  </a:cubicBezTo>
                  <a:cubicBezTo>
                    <a:pt x="2" y="537"/>
                    <a:pt x="0" y="535"/>
                    <a:pt x="0" y="533"/>
                  </a:cubicBezTo>
                  <a:cubicBezTo>
                    <a:pt x="7" y="4"/>
                    <a:pt x="7" y="4"/>
                    <a:pt x="7" y="4"/>
                  </a:cubicBezTo>
                  <a:cubicBezTo>
                    <a:pt x="7" y="2"/>
                    <a:pt x="8" y="0"/>
                    <a:pt x="11" y="0"/>
                  </a:cubicBezTo>
                  <a:cubicBezTo>
                    <a:pt x="11" y="0"/>
                    <a:pt x="11" y="0"/>
                    <a:pt x="11" y="0"/>
                  </a:cubicBezTo>
                  <a:cubicBezTo>
                    <a:pt x="13" y="0"/>
                    <a:pt x="15" y="2"/>
                    <a:pt x="15" y="4"/>
                  </a:cubicBezTo>
                  <a:cubicBezTo>
                    <a:pt x="8" y="533"/>
                    <a:pt x="8" y="533"/>
                    <a:pt x="8" y="533"/>
                  </a:cubicBezTo>
                  <a:cubicBezTo>
                    <a:pt x="8" y="535"/>
                    <a:pt x="6" y="537"/>
                    <a:pt x="4" y="537"/>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6" name="Freeform 12">
              <a:extLst>
                <a:ext uri="{FF2B5EF4-FFF2-40B4-BE49-F238E27FC236}">
                  <a16:creationId xmlns:a16="http://schemas.microsoft.com/office/drawing/2014/main" xmlns="" id="{D5127DAE-F626-0743-AD90-1B592FC346B2}"/>
                </a:ext>
              </a:extLst>
            </p:cNvPr>
            <p:cNvSpPr/>
            <p:nvPr/>
          </p:nvSpPr>
          <p:spPr bwMode="auto">
            <a:xfrm rot="21368463">
              <a:off x="8698523" y="5789021"/>
              <a:ext cx="382588" cy="857250"/>
            </a:xfrm>
            <a:custGeom>
              <a:avLst/>
              <a:gdLst>
                <a:gd name="T0" fmla="*/ 5 w 378"/>
                <a:gd name="T1" fmla="*/ 845 h 845"/>
                <a:gd name="T2" fmla="*/ 3 w 378"/>
                <a:gd name="T3" fmla="*/ 845 h 845"/>
                <a:gd name="T4" fmla="*/ 1 w 378"/>
                <a:gd name="T5" fmla="*/ 840 h 845"/>
                <a:gd name="T6" fmla="*/ 369 w 378"/>
                <a:gd name="T7" fmla="*/ 3 h 845"/>
                <a:gd name="T8" fmla="*/ 375 w 378"/>
                <a:gd name="T9" fmla="*/ 1 h 845"/>
                <a:gd name="T10" fmla="*/ 377 w 378"/>
                <a:gd name="T11" fmla="*/ 6 h 845"/>
                <a:gd name="T12" fmla="*/ 8 w 378"/>
                <a:gd name="T13" fmla="*/ 843 h 845"/>
                <a:gd name="T14" fmla="*/ 5 w 378"/>
                <a:gd name="T15" fmla="*/ 845 h 8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845">
                  <a:moveTo>
                    <a:pt x="5" y="845"/>
                  </a:moveTo>
                  <a:cubicBezTo>
                    <a:pt x="4" y="845"/>
                    <a:pt x="3" y="845"/>
                    <a:pt x="3" y="845"/>
                  </a:cubicBezTo>
                  <a:cubicBezTo>
                    <a:pt x="1" y="844"/>
                    <a:pt x="0" y="842"/>
                    <a:pt x="1" y="840"/>
                  </a:cubicBezTo>
                  <a:cubicBezTo>
                    <a:pt x="369" y="3"/>
                    <a:pt x="369" y="3"/>
                    <a:pt x="369" y="3"/>
                  </a:cubicBezTo>
                  <a:cubicBezTo>
                    <a:pt x="370" y="1"/>
                    <a:pt x="373" y="0"/>
                    <a:pt x="375" y="1"/>
                  </a:cubicBezTo>
                  <a:cubicBezTo>
                    <a:pt x="377" y="1"/>
                    <a:pt x="378" y="4"/>
                    <a:pt x="377" y="6"/>
                  </a:cubicBezTo>
                  <a:cubicBezTo>
                    <a:pt x="8" y="843"/>
                    <a:pt x="8" y="843"/>
                    <a:pt x="8" y="843"/>
                  </a:cubicBezTo>
                  <a:cubicBezTo>
                    <a:pt x="8" y="844"/>
                    <a:pt x="6" y="845"/>
                    <a:pt x="5" y="84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7" name="Freeform 13">
              <a:extLst>
                <a:ext uri="{FF2B5EF4-FFF2-40B4-BE49-F238E27FC236}">
                  <a16:creationId xmlns:a16="http://schemas.microsoft.com/office/drawing/2014/main" xmlns="" id="{45431650-F812-EA4B-B478-E0716AAF38AE}"/>
                </a:ext>
              </a:extLst>
            </p:cNvPr>
            <p:cNvSpPr/>
            <p:nvPr/>
          </p:nvSpPr>
          <p:spPr bwMode="auto">
            <a:xfrm rot="21368463">
              <a:off x="8012783" y="5812123"/>
              <a:ext cx="1046163" cy="176213"/>
            </a:xfrm>
            <a:custGeom>
              <a:avLst/>
              <a:gdLst>
                <a:gd name="T0" fmla="*/ 5 w 1030"/>
                <a:gd name="T1" fmla="*/ 174 h 174"/>
                <a:gd name="T2" fmla="*/ 1 w 1030"/>
                <a:gd name="T3" fmla="*/ 170 h 174"/>
                <a:gd name="T4" fmla="*/ 4 w 1030"/>
                <a:gd name="T5" fmla="*/ 166 h 174"/>
                <a:gd name="T6" fmla="*/ 1025 w 1030"/>
                <a:gd name="T7" fmla="*/ 0 h 174"/>
                <a:gd name="T8" fmla="*/ 1030 w 1030"/>
                <a:gd name="T9" fmla="*/ 4 h 174"/>
                <a:gd name="T10" fmla="*/ 1027 w 1030"/>
                <a:gd name="T11" fmla="*/ 8 h 174"/>
                <a:gd name="T12" fmla="*/ 5 w 1030"/>
                <a:gd name="T13" fmla="*/ 174 h 174"/>
                <a:gd name="T14" fmla="*/ 5 w 1030"/>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74">
                  <a:moveTo>
                    <a:pt x="5" y="174"/>
                  </a:moveTo>
                  <a:cubicBezTo>
                    <a:pt x="3" y="174"/>
                    <a:pt x="1" y="172"/>
                    <a:pt x="1" y="170"/>
                  </a:cubicBezTo>
                  <a:cubicBezTo>
                    <a:pt x="0" y="168"/>
                    <a:pt x="2" y="166"/>
                    <a:pt x="4" y="166"/>
                  </a:cubicBezTo>
                  <a:cubicBezTo>
                    <a:pt x="1025" y="0"/>
                    <a:pt x="1025" y="0"/>
                    <a:pt x="1025" y="0"/>
                  </a:cubicBezTo>
                  <a:cubicBezTo>
                    <a:pt x="1028" y="0"/>
                    <a:pt x="1030" y="1"/>
                    <a:pt x="1030" y="4"/>
                  </a:cubicBezTo>
                  <a:cubicBezTo>
                    <a:pt x="1030" y="6"/>
                    <a:pt x="1029" y="8"/>
                    <a:pt x="1027" y="8"/>
                  </a:cubicBezTo>
                  <a:cubicBezTo>
                    <a:pt x="5" y="174"/>
                    <a:pt x="5" y="174"/>
                    <a:pt x="5" y="174"/>
                  </a:cubicBezTo>
                  <a:cubicBezTo>
                    <a:pt x="5" y="174"/>
                    <a:pt x="5" y="174"/>
                    <a:pt x="5" y="174"/>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8" name="Freeform 14">
              <a:extLst>
                <a:ext uri="{FF2B5EF4-FFF2-40B4-BE49-F238E27FC236}">
                  <a16:creationId xmlns:a16="http://schemas.microsoft.com/office/drawing/2014/main" xmlns="" id="{74D298DC-6795-2B4D-9261-CF3CFB33E92D}"/>
                </a:ext>
              </a:extLst>
            </p:cNvPr>
            <p:cNvSpPr/>
            <p:nvPr/>
          </p:nvSpPr>
          <p:spPr bwMode="auto">
            <a:xfrm rot="21368463">
              <a:off x="8041734" y="5990456"/>
              <a:ext cx="671513" cy="690563"/>
            </a:xfrm>
            <a:custGeom>
              <a:avLst/>
              <a:gdLst>
                <a:gd name="T0" fmla="*/ 658 w 662"/>
                <a:gd name="T1" fmla="*/ 680 h 680"/>
                <a:gd name="T2" fmla="*/ 655 w 662"/>
                <a:gd name="T3" fmla="*/ 679 h 680"/>
                <a:gd name="T4" fmla="*/ 2 w 662"/>
                <a:gd name="T5" fmla="*/ 7 h 680"/>
                <a:gd name="T6" fmla="*/ 2 w 662"/>
                <a:gd name="T7" fmla="*/ 2 h 680"/>
                <a:gd name="T8" fmla="*/ 8 w 662"/>
                <a:gd name="T9" fmla="*/ 2 h 680"/>
                <a:gd name="T10" fmla="*/ 660 w 662"/>
                <a:gd name="T11" fmla="*/ 673 h 680"/>
                <a:gd name="T12" fmla="*/ 660 w 662"/>
                <a:gd name="T13" fmla="*/ 679 h 680"/>
                <a:gd name="T14" fmla="*/ 658 w 662"/>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2" h="680">
                  <a:moveTo>
                    <a:pt x="658" y="680"/>
                  </a:moveTo>
                  <a:cubicBezTo>
                    <a:pt x="656" y="680"/>
                    <a:pt x="655" y="680"/>
                    <a:pt x="655" y="679"/>
                  </a:cubicBezTo>
                  <a:cubicBezTo>
                    <a:pt x="2" y="7"/>
                    <a:pt x="2" y="7"/>
                    <a:pt x="2" y="7"/>
                  </a:cubicBezTo>
                  <a:cubicBezTo>
                    <a:pt x="0" y="6"/>
                    <a:pt x="0" y="3"/>
                    <a:pt x="2" y="2"/>
                  </a:cubicBezTo>
                  <a:cubicBezTo>
                    <a:pt x="3" y="0"/>
                    <a:pt x="6" y="0"/>
                    <a:pt x="8" y="2"/>
                  </a:cubicBezTo>
                  <a:cubicBezTo>
                    <a:pt x="660" y="673"/>
                    <a:pt x="660" y="673"/>
                    <a:pt x="660" y="673"/>
                  </a:cubicBezTo>
                  <a:cubicBezTo>
                    <a:pt x="662" y="675"/>
                    <a:pt x="662" y="678"/>
                    <a:pt x="660" y="679"/>
                  </a:cubicBezTo>
                  <a:cubicBezTo>
                    <a:pt x="660" y="680"/>
                    <a:pt x="659" y="680"/>
                    <a:pt x="658" y="6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09" name="Freeform 15">
              <a:extLst>
                <a:ext uri="{FF2B5EF4-FFF2-40B4-BE49-F238E27FC236}">
                  <a16:creationId xmlns:a16="http://schemas.microsoft.com/office/drawing/2014/main" xmlns="" id="{F1867903-1ACF-564F-B91B-15725CC84006}"/>
                </a:ext>
              </a:extLst>
            </p:cNvPr>
            <p:cNvSpPr/>
            <p:nvPr/>
          </p:nvSpPr>
          <p:spPr bwMode="auto">
            <a:xfrm rot="21368463">
              <a:off x="8036603" y="6013288"/>
              <a:ext cx="44450" cy="466725"/>
            </a:xfrm>
            <a:custGeom>
              <a:avLst/>
              <a:gdLst>
                <a:gd name="T0" fmla="*/ 40 w 44"/>
                <a:gd name="T1" fmla="*/ 459 h 459"/>
                <a:gd name="T2" fmla="*/ 36 w 44"/>
                <a:gd name="T3" fmla="*/ 455 h 459"/>
                <a:gd name="T4" fmla="*/ 0 w 44"/>
                <a:gd name="T5" fmla="*/ 4 h 459"/>
                <a:gd name="T6" fmla="*/ 3 w 44"/>
                <a:gd name="T7" fmla="*/ 0 h 459"/>
                <a:gd name="T8" fmla="*/ 8 w 44"/>
                <a:gd name="T9" fmla="*/ 3 h 459"/>
                <a:gd name="T10" fmla="*/ 44 w 44"/>
                <a:gd name="T11" fmla="*/ 454 h 459"/>
                <a:gd name="T12" fmla="*/ 40 w 44"/>
                <a:gd name="T13" fmla="*/ 459 h 459"/>
                <a:gd name="T14" fmla="*/ 40 w 44"/>
                <a:gd name="T15" fmla="*/ 45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9">
                  <a:moveTo>
                    <a:pt x="40" y="459"/>
                  </a:moveTo>
                  <a:cubicBezTo>
                    <a:pt x="38" y="459"/>
                    <a:pt x="36" y="457"/>
                    <a:pt x="36" y="455"/>
                  </a:cubicBezTo>
                  <a:cubicBezTo>
                    <a:pt x="0" y="4"/>
                    <a:pt x="0" y="4"/>
                    <a:pt x="0" y="4"/>
                  </a:cubicBezTo>
                  <a:cubicBezTo>
                    <a:pt x="0" y="2"/>
                    <a:pt x="1" y="0"/>
                    <a:pt x="3" y="0"/>
                  </a:cubicBezTo>
                  <a:cubicBezTo>
                    <a:pt x="6" y="0"/>
                    <a:pt x="7" y="1"/>
                    <a:pt x="8" y="3"/>
                  </a:cubicBezTo>
                  <a:cubicBezTo>
                    <a:pt x="44" y="454"/>
                    <a:pt x="44" y="454"/>
                    <a:pt x="44" y="454"/>
                  </a:cubicBezTo>
                  <a:cubicBezTo>
                    <a:pt x="44" y="457"/>
                    <a:pt x="42" y="459"/>
                    <a:pt x="40" y="459"/>
                  </a:cubicBezTo>
                  <a:cubicBezTo>
                    <a:pt x="40" y="459"/>
                    <a:pt x="40" y="459"/>
                    <a:pt x="40" y="45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0" name="Freeform 16">
              <a:extLst>
                <a:ext uri="{FF2B5EF4-FFF2-40B4-BE49-F238E27FC236}">
                  <a16:creationId xmlns:a16="http://schemas.microsoft.com/office/drawing/2014/main" xmlns="" id="{945D11EA-D6C3-C34A-8DFC-A84527EA1F4D}"/>
                </a:ext>
              </a:extLst>
            </p:cNvPr>
            <p:cNvSpPr/>
            <p:nvPr/>
          </p:nvSpPr>
          <p:spPr bwMode="auto">
            <a:xfrm rot="21368463">
              <a:off x="8093643" y="6447495"/>
              <a:ext cx="635000" cy="231775"/>
            </a:xfrm>
            <a:custGeom>
              <a:avLst/>
              <a:gdLst>
                <a:gd name="T0" fmla="*/ 622 w 626"/>
                <a:gd name="T1" fmla="*/ 229 h 229"/>
                <a:gd name="T2" fmla="*/ 620 w 626"/>
                <a:gd name="T3" fmla="*/ 229 h 229"/>
                <a:gd name="T4" fmla="*/ 4 w 626"/>
                <a:gd name="T5" fmla="*/ 9 h 229"/>
                <a:gd name="T6" fmla="*/ 1 w 626"/>
                <a:gd name="T7" fmla="*/ 3 h 229"/>
                <a:gd name="T8" fmla="*/ 6 w 626"/>
                <a:gd name="T9" fmla="*/ 1 h 229"/>
                <a:gd name="T10" fmla="*/ 623 w 626"/>
                <a:gd name="T11" fmla="*/ 221 h 229"/>
                <a:gd name="T12" fmla="*/ 625 w 626"/>
                <a:gd name="T13" fmla="*/ 227 h 229"/>
                <a:gd name="T14" fmla="*/ 622 w 626"/>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29">
                  <a:moveTo>
                    <a:pt x="622" y="229"/>
                  </a:moveTo>
                  <a:cubicBezTo>
                    <a:pt x="621" y="229"/>
                    <a:pt x="621" y="229"/>
                    <a:pt x="620" y="229"/>
                  </a:cubicBezTo>
                  <a:cubicBezTo>
                    <a:pt x="4" y="9"/>
                    <a:pt x="4" y="9"/>
                    <a:pt x="4" y="9"/>
                  </a:cubicBezTo>
                  <a:cubicBezTo>
                    <a:pt x="2" y="8"/>
                    <a:pt x="0" y="6"/>
                    <a:pt x="1" y="3"/>
                  </a:cubicBezTo>
                  <a:cubicBezTo>
                    <a:pt x="2" y="1"/>
                    <a:pt x="4" y="0"/>
                    <a:pt x="6" y="1"/>
                  </a:cubicBezTo>
                  <a:cubicBezTo>
                    <a:pt x="623" y="221"/>
                    <a:pt x="623" y="221"/>
                    <a:pt x="623" y="221"/>
                  </a:cubicBezTo>
                  <a:cubicBezTo>
                    <a:pt x="625" y="222"/>
                    <a:pt x="626" y="224"/>
                    <a:pt x="625" y="227"/>
                  </a:cubicBezTo>
                  <a:cubicBezTo>
                    <a:pt x="625" y="228"/>
                    <a:pt x="623" y="229"/>
                    <a:pt x="622" y="22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1" name="Freeform 19">
              <a:extLst>
                <a:ext uri="{FF2B5EF4-FFF2-40B4-BE49-F238E27FC236}">
                  <a16:creationId xmlns:a16="http://schemas.microsoft.com/office/drawing/2014/main" xmlns="" id="{D9A8B472-DA12-B84E-B2A5-81E9EE195A38}"/>
                </a:ext>
              </a:extLst>
            </p:cNvPr>
            <p:cNvSpPr/>
            <p:nvPr/>
          </p:nvSpPr>
          <p:spPr bwMode="auto">
            <a:xfrm rot="21368463">
              <a:off x="6537372" y="6520995"/>
              <a:ext cx="1570038" cy="284163"/>
            </a:xfrm>
            <a:custGeom>
              <a:avLst/>
              <a:gdLst>
                <a:gd name="T0" fmla="*/ 5 w 1548"/>
                <a:gd name="T1" fmla="*/ 280 h 280"/>
                <a:gd name="T2" fmla="*/ 1 w 1548"/>
                <a:gd name="T3" fmla="*/ 276 h 280"/>
                <a:gd name="T4" fmla="*/ 4 w 1548"/>
                <a:gd name="T5" fmla="*/ 272 h 280"/>
                <a:gd name="T6" fmla="*/ 1543 w 1548"/>
                <a:gd name="T7" fmla="*/ 1 h 280"/>
                <a:gd name="T8" fmla="*/ 1548 w 1548"/>
                <a:gd name="T9" fmla="*/ 4 h 280"/>
                <a:gd name="T10" fmla="*/ 1545 w 1548"/>
                <a:gd name="T11" fmla="*/ 9 h 280"/>
                <a:gd name="T12" fmla="*/ 5 w 1548"/>
                <a:gd name="T13" fmla="*/ 280 h 280"/>
                <a:gd name="T14" fmla="*/ 5 w 1548"/>
                <a:gd name="T15" fmla="*/ 280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8" h="280">
                  <a:moveTo>
                    <a:pt x="5" y="280"/>
                  </a:moveTo>
                  <a:cubicBezTo>
                    <a:pt x="3" y="280"/>
                    <a:pt x="1" y="278"/>
                    <a:pt x="1" y="276"/>
                  </a:cubicBezTo>
                  <a:cubicBezTo>
                    <a:pt x="0" y="274"/>
                    <a:pt x="2" y="272"/>
                    <a:pt x="4" y="272"/>
                  </a:cubicBezTo>
                  <a:cubicBezTo>
                    <a:pt x="1543" y="1"/>
                    <a:pt x="1543" y="1"/>
                    <a:pt x="1543" y="1"/>
                  </a:cubicBezTo>
                  <a:cubicBezTo>
                    <a:pt x="1545" y="0"/>
                    <a:pt x="1548" y="2"/>
                    <a:pt x="1548" y="4"/>
                  </a:cubicBezTo>
                  <a:cubicBezTo>
                    <a:pt x="1548" y="6"/>
                    <a:pt x="1547" y="8"/>
                    <a:pt x="1545" y="9"/>
                  </a:cubicBezTo>
                  <a:cubicBezTo>
                    <a:pt x="5" y="280"/>
                    <a:pt x="5" y="280"/>
                    <a:pt x="5" y="280"/>
                  </a:cubicBezTo>
                  <a:cubicBezTo>
                    <a:pt x="5" y="280"/>
                    <a:pt x="5" y="280"/>
                    <a:pt x="5" y="2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2" name="Freeform 22">
              <a:extLst>
                <a:ext uri="{FF2B5EF4-FFF2-40B4-BE49-F238E27FC236}">
                  <a16:creationId xmlns:a16="http://schemas.microsoft.com/office/drawing/2014/main" xmlns="" id="{1E9BE819-AA1D-754B-BB5D-C6BB9BAB9EB5}"/>
                </a:ext>
              </a:extLst>
            </p:cNvPr>
            <p:cNvSpPr/>
            <p:nvPr/>
          </p:nvSpPr>
          <p:spPr bwMode="auto">
            <a:xfrm rot="21368463">
              <a:off x="9056889" y="5757588"/>
              <a:ext cx="584200" cy="452438"/>
            </a:xfrm>
            <a:custGeom>
              <a:avLst/>
              <a:gdLst>
                <a:gd name="T0" fmla="*/ 572 w 576"/>
                <a:gd name="T1" fmla="*/ 446 h 446"/>
                <a:gd name="T2" fmla="*/ 569 w 576"/>
                <a:gd name="T3" fmla="*/ 445 h 446"/>
                <a:gd name="T4" fmla="*/ 3 w 576"/>
                <a:gd name="T5" fmla="*/ 7 h 446"/>
                <a:gd name="T6" fmla="*/ 2 w 576"/>
                <a:gd name="T7" fmla="*/ 2 h 446"/>
                <a:gd name="T8" fmla="*/ 7 w 576"/>
                <a:gd name="T9" fmla="*/ 1 h 446"/>
                <a:gd name="T10" fmla="*/ 574 w 576"/>
                <a:gd name="T11" fmla="*/ 439 h 446"/>
                <a:gd name="T12" fmla="*/ 575 w 576"/>
                <a:gd name="T13" fmla="*/ 444 h 446"/>
                <a:gd name="T14" fmla="*/ 572 w 576"/>
                <a:gd name="T15" fmla="*/ 446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446">
                  <a:moveTo>
                    <a:pt x="572" y="446"/>
                  </a:moveTo>
                  <a:cubicBezTo>
                    <a:pt x="571" y="446"/>
                    <a:pt x="570" y="446"/>
                    <a:pt x="569" y="445"/>
                  </a:cubicBezTo>
                  <a:cubicBezTo>
                    <a:pt x="3" y="7"/>
                    <a:pt x="3" y="7"/>
                    <a:pt x="3" y="7"/>
                  </a:cubicBezTo>
                  <a:cubicBezTo>
                    <a:pt x="1" y="6"/>
                    <a:pt x="0" y="4"/>
                    <a:pt x="2" y="2"/>
                  </a:cubicBezTo>
                  <a:cubicBezTo>
                    <a:pt x="3" y="0"/>
                    <a:pt x="6" y="0"/>
                    <a:pt x="7" y="1"/>
                  </a:cubicBezTo>
                  <a:cubicBezTo>
                    <a:pt x="574" y="439"/>
                    <a:pt x="574" y="439"/>
                    <a:pt x="574" y="439"/>
                  </a:cubicBezTo>
                  <a:cubicBezTo>
                    <a:pt x="576" y="440"/>
                    <a:pt x="576" y="443"/>
                    <a:pt x="575" y="444"/>
                  </a:cubicBezTo>
                  <a:cubicBezTo>
                    <a:pt x="574" y="445"/>
                    <a:pt x="573" y="446"/>
                    <a:pt x="572" y="44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3" name="Freeform 23">
              <a:extLst>
                <a:ext uri="{FF2B5EF4-FFF2-40B4-BE49-F238E27FC236}">
                  <a16:creationId xmlns:a16="http://schemas.microsoft.com/office/drawing/2014/main" xmlns="" id="{23BDE531-DC8E-E940-AC80-0A4A565AB88A}"/>
                </a:ext>
              </a:extLst>
            </p:cNvPr>
            <p:cNvSpPr/>
            <p:nvPr/>
          </p:nvSpPr>
          <p:spPr bwMode="auto">
            <a:xfrm rot="21368463">
              <a:off x="9050046" y="6200731"/>
              <a:ext cx="623888" cy="541338"/>
            </a:xfrm>
            <a:custGeom>
              <a:avLst/>
              <a:gdLst>
                <a:gd name="T0" fmla="*/ 5 w 615"/>
                <a:gd name="T1" fmla="*/ 532 h 532"/>
                <a:gd name="T2" fmla="*/ 2 w 615"/>
                <a:gd name="T3" fmla="*/ 531 h 532"/>
                <a:gd name="T4" fmla="*/ 2 w 615"/>
                <a:gd name="T5" fmla="*/ 525 h 532"/>
                <a:gd name="T6" fmla="*/ 608 w 615"/>
                <a:gd name="T7" fmla="*/ 2 h 532"/>
                <a:gd name="T8" fmla="*/ 614 w 615"/>
                <a:gd name="T9" fmla="*/ 2 h 532"/>
                <a:gd name="T10" fmla="*/ 613 w 615"/>
                <a:gd name="T11" fmla="*/ 8 h 532"/>
                <a:gd name="T12" fmla="*/ 7 w 615"/>
                <a:gd name="T13" fmla="*/ 531 h 532"/>
                <a:gd name="T14" fmla="*/ 5 w 615"/>
                <a:gd name="T15" fmla="*/ 532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532">
                  <a:moveTo>
                    <a:pt x="5" y="532"/>
                  </a:moveTo>
                  <a:cubicBezTo>
                    <a:pt x="4" y="532"/>
                    <a:pt x="2" y="532"/>
                    <a:pt x="2" y="531"/>
                  </a:cubicBezTo>
                  <a:cubicBezTo>
                    <a:pt x="0" y="529"/>
                    <a:pt x="0" y="527"/>
                    <a:pt x="2" y="525"/>
                  </a:cubicBezTo>
                  <a:cubicBezTo>
                    <a:pt x="608" y="2"/>
                    <a:pt x="608" y="2"/>
                    <a:pt x="608" y="2"/>
                  </a:cubicBezTo>
                  <a:cubicBezTo>
                    <a:pt x="610" y="0"/>
                    <a:pt x="612" y="1"/>
                    <a:pt x="614" y="2"/>
                  </a:cubicBezTo>
                  <a:cubicBezTo>
                    <a:pt x="615" y="4"/>
                    <a:pt x="615" y="6"/>
                    <a:pt x="613" y="8"/>
                  </a:cubicBezTo>
                  <a:cubicBezTo>
                    <a:pt x="7" y="531"/>
                    <a:pt x="7" y="531"/>
                    <a:pt x="7" y="531"/>
                  </a:cubicBezTo>
                  <a:cubicBezTo>
                    <a:pt x="7" y="532"/>
                    <a:pt x="6" y="532"/>
                    <a:pt x="5" y="532"/>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4" name="Freeform 24">
              <a:extLst>
                <a:ext uri="{FF2B5EF4-FFF2-40B4-BE49-F238E27FC236}">
                  <a16:creationId xmlns:a16="http://schemas.microsoft.com/office/drawing/2014/main" xmlns="" id="{56606D32-CDD1-D445-A4FD-24CA3E527E81}"/>
                </a:ext>
              </a:extLst>
            </p:cNvPr>
            <p:cNvSpPr/>
            <p:nvPr/>
          </p:nvSpPr>
          <p:spPr bwMode="auto">
            <a:xfrm rot="21368463">
              <a:off x="9647879" y="6164584"/>
              <a:ext cx="530225" cy="38100"/>
            </a:xfrm>
            <a:custGeom>
              <a:avLst/>
              <a:gdLst>
                <a:gd name="T0" fmla="*/ 519 w 523"/>
                <a:gd name="T1" fmla="*/ 38 h 38"/>
                <a:gd name="T2" fmla="*/ 518 w 523"/>
                <a:gd name="T3" fmla="*/ 38 h 38"/>
                <a:gd name="T4" fmla="*/ 3 w 523"/>
                <a:gd name="T5" fmla="*/ 8 h 38"/>
                <a:gd name="T6" fmla="*/ 0 w 523"/>
                <a:gd name="T7" fmla="*/ 4 h 38"/>
                <a:gd name="T8" fmla="*/ 4 w 523"/>
                <a:gd name="T9" fmla="*/ 0 h 38"/>
                <a:gd name="T10" fmla="*/ 519 w 523"/>
                <a:gd name="T11" fmla="*/ 30 h 38"/>
                <a:gd name="T12" fmla="*/ 523 w 523"/>
                <a:gd name="T13" fmla="*/ 34 h 38"/>
                <a:gd name="T14" fmla="*/ 519 w 5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8">
                  <a:moveTo>
                    <a:pt x="519" y="38"/>
                  </a:moveTo>
                  <a:cubicBezTo>
                    <a:pt x="519" y="38"/>
                    <a:pt x="518" y="38"/>
                    <a:pt x="518" y="38"/>
                  </a:cubicBezTo>
                  <a:cubicBezTo>
                    <a:pt x="3" y="8"/>
                    <a:pt x="3" y="8"/>
                    <a:pt x="3" y="8"/>
                  </a:cubicBezTo>
                  <a:cubicBezTo>
                    <a:pt x="1" y="8"/>
                    <a:pt x="0" y="6"/>
                    <a:pt x="0" y="4"/>
                  </a:cubicBezTo>
                  <a:cubicBezTo>
                    <a:pt x="0" y="1"/>
                    <a:pt x="2" y="0"/>
                    <a:pt x="4" y="0"/>
                  </a:cubicBezTo>
                  <a:cubicBezTo>
                    <a:pt x="519" y="30"/>
                    <a:pt x="519" y="30"/>
                    <a:pt x="519" y="30"/>
                  </a:cubicBezTo>
                  <a:cubicBezTo>
                    <a:pt x="521" y="30"/>
                    <a:pt x="523" y="32"/>
                    <a:pt x="523" y="34"/>
                  </a:cubicBezTo>
                  <a:cubicBezTo>
                    <a:pt x="522" y="37"/>
                    <a:pt x="521" y="38"/>
                    <a:pt x="519" y="38"/>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5" name="Freeform 25">
              <a:extLst>
                <a:ext uri="{FF2B5EF4-FFF2-40B4-BE49-F238E27FC236}">
                  <a16:creationId xmlns:a16="http://schemas.microsoft.com/office/drawing/2014/main" xmlns="" id="{6203C654-9152-B944-95DE-07B27EF75F1E}"/>
                </a:ext>
              </a:extLst>
            </p:cNvPr>
            <p:cNvSpPr/>
            <p:nvPr/>
          </p:nvSpPr>
          <p:spPr bwMode="auto">
            <a:xfrm rot="21368463">
              <a:off x="9620731" y="5436039"/>
              <a:ext cx="838200" cy="727075"/>
            </a:xfrm>
            <a:custGeom>
              <a:avLst/>
              <a:gdLst>
                <a:gd name="T0" fmla="*/ 5 w 825"/>
                <a:gd name="T1" fmla="*/ 716 h 716"/>
                <a:gd name="T2" fmla="*/ 2 w 825"/>
                <a:gd name="T3" fmla="*/ 714 h 716"/>
                <a:gd name="T4" fmla="*/ 2 w 825"/>
                <a:gd name="T5" fmla="*/ 709 h 716"/>
                <a:gd name="T6" fmla="*/ 818 w 825"/>
                <a:gd name="T7" fmla="*/ 1 h 716"/>
                <a:gd name="T8" fmla="*/ 823 w 825"/>
                <a:gd name="T9" fmla="*/ 2 h 716"/>
                <a:gd name="T10" fmla="*/ 823 w 825"/>
                <a:gd name="T11" fmla="*/ 7 h 716"/>
                <a:gd name="T12" fmla="*/ 7 w 825"/>
                <a:gd name="T13" fmla="*/ 715 h 716"/>
                <a:gd name="T14" fmla="*/ 5 w 825"/>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5" h="716">
                  <a:moveTo>
                    <a:pt x="5" y="716"/>
                  </a:moveTo>
                  <a:cubicBezTo>
                    <a:pt x="4" y="716"/>
                    <a:pt x="2" y="715"/>
                    <a:pt x="2" y="714"/>
                  </a:cubicBezTo>
                  <a:cubicBezTo>
                    <a:pt x="0" y="713"/>
                    <a:pt x="0" y="710"/>
                    <a:pt x="2" y="709"/>
                  </a:cubicBezTo>
                  <a:cubicBezTo>
                    <a:pt x="818" y="1"/>
                    <a:pt x="818" y="1"/>
                    <a:pt x="818" y="1"/>
                  </a:cubicBezTo>
                  <a:cubicBezTo>
                    <a:pt x="819" y="0"/>
                    <a:pt x="822" y="0"/>
                    <a:pt x="823" y="2"/>
                  </a:cubicBezTo>
                  <a:cubicBezTo>
                    <a:pt x="825" y="3"/>
                    <a:pt x="825" y="6"/>
                    <a:pt x="823" y="7"/>
                  </a:cubicBezTo>
                  <a:cubicBezTo>
                    <a:pt x="7" y="715"/>
                    <a:pt x="7" y="715"/>
                    <a:pt x="7" y="715"/>
                  </a:cubicBezTo>
                  <a:cubicBezTo>
                    <a:pt x="6" y="716"/>
                    <a:pt x="6" y="716"/>
                    <a:pt x="5" y="71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6" name="Freeform 26">
              <a:extLst>
                <a:ext uri="{FF2B5EF4-FFF2-40B4-BE49-F238E27FC236}">
                  <a16:creationId xmlns:a16="http://schemas.microsoft.com/office/drawing/2014/main" xmlns="" id="{9CC15349-13D9-F042-B85C-CC852D7AFFDA}"/>
                </a:ext>
              </a:extLst>
            </p:cNvPr>
            <p:cNvSpPr/>
            <p:nvPr/>
          </p:nvSpPr>
          <p:spPr bwMode="auto">
            <a:xfrm rot="21368463">
              <a:off x="10143442" y="5418429"/>
              <a:ext cx="315913" cy="757238"/>
            </a:xfrm>
            <a:custGeom>
              <a:avLst/>
              <a:gdLst>
                <a:gd name="T0" fmla="*/ 5 w 310"/>
                <a:gd name="T1" fmla="*/ 746 h 746"/>
                <a:gd name="T2" fmla="*/ 3 w 310"/>
                <a:gd name="T3" fmla="*/ 746 h 746"/>
                <a:gd name="T4" fmla="*/ 1 w 310"/>
                <a:gd name="T5" fmla="*/ 741 h 746"/>
                <a:gd name="T6" fmla="*/ 302 w 310"/>
                <a:gd name="T7" fmla="*/ 3 h 746"/>
                <a:gd name="T8" fmla="*/ 307 w 310"/>
                <a:gd name="T9" fmla="*/ 0 h 746"/>
                <a:gd name="T10" fmla="*/ 309 w 310"/>
                <a:gd name="T11" fmla="*/ 6 h 746"/>
                <a:gd name="T12" fmla="*/ 8 w 310"/>
                <a:gd name="T13" fmla="*/ 744 h 746"/>
                <a:gd name="T14" fmla="*/ 5 w 310"/>
                <a:gd name="T15" fmla="*/ 746 h 7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746">
                  <a:moveTo>
                    <a:pt x="5" y="746"/>
                  </a:moveTo>
                  <a:cubicBezTo>
                    <a:pt x="4" y="746"/>
                    <a:pt x="4" y="746"/>
                    <a:pt x="3" y="746"/>
                  </a:cubicBezTo>
                  <a:cubicBezTo>
                    <a:pt x="1" y="745"/>
                    <a:pt x="0" y="743"/>
                    <a:pt x="1" y="741"/>
                  </a:cubicBezTo>
                  <a:cubicBezTo>
                    <a:pt x="302" y="3"/>
                    <a:pt x="302" y="3"/>
                    <a:pt x="302" y="3"/>
                  </a:cubicBezTo>
                  <a:cubicBezTo>
                    <a:pt x="303" y="1"/>
                    <a:pt x="305" y="0"/>
                    <a:pt x="307" y="0"/>
                  </a:cubicBezTo>
                  <a:cubicBezTo>
                    <a:pt x="309" y="1"/>
                    <a:pt x="310" y="4"/>
                    <a:pt x="309" y="6"/>
                  </a:cubicBezTo>
                  <a:cubicBezTo>
                    <a:pt x="8" y="744"/>
                    <a:pt x="8" y="744"/>
                    <a:pt x="8" y="744"/>
                  </a:cubicBezTo>
                  <a:cubicBezTo>
                    <a:pt x="8" y="745"/>
                    <a:pt x="6" y="746"/>
                    <a:pt x="5" y="74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7" name="Freeform 27">
              <a:extLst>
                <a:ext uri="{FF2B5EF4-FFF2-40B4-BE49-F238E27FC236}">
                  <a16:creationId xmlns:a16="http://schemas.microsoft.com/office/drawing/2014/main" xmlns="" id="{CB38FE01-DCDB-8646-9EE9-B34392E5A15B}"/>
                </a:ext>
              </a:extLst>
            </p:cNvPr>
            <p:cNvSpPr/>
            <p:nvPr/>
          </p:nvSpPr>
          <p:spPr bwMode="auto">
            <a:xfrm rot="21368463">
              <a:off x="10443798" y="5399754"/>
              <a:ext cx="263525" cy="596900"/>
            </a:xfrm>
            <a:custGeom>
              <a:avLst/>
              <a:gdLst>
                <a:gd name="T0" fmla="*/ 255 w 260"/>
                <a:gd name="T1" fmla="*/ 587 h 587"/>
                <a:gd name="T2" fmla="*/ 252 w 260"/>
                <a:gd name="T3" fmla="*/ 584 h 587"/>
                <a:gd name="T4" fmla="*/ 1 w 260"/>
                <a:gd name="T5" fmla="*/ 6 h 587"/>
                <a:gd name="T6" fmla="*/ 3 w 260"/>
                <a:gd name="T7" fmla="*/ 0 h 587"/>
                <a:gd name="T8" fmla="*/ 8 w 260"/>
                <a:gd name="T9" fmla="*/ 3 h 587"/>
                <a:gd name="T10" fmla="*/ 259 w 260"/>
                <a:gd name="T11" fmla="*/ 581 h 587"/>
                <a:gd name="T12" fmla="*/ 257 w 260"/>
                <a:gd name="T13" fmla="*/ 586 h 587"/>
                <a:gd name="T14" fmla="*/ 255 w 260"/>
                <a:gd name="T15" fmla="*/ 58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587">
                  <a:moveTo>
                    <a:pt x="255" y="587"/>
                  </a:moveTo>
                  <a:cubicBezTo>
                    <a:pt x="254" y="587"/>
                    <a:pt x="252" y="586"/>
                    <a:pt x="252" y="584"/>
                  </a:cubicBezTo>
                  <a:cubicBezTo>
                    <a:pt x="1" y="6"/>
                    <a:pt x="1" y="6"/>
                    <a:pt x="1" y="6"/>
                  </a:cubicBezTo>
                  <a:cubicBezTo>
                    <a:pt x="0" y="4"/>
                    <a:pt x="1" y="1"/>
                    <a:pt x="3" y="0"/>
                  </a:cubicBezTo>
                  <a:cubicBezTo>
                    <a:pt x="5" y="0"/>
                    <a:pt x="7" y="1"/>
                    <a:pt x="8" y="3"/>
                  </a:cubicBezTo>
                  <a:cubicBezTo>
                    <a:pt x="259" y="581"/>
                    <a:pt x="259" y="581"/>
                    <a:pt x="259" y="581"/>
                  </a:cubicBezTo>
                  <a:cubicBezTo>
                    <a:pt x="260" y="583"/>
                    <a:pt x="259" y="585"/>
                    <a:pt x="257" y="586"/>
                  </a:cubicBezTo>
                  <a:cubicBezTo>
                    <a:pt x="257" y="587"/>
                    <a:pt x="256" y="587"/>
                    <a:pt x="255" y="587"/>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8" name="Freeform 28">
              <a:extLst>
                <a:ext uri="{FF2B5EF4-FFF2-40B4-BE49-F238E27FC236}">
                  <a16:creationId xmlns:a16="http://schemas.microsoft.com/office/drawing/2014/main" xmlns="" id="{21CF1DE8-A5CE-B744-98C5-9899F84D0505}"/>
                </a:ext>
              </a:extLst>
            </p:cNvPr>
            <p:cNvSpPr/>
            <p:nvPr/>
          </p:nvSpPr>
          <p:spPr bwMode="auto">
            <a:xfrm rot="21368463">
              <a:off x="10428666" y="5369673"/>
              <a:ext cx="1171575" cy="177800"/>
            </a:xfrm>
            <a:custGeom>
              <a:avLst/>
              <a:gdLst>
                <a:gd name="T0" fmla="*/ 1150 w 1155"/>
                <a:gd name="T1" fmla="*/ 175 h 175"/>
                <a:gd name="T2" fmla="*/ 1150 w 1155"/>
                <a:gd name="T3" fmla="*/ 175 h 175"/>
                <a:gd name="T4" fmla="*/ 4 w 1155"/>
                <a:gd name="T5" fmla="*/ 8 h 175"/>
                <a:gd name="T6" fmla="*/ 0 w 1155"/>
                <a:gd name="T7" fmla="*/ 4 h 175"/>
                <a:gd name="T8" fmla="*/ 5 w 1155"/>
                <a:gd name="T9" fmla="*/ 0 h 175"/>
                <a:gd name="T10" fmla="*/ 1151 w 1155"/>
                <a:gd name="T11" fmla="*/ 167 h 175"/>
                <a:gd name="T12" fmla="*/ 1154 w 1155"/>
                <a:gd name="T13" fmla="*/ 172 h 175"/>
                <a:gd name="T14" fmla="*/ 1150 w 1155"/>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75">
                  <a:moveTo>
                    <a:pt x="1150" y="175"/>
                  </a:moveTo>
                  <a:cubicBezTo>
                    <a:pt x="1150" y="175"/>
                    <a:pt x="1150" y="175"/>
                    <a:pt x="1150" y="175"/>
                  </a:cubicBezTo>
                  <a:cubicBezTo>
                    <a:pt x="4" y="8"/>
                    <a:pt x="4" y="8"/>
                    <a:pt x="4" y="8"/>
                  </a:cubicBezTo>
                  <a:cubicBezTo>
                    <a:pt x="2" y="8"/>
                    <a:pt x="0" y="6"/>
                    <a:pt x="0" y="4"/>
                  </a:cubicBezTo>
                  <a:cubicBezTo>
                    <a:pt x="1" y="1"/>
                    <a:pt x="3" y="0"/>
                    <a:pt x="5" y="0"/>
                  </a:cubicBezTo>
                  <a:cubicBezTo>
                    <a:pt x="1151" y="167"/>
                    <a:pt x="1151" y="167"/>
                    <a:pt x="1151" y="167"/>
                  </a:cubicBezTo>
                  <a:cubicBezTo>
                    <a:pt x="1153" y="168"/>
                    <a:pt x="1155" y="170"/>
                    <a:pt x="1154" y="172"/>
                  </a:cubicBezTo>
                  <a:cubicBezTo>
                    <a:pt x="1154" y="174"/>
                    <a:pt x="1152" y="175"/>
                    <a:pt x="1150" y="17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19" name="Freeform 29">
              <a:extLst>
                <a:ext uri="{FF2B5EF4-FFF2-40B4-BE49-F238E27FC236}">
                  <a16:creationId xmlns:a16="http://schemas.microsoft.com/office/drawing/2014/main" xmlns="" id="{DF47C767-D05F-E540-843A-88B15C62A02C}"/>
                </a:ext>
              </a:extLst>
            </p:cNvPr>
            <p:cNvSpPr/>
            <p:nvPr/>
          </p:nvSpPr>
          <p:spPr bwMode="auto">
            <a:xfrm rot="21368463">
              <a:off x="10384224" y="4804433"/>
              <a:ext cx="1196975" cy="744538"/>
            </a:xfrm>
            <a:custGeom>
              <a:avLst/>
              <a:gdLst>
                <a:gd name="T0" fmla="*/ 1175 w 1180"/>
                <a:gd name="T1" fmla="*/ 733 h 733"/>
                <a:gd name="T2" fmla="*/ 1173 w 1180"/>
                <a:gd name="T3" fmla="*/ 733 h 733"/>
                <a:gd name="T4" fmla="*/ 2 w 1180"/>
                <a:gd name="T5" fmla="*/ 8 h 733"/>
                <a:gd name="T6" fmla="*/ 1 w 1180"/>
                <a:gd name="T7" fmla="*/ 2 h 733"/>
                <a:gd name="T8" fmla="*/ 7 w 1180"/>
                <a:gd name="T9" fmla="*/ 1 h 733"/>
                <a:gd name="T10" fmla="*/ 1177 w 1180"/>
                <a:gd name="T11" fmla="*/ 726 h 733"/>
                <a:gd name="T12" fmla="*/ 1179 w 1180"/>
                <a:gd name="T13" fmla="*/ 732 h 733"/>
                <a:gd name="T14" fmla="*/ 1175 w 1180"/>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0" h="733">
                  <a:moveTo>
                    <a:pt x="1175" y="733"/>
                  </a:moveTo>
                  <a:cubicBezTo>
                    <a:pt x="1175" y="733"/>
                    <a:pt x="1174" y="733"/>
                    <a:pt x="1173" y="733"/>
                  </a:cubicBezTo>
                  <a:cubicBezTo>
                    <a:pt x="2" y="8"/>
                    <a:pt x="2" y="8"/>
                    <a:pt x="2" y="8"/>
                  </a:cubicBezTo>
                  <a:cubicBezTo>
                    <a:pt x="1" y="6"/>
                    <a:pt x="0" y="4"/>
                    <a:pt x="1" y="2"/>
                  </a:cubicBezTo>
                  <a:cubicBezTo>
                    <a:pt x="2" y="0"/>
                    <a:pt x="5" y="0"/>
                    <a:pt x="7" y="1"/>
                  </a:cubicBezTo>
                  <a:cubicBezTo>
                    <a:pt x="1177" y="726"/>
                    <a:pt x="1177" y="726"/>
                    <a:pt x="1177" y="726"/>
                  </a:cubicBezTo>
                  <a:cubicBezTo>
                    <a:pt x="1179" y="727"/>
                    <a:pt x="1180" y="730"/>
                    <a:pt x="1179" y="732"/>
                  </a:cubicBezTo>
                  <a:cubicBezTo>
                    <a:pt x="1178" y="733"/>
                    <a:pt x="1177" y="733"/>
                    <a:pt x="1175" y="733"/>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0" name="Freeform 30">
              <a:extLst>
                <a:ext uri="{FF2B5EF4-FFF2-40B4-BE49-F238E27FC236}">
                  <a16:creationId xmlns:a16="http://schemas.microsoft.com/office/drawing/2014/main" xmlns="" id="{634BAEA6-532F-5E45-8F48-6B29FEDF7171}"/>
                </a:ext>
              </a:extLst>
            </p:cNvPr>
            <p:cNvSpPr/>
            <p:nvPr/>
          </p:nvSpPr>
          <p:spPr bwMode="auto">
            <a:xfrm rot="21368463">
              <a:off x="10356717" y="4724516"/>
              <a:ext cx="863600" cy="100013"/>
            </a:xfrm>
            <a:custGeom>
              <a:avLst/>
              <a:gdLst>
                <a:gd name="T0" fmla="*/ 5 w 851"/>
                <a:gd name="T1" fmla="*/ 100 h 100"/>
                <a:gd name="T2" fmla="*/ 1 w 851"/>
                <a:gd name="T3" fmla="*/ 97 h 100"/>
                <a:gd name="T4" fmla="*/ 4 w 851"/>
                <a:gd name="T5" fmla="*/ 92 h 100"/>
                <a:gd name="T6" fmla="*/ 846 w 851"/>
                <a:gd name="T7" fmla="*/ 0 h 100"/>
                <a:gd name="T8" fmla="*/ 850 w 851"/>
                <a:gd name="T9" fmla="*/ 4 h 100"/>
                <a:gd name="T10" fmla="*/ 847 w 851"/>
                <a:gd name="T11" fmla="*/ 8 h 100"/>
                <a:gd name="T12" fmla="*/ 5 w 851"/>
                <a:gd name="T13" fmla="*/ 100 h 100"/>
                <a:gd name="T14" fmla="*/ 5 w 85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100">
                  <a:moveTo>
                    <a:pt x="5" y="100"/>
                  </a:moveTo>
                  <a:cubicBezTo>
                    <a:pt x="3" y="100"/>
                    <a:pt x="1" y="99"/>
                    <a:pt x="1" y="97"/>
                  </a:cubicBezTo>
                  <a:cubicBezTo>
                    <a:pt x="0" y="94"/>
                    <a:pt x="2" y="92"/>
                    <a:pt x="4" y="92"/>
                  </a:cubicBezTo>
                  <a:cubicBezTo>
                    <a:pt x="846" y="0"/>
                    <a:pt x="846" y="0"/>
                    <a:pt x="846" y="0"/>
                  </a:cubicBezTo>
                  <a:cubicBezTo>
                    <a:pt x="848" y="0"/>
                    <a:pt x="850" y="2"/>
                    <a:pt x="850" y="4"/>
                  </a:cubicBezTo>
                  <a:cubicBezTo>
                    <a:pt x="851" y="6"/>
                    <a:pt x="849" y="8"/>
                    <a:pt x="847" y="8"/>
                  </a:cubicBezTo>
                  <a:cubicBezTo>
                    <a:pt x="5" y="100"/>
                    <a:pt x="5" y="100"/>
                    <a:pt x="5" y="100"/>
                  </a:cubicBezTo>
                  <a:cubicBezTo>
                    <a:pt x="5" y="100"/>
                    <a:pt x="5" y="100"/>
                    <a:pt x="5" y="10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1" name="Freeform 31">
              <a:extLst>
                <a:ext uri="{FF2B5EF4-FFF2-40B4-BE49-F238E27FC236}">
                  <a16:creationId xmlns:a16="http://schemas.microsoft.com/office/drawing/2014/main" xmlns="" id="{70156444-9046-D34A-8523-25412F4C45BD}"/>
                </a:ext>
              </a:extLst>
            </p:cNvPr>
            <p:cNvSpPr/>
            <p:nvPr/>
          </p:nvSpPr>
          <p:spPr bwMode="auto">
            <a:xfrm rot="21368463">
              <a:off x="11179757" y="3895371"/>
              <a:ext cx="142875" cy="804863"/>
            </a:xfrm>
            <a:custGeom>
              <a:avLst/>
              <a:gdLst>
                <a:gd name="T0" fmla="*/ 4 w 141"/>
                <a:gd name="T1" fmla="*/ 793 h 793"/>
                <a:gd name="T2" fmla="*/ 4 w 141"/>
                <a:gd name="T3" fmla="*/ 793 h 793"/>
                <a:gd name="T4" fmla="*/ 0 w 141"/>
                <a:gd name="T5" fmla="*/ 789 h 793"/>
                <a:gd name="T6" fmla="*/ 132 w 141"/>
                <a:gd name="T7" fmla="*/ 3 h 793"/>
                <a:gd name="T8" fmla="*/ 137 w 141"/>
                <a:gd name="T9" fmla="*/ 0 h 793"/>
                <a:gd name="T10" fmla="*/ 140 w 141"/>
                <a:gd name="T11" fmla="*/ 5 h 793"/>
                <a:gd name="T12" fmla="*/ 8 w 141"/>
                <a:gd name="T13" fmla="*/ 790 h 793"/>
                <a:gd name="T14" fmla="*/ 4 w 141"/>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793">
                  <a:moveTo>
                    <a:pt x="4" y="793"/>
                  </a:moveTo>
                  <a:cubicBezTo>
                    <a:pt x="4" y="793"/>
                    <a:pt x="4" y="793"/>
                    <a:pt x="4" y="793"/>
                  </a:cubicBezTo>
                  <a:cubicBezTo>
                    <a:pt x="2" y="793"/>
                    <a:pt x="0" y="791"/>
                    <a:pt x="0" y="789"/>
                  </a:cubicBezTo>
                  <a:cubicBezTo>
                    <a:pt x="132" y="3"/>
                    <a:pt x="132" y="3"/>
                    <a:pt x="132" y="3"/>
                  </a:cubicBezTo>
                  <a:cubicBezTo>
                    <a:pt x="133" y="1"/>
                    <a:pt x="135" y="0"/>
                    <a:pt x="137" y="0"/>
                  </a:cubicBezTo>
                  <a:cubicBezTo>
                    <a:pt x="139" y="1"/>
                    <a:pt x="141" y="3"/>
                    <a:pt x="140" y="5"/>
                  </a:cubicBezTo>
                  <a:cubicBezTo>
                    <a:pt x="8" y="790"/>
                    <a:pt x="8" y="790"/>
                    <a:pt x="8" y="790"/>
                  </a:cubicBezTo>
                  <a:cubicBezTo>
                    <a:pt x="8" y="792"/>
                    <a:pt x="6" y="793"/>
                    <a:pt x="4" y="793"/>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2" name="Freeform 32">
              <a:extLst>
                <a:ext uri="{FF2B5EF4-FFF2-40B4-BE49-F238E27FC236}">
                  <a16:creationId xmlns:a16="http://schemas.microsoft.com/office/drawing/2014/main" xmlns="" id="{720CF9D1-2E06-CC49-B351-D4E3B7A92D4C}"/>
                </a:ext>
              </a:extLst>
            </p:cNvPr>
            <p:cNvSpPr/>
            <p:nvPr/>
          </p:nvSpPr>
          <p:spPr bwMode="auto">
            <a:xfrm rot="21368463">
              <a:off x="11340615" y="3883214"/>
              <a:ext cx="209550" cy="1633538"/>
            </a:xfrm>
            <a:custGeom>
              <a:avLst/>
              <a:gdLst>
                <a:gd name="T0" fmla="*/ 201 w 206"/>
                <a:gd name="T1" fmla="*/ 1610 h 1610"/>
                <a:gd name="T2" fmla="*/ 197 w 206"/>
                <a:gd name="T3" fmla="*/ 1607 h 1610"/>
                <a:gd name="T4" fmla="*/ 0 w 206"/>
                <a:gd name="T5" fmla="*/ 5 h 1610"/>
                <a:gd name="T6" fmla="*/ 4 w 206"/>
                <a:gd name="T7" fmla="*/ 0 h 1610"/>
                <a:gd name="T8" fmla="*/ 8 w 206"/>
                <a:gd name="T9" fmla="*/ 4 h 1610"/>
                <a:gd name="T10" fmla="*/ 205 w 206"/>
                <a:gd name="T11" fmla="*/ 1606 h 1610"/>
                <a:gd name="T12" fmla="*/ 202 w 206"/>
                <a:gd name="T13" fmla="*/ 1610 h 1610"/>
                <a:gd name="T14" fmla="*/ 201 w 206"/>
                <a:gd name="T15" fmla="*/ 1610 h 1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1610">
                  <a:moveTo>
                    <a:pt x="201" y="1610"/>
                  </a:moveTo>
                  <a:cubicBezTo>
                    <a:pt x="199" y="1610"/>
                    <a:pt x="198" y="1609"/>
                    <a:pt x="197" y="1607"/>
                  </a:cubicBezTo>
                  <a:cubicBezTo>
                    <a:pt x="0" y="5"/>
                    <a:pt x="0" y="5"/>
                    <a:pt x="0" y="5"/>
                  </a:cubicBezTo>
                  <a:cubicBezTo>
                    <a:pt x="0" y="2"/>
                    <a:pt x="2" y="0"/>
                    <a:pt x="4" y="0"/>
                  </a:cubicBezTo>
                  <a:cubicBezTo>
                    <a:pt x="6" y="0"/>
                    <a:pt x="8" y="1"/>
                    <a:pt x="8" y="4"/>
                  </a:cubicBezTo>
                  <a:cubicBezTo>
                    <a:pt x="205" y="1606"/>
                    <a:pt x="205" y="1606"/>
                    <a:pt x="205" y="1606"/>
                  </a:cubicBezTo>
                  <a:cubicBezTo>
                    <a:pt x="206" y="1608"/>
                    <a:pt x="204" y="1610"/>
                    <a:pt x="202" y="1610"/>
                  </a:cubicBezTo>
                  <a:cubicBezTo>
                    <a:pt x="202" y="1610"/>
                    <a:pt x="201" y="1610"/>
                    <a:pt x="201" y="16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3" name="Freeform 33">
              <a:extLst>
                <a:ext uri="{FF2B5EF4-FFF2-40B4-BE49-F238E27FC236}">
                  <a16:creationId xmlns:a16="http://schemas.microsoft.com/office/drawing/2014/main" xmlns="" id="{9432E625-3AAA-424C-A411-802AA105B62D}"/>
                </a:ext>
              </a:extLst>
            </p:cNvPr>
            <p:cNvSpPr/>
            <p:nvPr/>
          </p:nvSpPr>
          <p:spPr bwMode="auto">
            <a:xfrm rot="21368463">
              <a:off x="11234233" y="4683723"/>
              <a:ext cx="342900" cy="836613"/>
            </a:xfrm>
            <a:custGeom>
              <a:avLst/>
              <a:gdLst>
                <a:gd name="T0" fmla="*/ 333 w 338"/>
                <a:gd name="T1" fmla="*/ 825 h 825"/>
                <a:gd name="T2" fmla="*/ 330 w 338"/>
                <a:gd name="T3" fmla="*/ 823 h 825"/>
                <a:gd name="T4" fmla="*/ 1 w 338"/>
                <a:gd name="T5" fmla="*/ 6 h 825"/>
                <a:gd name="T6" fmla="*/ 3 w 338"/>
                <a:gd name="T7" fmla="*/ 1 h 825"/>
                <a:gd name="T8" fmla="*/ 8 w 338"/>
                <a:gd name="T9" fmla="*/ 3 h 825"/>
                <a:gd name="T10" fmla="*/ 337 w 338"/>
                <a:gd name="T11" fmla="*/ 820 h 825"/>
                <a:gd name="T12" fmla="*/ 335 w 338"/>
                <a:gd name="T13" fmla="*/ 825 h 825"/>
                <a:gd name="T14" fmla="*/ 333 w 338"/>
                <a:gd name="T15" fmla="*/ 825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825">
                  <a:moveTo>
                    <a:pt x="333" y="825"/>
                  </a:moveTo>
                  <a:cubicBezTo>
                    <a:pt x="332" y="825"/>
                    <a:pt x="330" y="824"/>
                    <a:pt x="330" y="823"/>
                  </a:cubicBezTo>
                  <a:cubicBezTo>
                    <a:pt x="1" y="6"/>
                    <a:pt x="1" y="6"/>
                    <a:pt x="1" y="6"/>
                  </a:cubicBezTo>
                  <a:cubicBezTo>
                    <a:pt x="0" y="4"/>
                    <a:pt x="1" y="2"/>
                    <a:pt x="3" y="1"/>
                  </a:cubicBezTo>
                  <a:cubicBezTo>
                    <a:pt x="5" y="0"/>
                    <a:pt x="7" y="1"/>
                    <a:pt x="8" y="3"/>
                  </a:cubicBezTo>
                  <a:cubicBezTo>
                    <a:pt x="337" y="820"/>
                    <a:pt x="337" y="820"/>
                    <a:pt x="337" y="820"/>
                  </a:cubicBezTo>
                  <a:cubicBezTo>
                    <a:pt x="338" y="822"/>
                    <a:pt x="337" y="824"/>
                    <a:pt x="335" y="825"/>
                  </a:cubicBezTo>
                  <a:cubicBezTo>
                    <a:pt x="334" y="825"/>
                    <a:pt x="334" y="825"/>
                    <a:pt x="333" y="82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4" name="Freeform 34">
              <a:extLst>
                <a:ext uri="{FF2B5EF4-FFF2-40B4-BE49-F238E27FC236}">
                  <a16:creationId xmlns:a16="http://schemas.microsoft.com/office/drawing/2014/main" xmlns="" id="{8B107E91-10E0-AD45-BF0E-57400313B151}"/>
                </a:ext>
              </a:extLst>
            </p:cNvPr>
            <p:cNvSpPr/>
            <p:nvPr/>
          </p:nvSpPr>
          <p:spPr bwMode="auto">
            <a:xfrm rot="21368463">
              <a:off x="11570858" y="4780214"/>
              <a:ext cx="342900" cy="717550"/>
            </a:xfrm>
            <a:custGeom>
              <a:avLst/>
              <a:gdLst>
                <a:gd name="T0" fmla="*/ 4 w 338"/>
                <a:gd name="T1" fmla="*/ 707 h 707"/>
                <a:gd name="T2" fmla="*/ 3 w 338"/>
                <a:gd name="T3" fmla="*/ 707 h 707"/>
                <a:gd name="T4" fmla="*/ 1 w 338"/>
                <a:gd name="T5" fmla="*/ 702 h 707"/>
                <a:gd name="T6" fmla="*/ 330 w 338"/>
                <a:gd name="T7" fmla="*/ 3 h 707"/>
                <a:gd name="T8" fmla="*/ 336 w 338"/>
                <a:gd name="T9" fmla="*/ 1 h 707"/>
                <a:gd name="T10" fmla="*/ 337 w 338"/>
                <a:gd name="T11" fmla="*/ 6 h 707"/>
                <a:gd name="T12" fmla="*/ 8 w 338"/>
                <a:gd name="T13" fmla="*/ 705 h 707"/>
                <a:gd name="T14" fmla="*/ 4 w 338"/>
                <a:gd name="T15" fmla="*/ 707 h 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707">
                  <a:moveTo>
                    <a:pt x="4" y="707"/>
                  </a:moveTo>
                  <a:cubicBezTo>
                    <a:pt x="4" y="707"/>
                    <a:pt x="3" y="707"/>
                    <a:pt x="3" y="707"/>
                  </a:cubicBezTo>
                  <a:cubicBezTo>
                    <a:pt x="1" y="706"/>
                    <a:pt x="0" y="704"/>
                    <a:pt x="1" y="702"/>
                  </a:cubicBezTo>
                  <a:cubicBezTo>
                    <a:pt x="330" y="3"/>
                    <a:pt x="330" y="3"/>
                    <a:pt x="330" y="3"/>
                  </a:cubicBezTo>
                  <a:cubicBezTo>
                    <a:pt x="331" y="1"/>
                    <a:pt x="334" y="0"/>
                    <a:pt x="336" y="1"/>
                  </a:cubicBezTo>
                  <a:cubicBezTo>
                    <a:pt x="337" y="2"/>
                    <a:pt x="338" y="4"/>
                    <a:pt x="337" y="6"/>
                  </a:cubicBezTo>
                  <a:cubicBezTo>
                    <a:pt x="8" y="705"/>
                    <a:pt x="8" y="705"/>
                    <a:pt x="8" y="705"/>
                  </a:cubicBezTo>
                  <a:cubicBezTo>
                    <a:pt x="7" y="707"/>
                    <a:pt x="6" y="707"/>
                    <a:pt x="4" y="707"/>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5" name="Freeform 35">
              <a:extLst>
                <a:ext uri="{FF2B5EF4-FFF2-40B4-BE49-F238E27FC236}">
                  <a16:creationId xmlns:a16="http://schemas.microsoft.com/office/drawing/2014/main" xmlns="" id="{6A4D64BC-6197-574A-8729-56879AFDA109}"/>
                </a:ext>
              </a:extLst>
            </p:cNvPr>
            <p:cNvSpPr/>
            <p:nvPr/>
          </p:nvSpPr>
          <p:spPr bwMode="auto">
            <a:xfrm rot="21368463">
              <a:off x="11600152" y="5475149"/>
              <a:ext cx="749300" cy="182563"/>
            </a:xfrm>
            <a:custGeom>
              <a:avLst/>
              <a:gdLst>
                <a:gd name="T0" fmla="*/ 734 w 738"/>
                <a:gd name="T1" fmla="*/ 180 h 180"/>
                <a:gd name="T2" fmla="*/ 733 w 738"/>
                <a:gd name="T3" fmla="*/ 180 h 180"/>
                <a:gd name="T4" fmla="*/ 3 w 738"/>
                <a:gd name="T5" fmla="*/ 8 h 180"/>
                <a:gd name="T6" fmla="*/ 0 w 738"/>
                <a:gd name="T7" fmla="*/ 4 h 180"/>
                <a:gd name="T8" fmla="*/ 5 w 738"/>
                <a:gd name="T9" fmla="*/ 1 h 180"/>
                <a:gd name="T10" fmla="*/ 735 w 738"/>
                <a:gd name="T11" fmla="*/ 172 h 180"/>
                <a:gd name="T12" fmla="*/ 738 w 738"/>
                <a:gd name="T13" fmla="*/ 177 h 180"/>
                <a:gd name="T14" fmla="*/ 734 w 738"/>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180">
                  <a:moveTo>
                    <a:pt x="734" y="180"/>
                  </a:moveTo>
                  <a:cubicBezTo>
                    <a:pt x="734" y="180"/>
                    <a:pt x="733" y="180"/>
                    <a:pt x="733" y="180"/>
                  </a:cubicBezTo>
                  <a:cubicBezTo>
                    <a:pt x="3" y="8"/>
                    <a:pt x="3" y="8"/>
                    <a:pt x="3" y="8"/>
                  </a:cubicBezTo>
                  <a:cubicBezTo>
                    <a:pt x="1" y="8"/>
                    <a:pt x="0" y="6"/>
                    <a:pt x="0" y="4"/>
                  </a:cubicBezTo>
                  <a:cubicBezTo>
                    <a:pt x="1" y="1"/>
                    <a:pt x="3" y="0"/>
                    <a:pt x="5" y="1"/>
                  </a:cubicBezTo>
                  <a:cubicBezTo>
                    <a:pt x="735" y="172"/>
                    <a:pt x="735" y="172"/>
                    <a:pt x="735" y="172"/>
                  </a:cubicBezTo>
                  <a:cubicBezTo>
                    <a:pt x="737" y="172"/>
                    <a:pt x="738" y="175"/>
                    <a:pt x="738" y="177"/>
                  </a:cubicBezTo>
                  <a:cubicBezTo>
                    <a:pt x="737" y="179"/>
                    <a:pt x="736" y="180"/>
                    <a:pt x="734" y="1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6" name="Freeform 36">
              <a:extLst>
                <a:ext uri="{FF2B5EF4-FFF2-40B4-BE49-F238E27FC236}">
                  <a16:creationId xmlns:a16="http://schemas.microsoft.com/office/drawing/2014/main" xmlns="" id="{7DC5C732-BDC7-114C-924A-9B853A030525}"/>
                </a:ext>
              </a:extLst>
            </p:cNvPr>
            <p:cNvSpPr/>
            <p:nvPr/>
          </p:nvSpPr>
          <p:spPr bwMode="auto">
            <a:xfrm rot="21368463">
              <a:off x="11316412" y="3872798"/>
              <a:ext cx="542925" cy="925513"/>
            </a:xfrm>
            <a:custGeom>
              <a:avLst/>
              <a:gdLst>
                <a:gd name="T0" fmla="*/ 531 w 535"/>
                <a:gd name="T1" fmla="*/ 912 h 912"/>
                <a:gd name="T2" fmla="*/ 527 w 535"/>
                <a:gd name="T3" fmla="*/ 910 h 912"/>
                <a:gd name="T4" fmla="*/ 1 w 535"/>
                <a:gd name="T5" fmla="*/ 6 h 912"/>
                <a:gd name="T6" fmla="*/ 2 w 535"/>
                <a:gd name="T7" fmla="*/ 1 h 912"/>
                <a:gd name="T8" fmla="*/ 8 w 535"/>
                <a:gd name="T9" fmla="*/ 2 h 912"/>
                <a:gd name="T10" fmla="*/ 534 w 535"/>
                <a:gd name="T11" fmla="*/ 906 h 912"/>
                <a:gd name="T12" fmla="*/ 533 w 535"/>
                <a:gd name="T13" fmla="*/ 911 h 912"/>
                <a:gd name="T14" fmla="*/ 531 w 535"/>
                <a:gd name="T15" fmla="*/ 91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 h="912">
                  <a:moveTo>
                    <a:pt x="531" y="912"/>
                  </a:moveTo>
                  <a:cubicBezTo>
                    <a:pt x="529" y="912"/>
                    <a:pt x="528" y="911"/>
                    <a:pt x="527" y="910"/>
                  </a:cubicBezTo>
                  <a:cubicBezTo>
                    <a:pt x="1" y="6"/>
                    <a:pt x="1" y="6"/>
                    <a:pt x="1" y="6"/>
                  </a:cubicBezTo>
                  <a:cubicBezTo>
                    <a:pt x="0" y="4"/>
                    <a:pt x="0" y="2"/>
                    <a:pt x="2" y="1"/>
                  </a:cubicBezTo>
                  <a:cubicBezTo>
                    <a:pt x="4" y="0"/>
                    <a:pt x="7" y="0"/>
                    <a:pt x="8" y="2"/>
                  </a:cubicBezTo>
                  <a:cubicBezTo>
                    <a:pt x="534" y="906"/>
                    <a:pt x="534" y="906"/>
                    <a:pt x="534" y="906"/>
                  </a:cubicBezTo>
                  <a:cubicBezTo>
                    <a:pt x="535" y="908"/>
                    <a:pt x="535" y="910"/>
                    <a:pt x="533" y="911"/>
                  </a:cubicBezTo>
                  <a:cubicBezTo>
                    <a:pt x="532" y="911"/>
                    <a:pt x="531" y="912"/>
                    <a:pt x="531" y="912"/>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7" name="Freeform 37">
              <a:extLst>
                <a:ext uri="{FF2B5EF4-FFF2-40B4-BE49-F238E27FC236}">
                  <a16:creationId xmlns:a16="http://schemas.microsoft.com/office/drawing/2014/main" xmlns="" id="{C9A2220C-AEEC-B14B-8BD3-04D390BDA863}"/>
                </a:ext>
              </a:extLst>
            </p:cNvPr>
            <p:cNvSpPr/>
            <p:nvPr/>
          </p:nvSpPr>
          <p:spPr bwMode="auto">
            <a:xfrm rot="21368463">
              <a:off x="11298146" y="3844962"/>
              <a:ext cx="1387475" cy="411163"/>
            </a:xfrm>
            <a:custGeom>
              <a:avLst/>
              <a:gdLst>
                <a:gd name="T0" fmla="*/ 1363 w 1367"/>
                <a:gd name="T1" fmla="*/ 406 h 406"/>
                <a:gd name="T2" fmla="*/ 1362 w 1367"/>
                <a:gd name="T3" fmla="*/ 406 h 406"/>
                <a:gd name="T4" fmla="*/ 3 w 1367"/>
                <a:gd name="T5" fmla="*/ 8 h 406"/>
                <a:gd name="T6" fmla="*/ 1 w 1367"/>
                <a:gd name="T7" fmla="*/ 3 h 406"/>
                <a:gd name="T8" fmla="*/ 5 w 1367"/>
                <a:gd name="T9" fmla="*/ 0 h 406"/>
                <a:gd name="T10" fmla="*/ 1364 w 1367"/>
                <a:gd name="T11" fmla="*/ 398 h 406"/>
                <a:gd name="T12" fmla="*/ 1367 w 1367"/>
                <a:gd name="T13" fmla="*/ 403 h 406"/>
                <a:gd name="T14" fmla="*/ 1363 w 1367"/>
                <a:gd name="T15" fmla="*/ 406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406">
                  <a:moveTo>
                    <a:pt x="1363" y="406"/>
                  </a:moveTo>
                  <a:cubicBezTo>
                    <a:pt x="1362" y="406"/>
                    <a:pt x="1362" y="406"/>
                    <a:pt x="1362" y="406"/>
                  </a:cubicBezTo>
                  <a:cubicBezTo>
                    <a:pt x="3" y="8"/>
                    <a:pt x="3" y="8"/>
                    <a:pt x="3" y="8"/>
                  </a:cubicBezTo>
                  <a:cubicBezTo>
                    <a:pt x="1" y="7"/>
                    <a:pt x="0" y="5"/>
                    <a:pt x="1" y="3"/>
                  </a:cubicBezTo>
                  <a:cubicBezTo>
                    <a:pt x="1" y="1"/>
                    <a:pt x="3" y="0"/>
                    <a:pt x="5" y="0"/>
                  </a:cubicBezTo>
                  <a:cubicBezTo>
                    <a:pt x="1364" y="398"/>
                    <a:pt x="1364" y="398"/>
                    <a:pt x="1364" y="398"/>
                  </a:cubicBezTo>
                  <a:cubicBezTo>
                    <a:pt x="1366" y="399"/>
                    <a:pt x="1367" y="401"/>
                    <a:pt x="1367" y="403"/>
                  </a:cubicBezTo>
                  <a:cubicBezTo>
                    <a:pt x="1366" y="405"/>
                    <a:pt x="1365" y="406"/>
                    <a:pt x="1363" y="40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8" name="Freeform 49">
              <a:extLst>
                <a:ext uri="{FF2B5EF4-FFF2-40B4-BE49-F238E27FC236}">
                  <a16:creationId xmlns:a16="http://schemas.microsoft.com/office/drawing/2014/main" xmlns="" id="{EB507C85-0816-5342-AA91-8FC0C7570F47}"/>
                </a:ext>
              </a:extLst>
            </p:cNvPr>
            <p:cNvSpPr/>
            <p:nvPr/>
          </p:nvSpPr>
          <p:spPr bwMode="auto">
            <a:xfrm rot="21368463">
              <a:off x="10719931" y="5969430"/>
              <a:ext cx="258763" cy="96838"/>
            </a:xfrm>
            <a:custGeom>
              <a:avLst/>
              <a:gdLst>
                <a:gd name="T0" fmla="*/ 251 w 255"/>
                <a:gd name="T1" fmla="*/ 95 h 95"/>
                <a:gd name="T2" fmla="*/ 249 w 255"/>
                <a:gd name="T3" fmla="*/ 94 h 95"/>
                <a:gd name="T4" fmla="*/ 3 w 255"/>
                <a:gd name="T5" fmla="*/ 8 h 95"/>
                <a:gd name="T6" fmla="*/ 1 w 255"/>
                <a:gd name="T7" fmla="*/ 3 h 95"/>
                <a:gd name="T8" fmla="*/ 6 w 255"/>
                <a:gd name="T9" fmla="*/ 1 h 95"/>
                <a:gd name="T10" fmla="*/ 252 w 255"/>
                <a:gd name="T11" fmla="*/ 87 h 95"/>
                <a:gd name="T12" fmla="*/ 254 w 255"/>
                <a:gd name="T13" fmla="*/ 92 h 95"/>
                <a:gd name="T14" fmla="*/ 251 w 255"/>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5">
                  <a:moveTo>
                    <a:pt x="251" y="95"/>
                  </a:moveTo>
                  <a:cubicBezTo>
                    <a:pt x="250" y="95"/>
                    <a:pt x="250" y="95"/>
                    <a:pt x="249" y="94"/>
                  </a:cubicBezTo>
                  <a:cubicBezTo>
                    <a:pt x="3" y="8"/>
                    <a:pt x="3" y="8"/>
                    <a:pt x="3" y="8"/>
                  </a:cubicBezTo>
                  <a:cubicBezTo>
                    <a:pt x="1" y="8"/>
                    <a:pt x="0" y="5"/>
                    <a:pt x="1" y="3"/>
                  </a:cubicBezTo>
                  <a:cubicBezTo>
                    <a:pt x="1" y="1"/>
                    <a:pt x="4" y="0"/>
                    <a:pt x="6" y="1"/>
                  </a:cubicBezTo>
                  <a:cubicBezTo>
                    <a:pt x="252" y="87"/>
                    <a:pt x="252" y="87"/>
                    <a:pt x="252" y="87"/>
                  </a:cubicBezTo>
                  <a:cubicBezTo>
                    <a:pt x="254" y="88"/>
                    <a:pt x="255" y="90"/>
                    <a:pt x="254" y="92"/>
                  </a:cubicBezTo>
                  <a:cubicBezTo>
                    <a:pt x="254" y="94"/>
                    <a:pt x="252" y="95"/>
                    <a:pt x="251" y="9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29" name="Freeform 50">
              <a:extLst>
                <a:ext uri="{FF2B5EF4-FFF2-40B4-BE49-F238E27FC236}">
                  <a16:creationId xmlns:a16="http://schemas.microsoft.com/office/drawing/2014/main" xmlns="" id="{C4BB9703-30C8-C74F-8CEB-CCCE43E55AAB}"/>
                </a:ext>
              </a:extLst>
            </p:cNvPr>
            <p:cNvSpPr/>
            <p:nvPr/>
          </p:nvSpPr>
          <p:spPr bwMode="auto">
            <a:xfrm rot="21368463">
              <a:off x="10755349" y="6055550"/>
              <a:ext cx="258763" cy="974725"/>
            </a:xfrm>
            <a:custGeom>
              <a:avLst/>
              <a:gdLst>
                <a:gd name="T0" fmla="*/ 5 w 255"/>
                <a:gd name="T1" fmla="*/ 960 h 960"/>
                <a:gd name="T2" fmla="*/ 4 w 255"/>
                <a:gd name="T3" fmla="*/ 960 h 960"/>
                <a:gd name="T4" fmla="*/ 1 w 255"/>
                <a:gd name="T5" fmla="*/ 955 h 960"/>
                <a:gd name="T6" fmla="*/ 247 w 255"/>
                <a:gd name="T7" fmla="*/ 4 h 960"/>
                <a:gd name="T8" fmla="*/ 252 w 255"/>
                <a:gd name="T9" fmla="*/ 1 h 960"/>
                <a:gd name="T10" fmla="*/ 255 w 255"/>
                <a:gd name="T11" fmla="*/ 6 h 960"/>
                <a:gd name="T12" fmla="*/ 9 w 255"/>
                <a:gd name="T13" fmla="*/ 957 h 960"/>
                <a:gd name="T14" fmla="*/ 5 w 255"/>
                <a:gd name="T15" fmla="*/ 960 h 9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960">
                  <a:moveTo>
                    <a:pt x="5" y="960"/>
                  </a:moveTo>
                  <a:cubicBezTo>
                    <a:pt x="4" y="960"/>
                    <a:pt x="4" y="960"/>
                    <a:pt x="4" y="960"/>
                  </a:cubicBezTo>
                  <a:cubicBezTo>
                    <a:pt x="2" y="960"/>
                    <a:pt x="0" y="957"/>
                    <a:pt x="1" y="955"/>
                  </a:cubicBezTo>
                  <a:cubicBezTo>
                    <a:pt x="247" y="4"/>
                    <a:pt x="247" y="4"/>
                    <a:pt x="247" y="4"/>
                  </a:cubicBezTo>
                  <a:cubicBezTo>
                    <a:pt x="247" y="1"/>
                    <a:pt x="250" y="0"/>
                    <a:pt x="252" y="1"/>
                  </a:cubicBezTo>
                  <a:cubicBezTo>
                    <a:pt x="254" y="1"/>
                    <a:pt x="255" y="3"/>
                    <a:pt x="255" y="6"/>
                  </a:cubicBezTo>
                  <a:cubicBezTo>
                    <a:pt x="9" y="957"/>
                    <a:pt x="9" y="957"/>
                    <a:pt x="9" y="957"/>
                  </a:cubicBezTo>
                  <a:cubicBezTo>
                    <a:pt x="8" y="959"/>
                    <a:pt x="6" y="960"/>
                    <a:pt x="5" y="96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0" name="Freeform 51">
              <a:extLst>
                <a:ext uri="{FF2B5EF4-FFF2-40B4-BE49-F238E27FC236}">
                  <a16:creationId xmlns:a16="http://schemas.microsoft.com/office/drawing/2014/main" xmlns="" id="{90D5F7BE-F84E-894F-9F23-237BE743599A}"/>
                </a:ext>
              </a:extLst>
            </p:cNvPr>
            <p:cNvSpPr/>
            <p:nvPr/>
          </p:nvSpPr>
          <p:spPr bwMode="auto">
            <a:xfrm rot="21368463">
              <a:off x="10955676" y="5521782"/>
              <a:ext cx="666750" cy="514350"/>
            </a:xfrm>
            <a:custGeom>
              <a:avLst/>
              <a:gdLst>
                <a:gd name="T0" fmla="*/ 5 w 658"/>
                <a:gd name="T1" fmla="*/ 506 h 506"/>
                <a:gd name="T2" fmla="*/ 1 w 658"/>
                <a:gd name="T3" fmla="*/ 504 h 506"/>
                <a:gd name="T4" fmla="*/ 2 w 658"/>
                <a:gd name="T5" fmla="*/ 498 h 506"/>
                <a:gd name="T6" fmla="*/ 651 w 658"/>
                <a:gd name="T7" fmla="*/ 1 h 506"/>
                <a:gd name="T8" fmla="*/ 656 w 658"/>
                <a:gd name="T9" fmla="*/ 2 h 506"/>
                <a:gd name="T10" fmla="*/ 656 w 658"/>
                <a:gd name="T11" fmla="*/ 8 h 506"/>
                <a:gd name="T12" fmla="*/ 7 w 658"/>
                <a:gd name="T13" fmla="*/ 505 h 506"/>
                <a:gd name="T14" fmla="*/ 5 w 658"/>
                <a:gd name="T15" fmla="*/ 506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8" h="506">
                  <a:moveTo>
                    <a:pt x="5" y="506"/>
                  </a:moveTo>
                  <a:cubicBezTo>
                    <a:pt x="3" y="506"/>
                    <a:pt x="2" y="505"/>
                    <a:pt x="1" y="504"/>
                  </a:cubicBezTo>
                  <a:cubicBezTo>
                    <a:pt x="0" y="502"/>
                    <a:pt x="0" y="500"/>
                    <a:pt x="2" y="498"/>
                  </a:cubicBezTo>
                  <a:cubicBezTo>
                    <a:pt x="651" y="1"/>
                    <a:pt x="651" y="1"/>
                    <a:pt x="651" y="1"/>
                  </a:cubicBezTo>
                  <a:cubicBezTo>
                    <a:pt x="653" y="0"/>
                    <a:pt x="655" y="0"/>
                    <a:pt x="656" y="2"/>
                  </a:cubicBezTo>
                  <a:cubicBezTo>
                    <a:pt x="658" y="4"/>
                    <a:pt x="657" y="6"/>
                    <a:pt x="656" y="8"/>
                  </a:cubicBezTo>
                  <a:cubicBezTo>
                    <a:pt x="7" y="505"/>
                    <a:pt x="7" y="505"/>
                    <a:pt x="7" y="505"/>
                  </a:cubicBezTo>
                  <a:cubicBezTo>
                    <a:pt x="6" y="505"/>
                    <a:pt x="6" y="506"/>
                    <a:pt x="5" y="506"/>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1" name="Freeform 52">
              <a:extLst>
                <a:ext uri="{FF2B5EF4-FFF2-40B4-BE49-F238E27FC236}">
                  <a16:creationId xmlns:a16="http://schemas.microsoft.com/office/drawing/2014/main" xmlns="" id="{C80D38A6-1C1B-4A43-861E-91FE67736EED}"/>
                </a:ext>
              </a:extLst>
            </p:cNvPr>
            <p:cNvSpPr/>
            <p:nvPr/>
          </p:nvSpPr>
          <p:spPr bwMode="auto">
            <a:xfrm rot="21368463">
              <a:off x="10702197" y="5530321"/>
              <a:ext cx="917575" cy="427038"/>
            </a:xfrm>
            <a:custGeom>
              <a:avLst/>
              <a:gdLst>
                <a:gd name="T0" fmla="*/ 4 w 904"/>
                <a:gd name="T1" fmla="*/ 420 h 420"/>
                <a:gd name="T2" fmla="*/ 1 w 904"/>
                <a:gd name="T3" fmla="*/ 417 h 420"/>
                <a:gd name="T4" fmla="*/ 3 w 904"/>
                <a:gd name="T5" fmla="*/ 412 h 420"/>
                <a:gd name="T6" fmla="*/ 898 w 904"/>
                <a:gd name="T7" fmla="*/ 1 h 420"/>
                <a:gd name="T8" fmla="*/ 903 w 904"/>
                <a:gd name="T9" fmla="*/ 3 h 420"/>
                <a:gd name="T10" fmla="*/ 901 w 904"/>
                <a:gd name="T11" fmla="*/ 8 h 420"/>
                <a:gd name="T12" fmla="*/ 6 w 904"/>
                <a:gd name="T13" fmla="*/ 419 h 420"/>
                <a:gd name="T14" fmla="*/ 4 w 904"/>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4" h="420">
                  <a:moveTo>
                    <a:pt x="4" y="420"/>
                  </a:moveTo>
                  <a:cubicBezTo>
                    <a:pt x="3" y="420"/>
                    <a:pt x="2" y="419"/>
                    <a:pt x="1" y="417"/>
                  </a:cubicBezTo>
                  <a:cubicBezTo>
                    <a:pt x="0" y="415"/>
                    <a:pt x="1" y="413"/>
                    <a:pt x="3" y="412"/>
                  </a:cubicBezTo>
                  <a:cubicBezTo>
                    <a:pt x="898" y="1"/>
                    <a:pt x="898" y="1"/>
                    <a:pt x="898" y="1"/>
                  </a:cubicBezTo>
                  <a:cubicBezTo>
                    <a:pt x="900" y="0"/>
                    <a:pt x="902" y="1"/>
                    <a:pt x="903" y="3"/>
                  </a:cubicBezTo>
                  <a:cubicBezTo>
                    <a:pt x="904" y="5"/>
                    <a:pt x="903" y="7"/>
                    <a:pt x="901" y="8"/>
                  </a:cubicBezTo>
                  <a:cubicBezTo>
                    <a:pt x="6" y="419"/>
                    <a:pt x="6" y="419"/>
                    <a:pt x="6" y="419"/>
                  </a:cubicBezTo>
                  <a:cubicBezTo>
                    <a:pt x="6" y="420"/>
                    <a:pt x="5" y="420"/>
                    <a:pt x="4" y="42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2" name="Freeform 53">
              <a:extLst>
                <a:ext uri="{FF2B5EF4-FFF2-40B4-BE49-F238E27FC236}">
                  <a16:creationId xmlns:a16="http://schemas.microsoft.com/office/drawing/2014/main" xmlns="" id="{5D8546BC-0534-3D4A-8D06-0E97A0ED7BBD}"/>
                </a:ext>
              </a:extLst>
            </p:cNvPr>
            <p:cNvSpPr/>
            <p:nvPr/>
          </p:nvSpPr>
          <p:spPr bwMode="auto">
            <a:xfrm rot="21368463">
              <a:off x="9050523" y="6214870"/>
              <a:ext cx="1146175" cy="509588"/>
            </a:xfrm>
            <a:custGeom>
              <a:avLst/>
              <a:gdLst>
                <a:gd name="T0" fmla="*/ 5 w 1130"/>
                <a:gd name="T1" fmla="*/ 501 h 501"/>
                <a:gd name="T2" fmla="*/ 1 w 1130"/>
                <a:gd name="T3" fmla="*/ 499 h 501"/>
                <a:gd name="T4" fmla="*/ 3 w 1130"/>
                <a:gd name="T5" fmla="*/ 494 h 501"/>
                <a:gd name="T6" fmla="*/ 1124 w 1130"/>
                <a:gd name="T7" fmla="*/ 1 h 501"/>
                <a:gd name="T8" fmla="*/ 1129 w 1130"/>
                <a:gd name="T9" fmla="*/ 3 h 501"/>
                <a:gd name="T10" fmla="*/ 1127 w 1130"/>
                <a:gd name="T11" fmla="*/ 8 h 501"/>
                <a:gd name="T12" fmla="*/ 6 w 1130"/>
                <a:gd name="T13" fmla="*/ 501 h 501"/>
                <a:gd name="T14" fmla="*/ 5 w 1130"/>
                <a:gd name="T15" fmla="*/ 501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501">
                  <a:moveTo>
                    <a:pt x="5" y="501"/>
                  </a:moveTo>
                  <a:cubicBezTo>
                    <a:pt x="3" y="501"/>
                    <a:pt x="2" y="501"/>
                    <a:pt x="1" y="499"/>
                  </a:cubicBezTo>
                  <a:cubicBezTo>
                    <a:pt x="0" y="497"/>
                    <a:pt x="1" y="495"/>
                    <a:pt x="3" y="494"/>
                  </a:cubicBezTo>
                  <a:cubicBezTo>
                    <a:pt x="1124" y="1"/>
                    <a:pt x="1124" y="1"/>
                    <a:pt x="1124" y="1"/>
                  </a:cubicBezTo>
                  <a:cubicBezTo>
                    <a:pt x="1126" y="0"/>
                    <a:pt x="1128" y="1"/>
                    <a:pt x="1129" y="3"/>
                  </a:cubicBezTo>
                  <a:cubicBezTo>
                    <a:pt x="1130" y="5"/>
                    <a:pt x="1129" y="7"/>
                    <a:pt x="1127" y="8"/>
                  </a:cubicBezTo>
                  <a:cubicBezTo>
                    <a:pt x="6" y="501"/>
                    <a:pt x="6" y="501"/>
                    <a:pt x="6" y="501"/>
                  </a:cubicBezTo>
                  <a:cubicBezTo>
                    <a:pt x="6" y="501"/>
                    <a:pt x="5" y="501"/>
                    <a:pt x="5" y="501"/>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3" name="Freeform 111">
              <a:extLst>
                <a:ext uri="{FF2B5EF4-FFF2-40B4-BE49-F238E27FC236}">
                  <a16:creationId xmlns:a16="http://schemas.microsoft.com/office/drawing/2014/main" xmlns="" id="{25D39F1B-F3F2-F742-8F89-250959AEF972}"/>
                </a:ext>
              </a:extLst>
            </p:cNvPr>
            <p:cNvSpPr/>
            <p:nvPr/>
          </p:nvSpPr>
          <p:spPr bwMode="auto">
            <a:xfrm rot="21368463">
              <a:off x="7988083" y="5984867"/>
              <a:ext cx="74613" cy="74612"/>
            </a:xfrm>
            <a:custGeom>
              <a:avLst/>
              <a:gdLst>
                <a:gd name="T0" fmla="*/ 54 w 73"/>
                <a:gd name="T1" fmla="*/ 10 h 74"/>
                <a:gd name="T2" fmla="*/ 64 w 73"/>
                <a:gd name="T3" fmla="*/ 55 h 74"/>
                <a:gd name="T4" fmla="*/ 19 w 73"/>
                <a:gd name="T5" fmla="*/ 65 h 74"/>
                <a:gd name="T6" fmla="*/ 9 w 73"/>
                <a:gd name="T7" fmla="*/ 20 h 74"/>
                <a:gd name="T8" fmla="*/ 54 w 73"/>
                <a:gd name="T9" fmla="*/ 10 h 74"/>
              </a:gdLst>
              <a:ahLst/>
              <a:cxnLst>
                <a:cxn ang="0">
                  <a:pos x="T0" y="T1"/>
                </a:cxn>
                <a:cxn ang="0">
                  <a:pos x="T2" y="T3"/>
                </a:cxn>
                <a:cxn ang="0">
                  <a:pos x="T4" y="T5"/>
                </a:cxn>
                <a:cxn ang="0">
                  <a:pos x="T6" y="T7"/>
                </a:cxn>
                <a:cxn ang="0">
                  <a:pos x="T8" y="T9"/>
                </a:cxn>
              </a:cxnLst>
              <a:rect l="0" t="0" r="r" b="b"/>
              <a:pathLst>
                <a:path w="73" h="74">
                  <a:moveTo>
                    <a:pt x="54" y="10"/>
                  </a:moveTo>
                  <a:cubicBezTo>
                    <a:pt x="69" y="19"/>
                    <a:pt x="73" y="39"/>
                    <a:pt x="64" y="55"/>
                  </a:cubicBezTo>
                  <a:cubicBezTo>
                    <a:pt x="55" y="70"/>
                    <a:pt x="35" y="74"/>
                    <a:pt x="19" y="65"/>
                  </a:cubicBezTo>
                  <a:cubicBezTo>
                    <a:pt x="4" y="55"/>
                    <a:pt x="0" y="35"/>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4" name="Freeform 112">
              <a:extLst>
                <a:ext uri="{FF2B5EF4-FFF2-40B4-BE49-F238E27FC236}">
                  <a16:creationId xmlns:a16="http://schemas.microsoft.com/office/drawing/2014/main" xmlns="" id="{F1C5CEF7-9878-DF48-B946-C366981232B1}"/>
                </a:ext>
              </a:extLst>
            </p:cNvPr>
            <p:cNvSpPr/>
            <p:nvPr/>
          </p:nvSpPr>
          <p:spPr bwMode="auto">
            <a:xfrm rot="21368463">
              <a:off x="8055388" y="6440157"/>
              <a:ext cx="74613" cy="74612"/>
            </a:xfrm>
            <a:custGeom>
              <a:avLst/>
              <a:gdLst>
                <a:gd name="T0" fmla="*/ 54 w 74"/>
                <a:gd name="T1" fmla="*/ 9 h 74"/>
                <a:gd name="T2" fmla="*/ 65 w 74"/>
                <a:gd name="T3" fmla="*/ 54 h 74"/>
                <a:gd name="T4" fmla="*/ 20 w 74"/>
                <a:gd name="T5" fmla="*/ 64 h 74"/>
                <a:gd name="T6" fmla="*/ 10 w 74"/>
                <a:gd name="T7" fmla="*/ 19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69"/>
                    <a:pt x="35" y="74"/>
                    <a:pt x="20" y="64"/>
                  </a:cubicBezTo>
                  <a:cubicBezTo>
                    <a:pt x="5" y="55"/>
                    <a:pt x="0" y="35"/>
                    <a:pt x="10" y="19"/>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5" name="Freeform 119">
              <a:extLst>
                <a:ext uri="{FF2B5EF4-FFF2-40B4-BE49-F238E27FC236}">
                  <a16:creationId xmlns:a16="http://schemas.microsoft.com/office/drawing/2014/main" xmlns="" id="{7AA4221D-429D-0B49-AD8D-3CBDC939EFAD}"/>
                </a:ext>
              </a:extLst>
            </p:cNvPr>
            <p:cNvSpPr/>
            <p:nvPr/>
          </p:nvSpPr>
          <p:spPr bwMode="auto">
            <a:xfrm rot="21368463">
              <a:off x="9613483" y="6149591"/>
              <a:ext cx="73025" cy="73025"/>
            </a:xfrm>
            <a:custGeom>
              <a:avLst/>
              <a:gdLst>
                <a:gd name="T0" fmla="*/ 52 w 72"/>
                <a:gd name="T1" fmla="*/ 9 h 72"/>
                <a:gd name="T2" fmla="*/ 62 w 72"/>
                <a:gd name="T3" fmla="*/ 52 h 72"/>
                <a:gd name="T4" fmla="*/ 19 w 72"/>
                <a:gd name="T5" fmla="*/ 62 h 72"/>
                <a:gd name="T6" fmla="*/ 9 w 72"/>
                <a:gd name="T7" fmla="*/ 19 h 72"/>
                <a:gd name="T8" fmla="*/ 52 w 72"/>
                <a:gd name="T9" fmla="*/ 9 h 72"/>
              </a:gdLst>
              <a:ahLst/>
              <a:cxnLst>
                <a:cxn ang="0">
                  <a:pos x="T0" y="T1"/>
                </a:cxn>
                <a:cxn ang="0">
                  <a:pos x="T2" y="T3"/>
                </a:cxn>
                <a:cxn ang="0">
                  <a:pos x="T4" y="T5"/>
                </a:cxn>
                <a:cxn ang="0">
                  <a:pos x="T6" y="T7"/>
                </a:cxn>
                <a:cxn ang="0">
                  <a:pos x="T8" y="T9"/>
                </a:cxn>
              </a:cxnLst>
              <a:rect l="0" t="0" r="r" b="b"/>
              <a:pathLst>
                <a:path w="72" h="72">
                  <a:moveTo>
                    <a:pt x="52" y="9"/>
                  </a:moveTo>
                  <a:cubicBezTo>
                    <a:pt x="67" y="18"/>
                    <a:pt x="72" y="38"/>
                    <a:pt x="62" y="52"/>
                  </a:cubicBezTo>
                  <a:cubicBezTo>
                    <a:pt x="53" y="67"/>
                    <a:pt x="34" y="72"/>
                    <a:pt x="19" y="62"/>
                  </a:cubicBezTo>
                  <a:cubicBezTo>
                    <a:pt x="4" y="53"/>
                    <a:pt x="0" y="34"/>
                    <a:pt x="9" y="19"/>
                  </a:cubicBezTo>
                  <a:cubicBezTo>
                    <a:pt x="18" y="4"/>
                    <a:pt x="38" y="0"/>
                    <a:pt x="52"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6" name="Freeform 120">
              <a:extLst>
                <a:ext uri="{FF2B5EF4-FFF2-40B4-BE49-F238E27FC236}">
                  <a16:creationId xmlns:a16="http://schemas.microsoft.com/office/drawing/2014/main" xmlns="" id="{6C20287B-D2FB-1547-A034-DF86382B116B}"/>
                </a:ext>
              </a:extLst>
            </p:cNvPr>
            <p:cNvSpPr/>
            <p:nvPr/>
          </p:nvSpPr>
          <p:spPr bwMode="auto">
            <a:xfrm rot="21368463">
              <a:off x="8962479" y="5710834"/>
              <a:ext cx="168275" cy="166687"/>
            </a:xfrm>
            <a:custGeom>
              <a:avLst/>
              <a:gdLst>
                <a:gd name="T0" fmla="*/ 121 w 165"/>
                <a:gd name="T1" fmla="*/ 21 h 164"/>
                <a:gd name="T2" fmla="*/ 144 w 165"/>
                <a:gd name="T3" fmla="*/ 120 h 164"/>
                <a:gd name="T4" fmla="*/ 44 w 165"/>
                <a:gd name="T5" fmla="*/ 143 h 164"/>
                <a:gd name="T6" fmla="*/ 21 w 165"/>
                <a:gd name="T7" fmla="*/ 44 h 164"/>
                <a:gd name="T8" fmla="*/ 121 w 165"/>
                <a:gd name="T9" fmla="*/ 21 h 164"/>
              </a:gdLst>
              <a:ahLst/>
              <a:cxnLst>
                <a:cxn ang="0">
                  <a:pos x="T0" y="T1"/>
                </a:cxn>
                <a:cxn ang="0">
                  <a:pos x="T2" y="T3"/>
                </a:cxn>
                <a:cxn ang="0">
                  <a:pos x="T4" y="T5"/>
                </a:cxn>
                <a:cxn ang="0">
                  <a:pos x="T6" y="T7"/>
                </a:cxn>
                <a:cxn ang="0">
                  <a:pos x="T8" y="T9"/>
                </a:cxn>
              </a:cxnLst>
              <a:rect l="0" t="0" r="r" b="b"/>
              <a:pathLst>
                <a:path w="165" h="164">
                  <a:moveTo>
                    <a:pt x="121" y="21"/>
                  </a:moveTo>
                  <a:cubicBezTo>
                    <a:pt x="155" y="42"/>
                    <a:pt x="165" y="87"/>
                    <a:pt x="144" y="120"/>
                  </a:cubicBezTo>
                  <a:cubicBezTo>
                    <a:pt x="123" y="154"/>
                    <a:pt x="78" y="164"/>
                    <a:pt x="44" y="143"/>
                  </a:cubicBezTo>
                  <a:cubicBezTo>
                    <a:pt x="11" y="122"/>
                    <a:pt x="0" y="77"/>
                    <a:pt x="21" y="44"/>
                  </a:cubicBezTo>
                  <a:cubicBezTo>
                    <a:pt x="43" y="10"/>
                    <a:pt x="87" y="0"/>
                    <a:pt x="121" y="21"/>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7" name="Freeform 121">
              <a:extLst>
                <a:ext uri="{FF2B5EF4-FFF2-40B4-BE49-F238E27FC236}">
                  <a16:creationId xmlns:a16="http://schemas.microsoft.com/office/drawing/2014/main" xmlns="" id="{076E1106-AFBA-144D-B197-CB2C0128CA6D}"/>
                </a:ext>
              </a:extLst>
            </p:cNvPr>
            <p:cNvSpPr/>
            <p:nvPr/>
          </p:nvSpPr>
          <p:spPr bwMode="auto">
            <a:xfrm rot="21368463">
              <a:off x="10115723" y="6132717"/>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29"/>
                    <a:pt x="116" y="61"/>
                    <a:pt x="101" y="85"/>
                  </a:cubicBezTo>
                  <a:cubicBezTo>
                    <a:pt x="86" y="108"/>
                    <a:pt x="55" y="116"/>
                    <a:pt x="31" y="101"/>
                  </a:cubicBezTo>
                  <a:cubicBezTo>
                    <a:pt x="7" y="86"/>
                    <a:pt x="0" y="54"/>
                    <a:pt x="15" y="31"/>
                  </a:cubicBezTo>
                  <a:cubicBezTo>
                    <a:pt x="30" y="7"/>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8" name="Freeform 122">
              <a:extLst>
                <a:ext uri="{FF2B5EF4-FFF2-40B4-BE49-F238E27FC236}">
                  <a16:creationId xmlns:a16="http://schemas.microsoft.com/office/drawing/2014/main" xmlns="" id="{41F4D486-87BF-8943-BC03-A01BFBC8C4E5}"/>
                </a:ext>
              </a:extLst>
            </p:cNvPr>
            <p:cNvSpPr/>
            <p:nvPr/>
          </p:nvSpPr>
          <p:spPr bwMode="auto">
            <a:xfrm rot="21368463">
              <a:off x="11532740" y="5438878"/>
              <a:ext cx="117475" cy="117475"/>
            </a:xfrm>
            <a:custGeom>
              <a:avLst/>
              <a:gdLst>
                <a:gd name="T0" fmla="*/ 85 w 116"/>
                <a:gd name="T1" fmla="*/ 15 h 116"/>
                <a:gd name="T2" fmla="*/ 101 w 116"/>
                <a:gd name="T3" fmla="*/ 85 h 116"/>
                <a:gd name="T4" fmla="*/ 31 w 116"/>
                <a:gd name="T5" fmla="*/ 101 h 116"/>
                <a:gd name="T6" fmla="*/ 15 w 116"/>
                <a:gd name="T7" fmla="*/ 31 h 116"/>
                <a:gd name="T8" fmla="*/ 85 w 116"/>
                <a:gd name="T9" fmla="*/ 15 h 116"/>
              </a:gdLst>
              <a:ahLst/>
              <a:cxnLst>
                <a:cxn ang="0">
                  <a:pos x="T0" y="T1"/>
                </a:cxn>
                <a:cxn ang="0">
                  <a:pos x="T2" y="T3"/>
                </a:cxn>
                <a:cxn ang="0">
                  <a:pos x="T4" y="T5"/>
                </a:cxn>
                <a:cxn ang="0">
                  <a:pos x="T6" y="T7"/>
                </a:cxn>
                <a:cxn ang="0">
                  <a:pos x="T8" y="T9"/>
                </a:cxn>
              </a:cxnLst>
              <a:rect l="0" t="0" r="r" b="b"/>
              <a:pathLst>
                <a:path w="116" h="116">
                  <a:moveTo>
                    <a:pt x="85" y="15"/>
                  </a:moveTo>
                  <a:cubicBezTo>
                    <a:pt x="109" y="30"/>
                    <a:pt x="116" y="62"/>
                    <a:pt x="101" y="85"/>
                  </a:cubicBezTo>
                  <a:cubicBezTo>
                    <a:pt x="86" y="109"/>
                    <a:pt x="55" y="116"/>
                    <a:pt x="31" y="101"/>
                  </a:cubicBezTo>
                  <a:cubicBezTo>
                    <a:pt x="7" y="87"/>
                    <a:pt x="0" y="55"/>
                    <a:pt x="15" y="31"/>
                  </a:cubicBezTo>
                  <a:cubicBezTo>
                    <a:pt x="30" y="8"/>
                    <a:pt x="61" y="0"/>
                    <a:pt x="85" y="1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39" name="Freeform 125">
              <a:extLst>
                <a:ext uri="{FF2B5EF4-FFF2-40B4-BE49-F238E27FC236}">
                  <a16:creationId xmlns:a16="http://schemas.microsoft.com/office/drawing/2014/main" xmlns="" id="{FA8B29F5-64BF-3F41-98A9-2B90076701F4}"/>
                </a:ext>
              </a:extLst>
            </p:cNvPr>
            <p:cNvSpPr/>
            <p:nvPr/>
          </p:nvSpPr>
          <p:spPr bwMode="auto">
            <a:xfrm rot="21368463">
              <a:off x="10936798" y="6013496"/>
              <a:ext cx="74613" cy="76200"/>
            </a:xfrm>
            <a:custGeom>
              <a:avLst/>
              <a:gdLst>
                <a:gd name="T0" fmla="*/ 54 w 74"/>
                <a:gd name="T1" fmla="*/ 10 h 75"/>
                <a:gd name="T2" fmla="*/ 65 w 74"/>
                <a:gd name="T3" fmla="*/ 55 h 75"/>
                <a:gd name="T4" fmla="*/ 20 w 74"/>
                <a:gd name="T5" fmla="*/ 65 h 75"/>
                <a:gd name="T6" fmla="*/ 9 w 74"/>
                <a:gd name="T7" fmla="*/ 20 h 75"/>
                <a:gd name="T8" fmla="*/ 54 w 74"/>
                <a:gd name="T9" fmla="*/ 10 h 75"/>
              </a:gdLst>
              <a:ahLst/>
              <a:cxnLst>
                <a:cxn ang="0">
                  <a:pos x="T0" y="T1"/>
                </a:cxn>
                <a:cxn ang="0">
                  <a:pos x="T2" y="T3"/>
                </a:cxn>
                <a:cxn ang="0">
                  <a:pos x="T4" y="T5"/>
                </a:cxn>
                <a:cxn ang="0">
                  <a:pos x="T6" y="T7"/>
                </a:cxn>
                <a:cxn ang="0">
                  <a:pos x="T8" y="T9"/>
                </a:cxn>
              </a:cxnLst>
              <a:rect l="0" t="0" r="r" b="b"/>
              <a:pathLst>
                <a:path w="74" h="75">
                  <a:moveTo>
                    <a:pt x="54" y="10"/>
                  </a:moveTo>
                  <a:cubicBezTo>
                    <a:pt x="70" y="20"/>
                    <a:pt x="74" y="40"/>
                    <a:pt x="65" y="55"/>
                  </a:cubicBezTo>
                  <a:cubicBezTo>
                    <a:pt x="55" y="70"/>
                    <a:pt x="35" y="75"/>
                    <a:pt x="20" y="65"/>
                  </a:cubicBezTo>
                  <a:cubicBezTo>
                    <a:pt x="4" y="56"/>
                    <a:pt x="0" y="36"/>
                    <a:pt x="9" y="20"/>
                  </a:cubicBezTo>
                  <a:cubicBezTo>
                    <a:pt x="19" y="5"/>
                    <a:pt x="39" y="0"/>
                    <a:pt x="54" y="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0" name="Freeform 126">
              <a:extLst>
                <a:ext uri="{FF2B5EF4-FFF2-40B4-BE49-F238E27FC236}">
                  <a16:creationId xmlns:a16="http://schemas.microsoft.com/office/drawing/2014/main" xmlns="" id="{84CB6232-0F92-CD41-8518-B959175A3B76}"/>
                </a:ext>
              </a:extLst>
            </p:cNvPr>
            <p:cNvSpPr/>
            <p:nvPr/>
          </p:nvSpPr>
          <p:spPr bwMode="auto">
            <a:xfrm rot="21368463">
              <a:off x="10393157" y="5385082"/>
              <a:ext cx="74613"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1" name="Freeform 127">
              <a:extLst>
                <a:ext uri="{FF2B5EF4-FFF2-40B4-BE49-F238E27FC236}">
                  <a16:creationId xmlns:a16="http://schemas.microsoft.com/office/drawing/2014/main" xmlns="" id="{B3F97E08-CCFE-784C-89AA-81984EF73291}"/>
                </a:ext>
              </a:extLst>
            </p:cNvPr>
            <p:cNvSpPr/>
            <p:nvPr/>
          </p:nvSpPr>
          <p:spPr bwMode="auto">
            <a:xfrm rot="21368463">
              <a:off x="10325969" y="4813580"/>
              <a:ext cx="76200" cy="74612"/>
            </a:xfrm>
            <a:custGeom>
              <a:avLst/>
              <a:gdLst>
                <a:gd name="T0" fmla="*/ 54 w 74"/>
                <a:gd name="T1" fmla="*/ 9 h 74"/>
                <a:gd name="T2" fmla="*/ 65 w 74"/>
                <a:gd name="T3" fmla="*/ 54 h 74"/>
                <a:gd name="T4" fmla="*/ 20 w 74"/>
                <a:gd name="T5" fmla="*/ 65 h 74"/>
                <a:gd name="T6" fmla="*/ 9 w 74"/>
                <a:gd name="T7" fmla="*/ 20 h 74"/>
                <a:gd name="T8" fmla="*/ 54 w 74"/>
                <a:gd name="T9" fmla="*/ 9 h 74"/>
              </a:gdLst>
              <a:ahLst/>
              <a:cxnLst>
                <a:cxn ang="0">
                  <a:pos x="T0" y="T1"/>
                </a:cxn>
                <a:cxn ang="0">
                  <a:pos x="T2" y="T3"/>
                </a:cxn>
                <a:cxn ang="0">
                  <a:pos x="T4" y="T5"/>
                </a:cxn>
                <a:cxn ang="0">
                  <a:pos x="T6" y="T7"/>
                </a:cxn>
                <a:cxn ang="0">
                  <a:pos x="T8" y="T9"/>
                </a:cxn>
              </a:cxnLst>
              <a:rect l="0" t="0" r="r" b="b"/>
              <a:pathLst>
                <a:path w="74" h="74">
                  <a:moveTo>
                    <a:pt x="54" y="9"/>
                  </a:moveTo>
                  <a:cubicBezTo>
                    <a:pt x="70" y="19"/>
                    <a:pt x="74" y="39"/>
                    <a:pt x="65" y="54"/>
                  </a:cubicBezTo>
                  <a:cubicBezTo>
                    <a:pt x="55" y="70"/>
                    <a:pt x="35" y="74"/>
                    <a:pt x="20" y="65"/>
                  </a:cubicBezTo>
                  <a:cubicBezTo>
                    <a:pt x="4" y="55"/>
                    <a:pt x="0" y="35"/>
                    <a:pt x="9" y="20"/>
                  </a:cubicBezTo>
                  <a:cubicBezTo>
                    <a:pt x="19" y="4"/>
                    <a:pt x="39" y="0"/>
                    <a:pt x="54" y="9"/>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2" name="Freeform 128">
              <a:extLst>
                <a:ext uri="{FF2B5EF4-FFF2-40B4-BE49-F238E27FC236}">
                  <a16:creationId xmlns:a16="http://schemas.microsoft.com/office/drawing/2014/main" xmlns="" id="{836E3E3B-AFB8-A24B-93E2-6CB1EBD660E8}"/>
                </a:ext>
              </a:extLst>
            </p:cNvPr>
            <p:cNvSpPr/>
            <p:nvPr/>
          </p:nvSpPr>
          <p:spPr bwMode="auto">
            <a:xfrm rot="21368463">
              <a:off x="11170381" y="4664339"/>
              <a:ext cx="76200" cy="76200"/>
            </a:xfrm>
            <a:custGeom>
              <a:avLst/>
              <a:gdLst>
                <a:gd name="T0" fmla="*/ 55 w 75"/>
                <a:gd name="T1" fmla="*/ 10 h 75"/>
                <a:gd name="T2" fmla="*/ 65 w 75"/>
                <a:gd name="T3" fmla="*/ 55 h 75"/>
                <a:gd name="T4" fmla="*/ 20 w 75"/>
                <a:gd name="T5" fmla="*/ 65 h 75"/>
                <a:gd name="T6" fmla="*/ 10 w 75"/>
                <a:gd name="T7" fmla="*/ 20 h 75"/>
                <a:gd name="T8" fmla="*/ 55 w 75"/>
                <a:gd name="T9" fmla="*/ 10 h 75"/>
              </a:gdLst>
              <a:ahLst/>
              <a:cxnLst>
                <a:cxn ang="0">
                  <a:pos x="T0" y="T1"/>
                </a:cxn>
                <a:cxn ang="0">
                  <a:pos x="T2" y="T3"/>
                </a:cxn>
                <a:cxn ang="0">
                  <a:pos x="T4" y="T5"/>
                </a:cxn>
                <a:cxn ang="0">
                  <a:pos x="T6" y="T7"/>
                </a:cxn>
                <a:cxn ang="0">
                  <a:pos x="T8" y="T9"/>
                </a:cxn>
              </a:cxnLst>
              <a:rect l="0" t="0" r="r" b="b"/>
              <a:pathLst>
                <a:path w="75" h="75">
                  <a:moveTo>
                    <a:pt x="55" y="10"/>
                  </a:moveTo>
                  <a:cubicBezTo>
                    <a:pt x="70" y="19"/>
                    <a:pt x="75" y="39"/>
                    <a:pt x="65" y="55"/>
                  </a:cubicBezTo>
                  <a:cubicBezTo>
                    <a:pt x="56" y="70"/>
                    <a:pt x="36" y="75"/>
                    <a:pt x="20" y="65"/>
                  </a:cubicBezTo>
                  <a:cubicBezTo>
                    <a:pt x="5" y="55"/>
                    <a:pt x="0" y="35"/>
                    <a:pt x="10" y="20"/>
                  </a:cubicBezTo>
                  <a:cubicBezTo>
                    <a:pt x="20" y="5"/>
                    <a:pt x="40" y="0"/>
                    <a:pt x="55" y="1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3" name="Freeform 129">
              <a:extLst>
                <a:ext uri="{FF2B5EF4-FFF2-40B4-BE49-F238E27FC236}">
                  <a16:creationId xmlns:a16="http://schemas.microsoft.com/office/drawing/2014/main" xmlns="" id="{8835D27A-EFB0-5A4A-A048-ADDCF26FF503}"/>
                </a:ext>
              </a:extLst>
            </p:cNvPr>
            <p:cNvSpPr/>
            <p:nvPr/>
          </p:nvSpPr>
          <p:spPr bwMode="auto">
            <a:xfrm rot="21368463">
              <a:off x="11228993" y="3836332"/>
              <a:ext cx="120650" cy="119062"/>
            </a:xfrm>
            <a:custGeom>
              <a:avLst/>
              <a:gdLst>
                <a:gd name="T0" fmla="*/ 87 w 119"/>
                <a:gd name="T1" fmla="*/ 15 h 118"/>
                <a:gd name="T2" fmla="*/ 104 w 119"/>
                <a:gd name="T3" fmla="*/ 86 h 118"/>
                <a:gd name="T4" fmla="*/ 32 w 119"/>
                <a:gd name="T5" fmla="*/ 103 h 118"/>
                <a:gd name="T6" fmla="*/ 16 w 119"/>
                <a:gd name="T7" fmla="*/ 31 h 118"/>
                <a:gd name="T8" fmla="*/ 87 w 119"/>
                <a:gd name="T9" fmla="*/ 15 h 118"/>
              </a:gdLst>
              <a:ahLst/>
              <a:cxnLst>
                <a:cxn ang="0">
                  <a:pos x="T0" y="T1"/>
                </a:cxn>
                <a:cxn ang="0">
                  <a:pos x="T2" y="T3"/>
                </a:cxn>
                <a:cxn ang="0">
                  <a:pos x="T4" y="T5"/>
                </a:cxn>
                <a:cxn ang="0">
                  <a:pos x="T6" y="T7"/>
                </a:cxn>
                <a:cxn ang="0">
                  <a:pos x="T8" y="T9"/>
                </a:cxn>
              </a:cxnLst>
              <a:rect l="0" t="0" r="r" b="b"/>
              <a:pathLst>
                <a:path w="119" h="118">
                  <a:moveTo>
                    <a:pt x="87" y="15"/>
                  </a:moveTo>
                  <a:cubicBezTo>
                    <a:pt x="111" y="30"/>
                    <a:pt x="119" y="62"/>
                    <a:pt x="104" y="86"/>
                  </a:cubicBezTo>
                  <a:cubicBezTo>
                    <a:pt x="88" y="111"/>
                    <a:pt x="56" y="118"/>
                    <a:pt x="32" y="103"/>
                  </a:cubicBezTo>
                  <a:cubicBezTo>
                    <a:pt x="8" y="87"/>
                    <a:pt x="0" y="55"/>
                    <a:pt x="16" y="31"/>
                  </a:cubicBezTo>
                  <a:cubicBezTo>
                    <a:pt x="31" y="7"/>
                    <a:pt x="63" y="0"/>
                    <a:pt x="87" y="15"/>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4" name="Freeform 138">
              <a:extLst>
                <a:ext uri="{FF2B5EF4-FFF2-40B4-BE49-F238E27FC236}">
                  <a16:creationId xmlns:a16="http://schemas.microsoft.com/office/drawing/2014/main" xmlns="" id="{B30DE262-00FC-1D45-BFA9-5EE0F3F3F240}"/>
                </a:ext>
              </a:extLst>
            </p:cNvPr>
            <p:cNvSpPr/>
            <p:nvPr/>
          </p:nvSpPr>
          <p:spPr bwMode="auto">
            <a:xfrm rot="21368463">
              <a:off x="10693729" y="5957217"/>
              <a:ext cx="58738" cy="58737"/>
            </a:xfrm>
            <a:custGeom>
              <a:avLst/>
              <a:gdLst>
                <a:gd name="T0" fmla="*/ 43 w 58"/>
                <a:gd name="T1" fmla="*/ 8 h 58"/>
                <a:gd name="T2" fmla="*/ 51 w 58"/>
                <a:gd name="T3" fmla="*/ 43 h 58"/>
                <a:gd name="T4" fmla="*/ 16 w 58"/>
                <a:gd name="T5" fmla="*/ 51 h 58"/>
                <a:gd name="T6" fmla="*/ 8 w 58"/>
                <a:gd name="T7" fmla="*/ 16 h 58"/>
                <a:gd name="T8" fmla="*/ 43 w 58"/>
                <a:gd name="T9" fmla="*/ 8 h 58"/>
              </a:gdLst>
              <a:ahLst/>
              <a:cxnLst>
                <a:cxn ang="0">
                  <a:pos x="T0" y="T1"/>
                </a:cxn>
                <a:cxn ang="0">
                  <a:pos x="T2" y="T3"/>
                </a:cxn>
                <a:cxn ang="0">
                  <a:pos x="T4" y="T5"/>
                </a:cxn>
                <a:cxn ang="0">
                  <a:pos x="T6" y="T7"/>
                </a:cxn>
                <a:cxn ang="0">
                  <a:pos x="T8" y="T9"/>
                </a:cxn>
              </a:cxnLst>
              <a:rect l="0" t="0" r="r" b="b"/>
              <a:pathLst>
                <a:path w="58" h="58">
                  <a:moveTo>
                    <a:pt x="43" y="8"/>
                  </a:moveTo>
                  <a:cubicBezTo>
                    <a:pt x="55" y="15"/>
                    <a:pt x="58" y="31"/>
                    <a:pt x="51" y="43"/>
                  </a:cubicBezTo>
                  <a:cubicBezTo>
                    <a:pt x="43" y="54"/>
                    <a:pt x="28" y="58"/>
                    <a:pt x="16" y="51"/>
                  </a:cubicBezTo>
                  <a:cubicBezTo>
                    <a:pt x="4" y="43"/>
                    <a:pt x="0" y="28"/>
                    <a:pt x="8" y="16"/>
                  </a:cubicBezTo>
                  <a:cubicBezTo>
                    <a:pt x="15" y="4"/>
                    <a:pt x="31" y="0"/>
                    <a:pt x="43" y="8"/>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5" name="Freeform 148">
              <a:extLst>
                <a:ext uri="{FF2B5EF4-FFF2-40B4-BE49-F238E27FC236}">
                  <a16:creationId xmlns:a16="http://schemas.microsoft.com/office/drawing/2014/main" xmlns="" id="{1D02FF99-946A-FB44-BCB3-EF492A6C3A80}"/>
                </a:ext>
              </a:extLst>
            </p:cNvPr>
            <p:cNvSpPr/>
            <p:nvPr/>
          </p:nvSpPr>
          <p:spPr bwMode="auto">
            <a:xfrm rot="21368463">
              <a:off x="8461322" y="6389722"/>
              <a:ext cx="528638" cy="530225"/>
            </a:xfrm>
            <a:custGeom>
              <a:avLst/>
              <a:gdLst>
                <a:gd name="T0" fmla="*/ 382 w 521"/>
                <a:gd name="T1" fmla="*/ 67 h 521"/>
                <a:gd name="T2" fmla="*/ 454 w 521"/>
                <a:gd name="T3" fmla="*/ 382 h 521"/>
                <a:gd name="T4" fmla="*/ 139 w 521"/>
                <a:gd name="T5" fmla="*/ 454 h 521"/>
                <a:gd name="T6" fmla="*/ 67 w 521"/>
                <a:gd name="T7" fmla="*/ 139 h 521"/>
                <a:gd name="T8" fmla="*/ 382 w 521"/>
                <a:gd name="T9" fmla="*/ 67 h 521"/>
              </a:gdLst>
              <a:ahLst/>
              <a:cxnLst>
                <a:cxn ang="0">
                  <a:pos x="T0" y="T1"/>
                </a:cxn>
                <a:cxn ang="0">
                  <a:pos x="T2" y="T3"/>
                </a:cxn>
                <a:cxn ang="0">
                  <a:pos x="T4" y="T5"/>
                </a:cxn>
                <a:cxn ang="0">
                  <a:pos x="T6" y="T7"/>
                </a:cxn>
                <a:cxn ang="0">
                  <a:pos x="T8" y="T9"/>
                </a:cxn>
              </a:cxnLst>
              <a:rect l="0" t="0" r="r" b="b"/>
              <a:pathLst>
                <a:path w="521" h="521">
                  <a:moveTo>
                    <a:pt x="382" y="67"/>
                  </a:moveTo>
                  <a:cubicBezTo>
                    <a:pt x="489" y="134"/>
                    <a:pt x="521" y="275"/>
                    <a:pt x="454" y="382"/>
                  </a:cubicBezTo>
                  <a:cubicBezTo>
                    <a:pt x="387" y="489"/>
                    <a:pt x="246" y="521"/>
                    <a:pt x="139" y="454"/>
                  </a:cubicBezTo>
                  <a:cubicBezTo>
                    <a:pt x="32" y="387"/>
                    <a:pt x="0" y="246"/>
                    <a:pt x="67" y="139"/>
                  </a:cubicBezTo>
                  <a:cubicBezTo>
                    <a:pt x="134" y="32"/>
                    <a:pt x="275" y="0"/>
                    <a:pt x="382" y="67"/>
                  </a:cubicBezTo>
                  <a:close/>
                </a:path>
              </a:pathLst>
            </a:custGeom>
            <a:solidFill>
              <a:srgbClr val="45D8FF">
                <a:alpha val="20000"/>
              </a:srgbClr>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6" name="Freeform 156">
              <a:extLst>
                <a:ext uri="{FF2B5EF4-FFF2-40B4-BE49-F238E27FC236}">
                  <a16:creationId xmlns:a16="http://schemas.microsoft.com/office/drawing/2014/main" xmlns="" id="{9FA71AAD-AD6C-964C-A190-7BC1FC40A1CB}"/>
                </a:ext>
              </a:extLst>
            </p:cNvPr>
            <p:cNvSpPr/>
            <p:nvPr/>
          </p:nvSpPr>
          <p:spPr bwMode="auto">
            <a:xfrm rot="21368463">
              <a:off x="8588324" y="6518363"/>
              <a:ext cx="273050" cy="273050"/>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00B5B6"/>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sp>
          <p:nvSpPr>
            <p:cNvPr id="147" name="Freeform 156">
              <a:extLst>
                <a:ext uri="{FF2B5EF4-FFF2-40B4-BE49-F238E27FC236}">
                  <a16:creationId xmlns:a16="http://schemas.microsoft.com/office/drawing/2014/main" xmlns="" id="{F18AE009-D3C3-844C-88C2-F45F9936E283}"/>
                </a:ext>
              </a:extLst>
            </p:cNvPr>
            <p:cNvSpPr/>
            <p:nvPr/>
          </p:nvSpPr>
          <p:spPr bwMode="auto">
            <a:xfrm rot="21368463" flipV="1">
              <a:off x="8659223" y="6591642"/>
              <a:ext cx="126492" cy="126492"/>
            </a:xfrm>
            <a:custGeom>
              <a:avLst/>
              <a:gdLst>
                <a:gd name="T0" fmla="*/ 198 w 270"/>
                <a:gd name="T1" fmla="*/ 34 h 269"/>
                <a:gd name="T2" fmla="*/ 235 w 270"/>
                <a:gd name="T3" fmla="*/ 197 h 269"/>
                <a:gd name="T4" fmla="*/ 72 w 270"/>
                <a:gd name="T5" fmla="*/ 235 h 269"/>
                <a:gd name="T6" fmla="*/ 35 w 270"/>
                <a:gd name="T7" fmla="*/ 72 h 269"/>
                <a:gd name="T8" fmla="*/ 198 w 270"/>
                <a:gd name="T9" fmla="*/ 34 h 269"/>
              </a:gdLst>
              <a:ahLst/>
              <a:cxnLst>
                <a:cxn ang="0">
                  <a:pos x="T0" y="T1"/>
                </a:cxn>
                <a:cxn ang="0">
                  <a:pos x="T2" y="T3"/>
                </a:cxn>
                <a:cxn ang="0">
                  <a:pos x="T4" y="T5"/>
                </a:cxn>
                <a:cxn ang="0">
                  <a:pos x="T6" y="T7"/>
                </a:cxn>
                <a:cxn ang="0">
                  <a:pos x="T8" y="T9"/>
                </a:cxn>
              </a:cxnLst>
              <a:rect l="0" t="0" r="r" b="b"/>
              <a:pathLst>
                <a:path w="270" h="269">
                  <a:moveTo>
                    <a:pt x="198" y="34"/>
                  </a:moveTo>
                  <a:cubicBezTo>
                    <a:pt x="253" y="69"/>
                    <a:pt x="270" y="142"/>
                    <a:pt x="235" y="197"/>
                  </a:cubicBezTo>
                  <a:cubicBezTo>
                    <a:pt x="201" y="253"/>
                    <a:pt x="128" y="269"/>
                    <a:pt x="72" y="235"/>
                  </a:cubicBezTo>
                  <a:cubicBezTo>
                    <a:pt x="17" y="200"/>
                    <a:pt x="0" y="127"/>
                    <a:pt x="35" y="72"/>
                  </a:cubicBezTo>
                  <a:cubicBezTo>
                    <a:pt x="70" y="16"/>
                    <a:pt x="143" y="0"/>
                    <a:pt x="198" y="34"/>
                  </a:cubicBezTo>
                  <a:close/>
                </a:path>
              </a:pathLst>
            </a:custGeom>
            <a:solidFill>
              <a:srgbClr val="45D8FF"/>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Normal" panose="020B0400000000000000" pitchFamily="34" charset="-122"/>
                <a:cs typeface="+mn-ea"/>
                <a:sym typeface="+mn-lt"/>
              </a:endParaRPr>
            </a:p>
          </p:txBody>
        </p:sp>
      </p:grpSp>
      <p:sp>
        <p:nvSpPr>
          <p:cNvPr id="148" name="标题 7">
            <a:extLst>
              <a:ext uri="{FF2B5EF4-FFF2-40B4-BE49-F238E27FC236}">
                <a16:creationId xmlns:a16="http://schemas.microsoft.com/office/drawing/2014/main" xmlns="" id="{E5A805C6-3AD3-1B4B-BB72-D3DB245B79D8}"/>
              </a:ext>
            </a:extLst>
          </p:cNvPr>
          <p:cNvSpPr>
            <a:spLocks noGrp="1"/>
          </p:cNvSpPr>
          <p:nvPr>
            <p:ph type="title"/>
          </p:nvPr>
        </p:nvSpPr>
        <p:spPr>
          <a:xfrm>
            <a:off x="257504" y="200551"/>
            <a:ext cx="9254044" cy="424732"/>
          </a:xfrm>
        </p:spPr>
        <p:txBody>
          <a:bodyPr>
            <a:noAutofit/>
          </a:bodyPr>
          <a:lstStyle>
            <a:lvl1pPr>
              <a:defRPr sz="2400" b="1">
                <a:solidFill>
                  <a:schemeClr val="bg1"/>
                </a:solidFill>
              </a:defRPr>
            </a:lvl1pPr>
          </a:lstStyle>
          <a:p>
            <a:r>
              <a:rPr lang="zh-CN" altLang="en-US" dirty="0"/>
              <a:t>自我介绍</a:t>
            </a:r>
          </a:p>
        </p:txBody>
      </p:sp>
      <p:cxnSp>
        <p:nvCxnSpPr>
          <p:cNvPr id="149" name="直接连接符 7">
            <a:extLst>
              <a:ext uri="{FF2B5EF4-FFF2-40B4-BE49-F238E27FC236}">
                <a16:creationId xmlns:a16="http://schemas.microsoft.com/office/drawing/2014/main" xmlns="" id="{3EA617A9-360C-CC46-9BD9-D7DF28611241}"/>
              </a:ext>
            </a:extLst>
          </p:cNvPr>
          <p:cNvCxnSpPr/>
          <p:nvPr userDrawn="1"/>
        </p:nvCxnSpPr>
        <p:spPr>
          <a:xfrm>
            <a:off x="0" y="713868"/>
            <a:ext cx="12173828"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3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aphicFrame>
        <p:nvGraphicFramePr>
          <p:cNvPr id="11" name="对象 10" hidden="1">
            <a:extLst>
              <a:ext uri="{FF2B5EF4-FFF2-40B4-BE49-F238E27FC236}">
                <a16:creationId xmlns:a16="http://schemas.microsoft.com/office/drawing/2014/main" xmlns="" id="{2373E0E3-8F96-4237-8697-34E8D94E6688}"/>
              </a:ext>
            </a:extLst>
          </p:cNvPr>
          <p:cNvGraphicFramePr>
            <a:graphicFrameLocks noChangeAspect="1"/>
          </p:cNvGraphicFramePr>
          <p:nvPr userDrawn="1">
            <p:custDataLst>
              <p:tags r:id="rId2"/>
            </p:custDataLst>
            <p:extLst>
              <p:ext uri="{D42A27DB-BD31-4B8C-83A1-F6EECF244321}">
                <p14:modId xmlns:p14="http://schemas.microsoft.com/office/powerpoint/2010/main" val="878280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55" name="think-cell 幻灯片" r:id="rId5" imgW="501" imgH="502" progId="TCLayout.ActiveDocument.1">
                  <p:embed/>
                </p:oleObj>
              </mc:Choice>
              <mc:Fallback>
                <p:oleObj name="think-cell 幻灯片" r:id="rId5" imgW="501" imgH="502" progId="TCLayout.ActiveDocument.1">
                  <p:embed/>
                  <p:pic>
                    <p:nvPicPr>
                      <p:cNvPr id="11" name="对象 10" hidden="1">
                        <a:extLst>
                          <a:ext uri="{FF2B5EF4-FFF2-40B4-BE49-F238E27FC236}">
                            <a16:creationId xmlns:a16="http://schemas.microsoft.com/office/drawing/2014/main" xmlns="" id="{2373E0E3-8F96-4237-8697-34E8D94E66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93964" y="136525"/>
            <a:ext cx="9254044" cy="424732"/>
          </a:xfrm>
        </p:spPr>
        <p:txBody>
          <a:bodyPr wrap="square">
            <a:spAutoFit/>
          </a:bodyPr>
          <a:lstStyle>
            <a:lvl1pPr>
              <a:defRPr sz="2400" b="1">
                <a:solidFill>
                  <a:srgbClr val="3856F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8" name="直接连接符 7">
            <a:extLst>
              <a:ext uri="{FF2B5EF4-FFF2-40B4-BE49-F238E27FC236}">
                <a16:creationId xmlns:a16="http://schemas.microsoft.com/office/drawing/2014/main" xmlns="" id="{893BE0B2-358D-46A5-A1A8-AD12A148177E}"/>
              </a:ext>
            </a:extLst>
          </p:cNvPr>
          <p:cNvCxnSpPr/>
          <p:nvPr userDrawn="1"/>
        </p:nvCxnSpPr>
        <p:spPr>
          <a:xfrm>
            <a:off x="0" y="644712"/>
            <a:ext cx="1217382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Slide Number">
            <a:extLst>
              <a:ext uri="{FF2B5EF4-FFF2-40B4-BE49-F238E27FC236}">
                <a16:creationId xmlns:a16="http://schemas.microsoft.com/office/drawing/2014/main" xmlns="" id="{224C232B-C0E3-4A34-98ED-C90450149C3F}"/>
              </a:ext>
            </a:extLst>
          </p:cNvPr>
          <p:cNvSpPr txBox="1">
            <a:spLocks noChangeArrowheads="1"/>
          </p:cNvSpPr>
          <p:nvPr userDrawn="1">
            <p:custDataLst>
              <p:tags r:id="rId3"/>
            </p:custDataLst>
          </p:nvPr>
        </p:nvSpPr>
        <p:spPr bwMode="auto">
          <a:xfrm>
            <a:off x="11814040" y="6584791"/>
            <a:ext cx="171522" cy="153888"/>
          </a:xfrm>
          <a:prstGeom prst="rect">
            <a:avLst/>
          </a:prstGeom>
          <a:noFill/>
          <a:ln w="9525">
            <a:noFill/>
            <a:miter lim="800000"/>
            <a:headEnd/>
            <a:tailEnd/>
          </a:ln>
          <a:effectLst/>
        </p:spPr>
        <p:txBody>
          <a:bodyPr wrap="none" lIns="0" tIns="0" rIns="0" bIns="0">
            <a:spAutoFit/>
          </a:bodyPr>
          <a:lstStyle>
            <a:lvl1pPr>
              <a:defRPr sz="900" b="0" smtClean="0"/>
            </a:lvl1pPr>
          </a:lstStyle>
          <a:p>
            <a:pPr>
              <a:defRPr/>
            </a:pPr>
            <a:fld id="{9AD418A5-D20B-4565-85BB-CE4BA7930CE2}" type="slidenum">
              <a:rPr lang="en-US" sz="1000">
                <a:solidFill>
                  <a:srgbClr val="898989"/>
                </a:solidFill>
                <a:latin typeface="微软雅黑" pitchFamily="34" charset="-122"/>
                <a:ea typeface="微软雅黑" pitchFamily="34" charset="-122"/>
                <a:cs typeface="Arial" pitchFamily="34" charset="0"/>
              </a:rPr>
              <a:pPr>
                <a:defRPr/>
              </a:pPr>
              <a:t>‹#›</a:t>
            </a:fld>
            <a:endParaRPr lang="en-US" sz="1000" dirty="0">
              <a:solidFill>
                <a:srgbClr val="898989"/>
              </a:solidFill>
              <a:latin typeface="微软雅黑" pitchFamily="34" charset="-122"/>
              <a:ea typeface="微软雅黑" pitchFamily="34" charset="-122"/>
              <a:cs typeface="Arial" pitchFamily="34" charset="0"/>
            </a:endParaRPr>
          </a:p>
        </p:txBody>
      </p:sp>
      <p:pic>
        <p:nvPicPr>
          <p:cNvPr id="15" name="图片 11" descr="图片 11">
            <a:extLst>
              <a:ext uri="{FF2B5EF4-FFF2-40B4-BE49-F238E27FC236}">
                <a16:creationId xmlns:a16="http://schemas.microsoft.com/office/drawing/2014/main" xmlns="" id="{A7324A2B-40FE-41B0-BD67-C44155BE027D}"/>
              </a:ext>
            </a:extLst>
          </p:cNvPr>
          <p:cNvPicPr>
            <a:picLocks noChangeAspect="1"/>
          </p:cNvPicPr>
          <p:nvPr userDrawn="1"/>
        </p:nvPicPr>
        <p:blipFill>
          <a:blip r:embed="rId7"/>
          <a:stretch>
            <a:fillRect/>
          </a:stretch>
        </p:blipFill>
        <p:spPr>
          <a:xfrm>
            <a:off x="10220261" y="209190"/>
            <a:ext cx="1765301" cy="279401"/>
          </a:xfrm>
          <a:prstGeom prst="rect">
            <a:avLst/>
          </a:prstGeom>
          <a:ln w="12700">
            <a:miter lim="400000"/>
          </a:ln>
        </p:spPr>
      </p:pic>
    </p:spTree>
    <p:extLst>
      <p:ext uri="{BB962C8B-B14F-4D97-AF65-F5344CB8AC3E}">
        <p14:creationId xmlns:p14="http://schemas.microsoft.com/office/powerpoint/2010/main" val="269962736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7" y="6404293"/>
            <a:ext cx="273654"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 id="2147483659"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6" r:id="rId1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3.jfif"/><Relationship Id="rId7" Type="http://schemas.openxmlformats.org/officeDocument/2006/relationships/hyperlink" Target="https://longfor.21tb.com/els/html/course/course.courseInfo.do?courseId=47e2c667b1084f7faa63299260ffe6f2&amp;courseType=NEW_COURSE_CENTER"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6.jfif"/><Relationship Id="rId5" Type="http://schemas.openxmlformats.org/officeDocument/2006/relationships/image" Target="../media/image25.jpe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101.xml"/><Relationship Id="rId1" Type="http://schemas.openxmlformats.org/officeDocument/2006/relationships/slideLayout" Target="../slideLayouts/slideLayout17.xml"/><Relationship Id="rId4" Type="http://schemas.openxmlformats.org/officeDocument/2006/relationships/image" Target="../media/image103.tmp"/></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notesSlide" Target="../notesSlides/notesSlide103.xml"/><Relationship Id="rId1" Type="http://schemas.openxmlformats.org/officeDocument/2006/relationships/slideLayout" Target="../slideLayouts/slideLayout17.xml"/><Relationship Id="rId6" Type="http://schemas.openxmlformats.org/officeDocument/2006/relationships/image" Target="../media/image107.tmp"/><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8.tmp"/></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hyperlink" Target="http://localhost:8888/notebooks/prompting-guide/notebook/tokenizer.ipynb" TargetMode="External"/><Relationship Id="rId4" Type="http://schemas.openxmlformats.org/officeDocument/2006/relationships/image" Target="../media/image31.tm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4.tmp"/></Relationships>
</file>

<file path=ppt/slides/_rels/slide25.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37.tmp"/><Relationship Id="rId4" Type="http://schemas.openxmlformats.org/officeDocument/2006/relationships/image" Target="../media/image36.tmp"/></Relationships>
</file>

<file path=ppt/slides/_rels/slide2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9.tm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42.tmp"/><Relationship Id="rId4" Type="http://schemas.openxmlformats.org/officeDocument/2006/relationships/image" Target="../media/image41.tmp"/></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localhost:8888/notebooks/prompting-guide/notebook/icl-1.ipynb"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Alrope123/rethinking-demonstrations" TargetMode="External"/><Relationship Id="rId3" Type="http://schemas.openxmlformats.org/officeDocument/2006/relationships/hyperlink" Target="https://arxiv.org/pdf/2301.00234.pdf" TargetMode="External"/><Relationship Id="rId7" Type="http://schemas.openxmlformats.org/officeDocument/2006/relationships/hyperlink" Target="https://arxiv.org/abs/2111.02080"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hyperlink" Target="https://ai.stanford.edu/blog/understanding-incontext/" TargetMode="External"/><Relationship Id="rId5" Type="http://schemas.openxmlformats.org/officeDocument/2006/relationships/hyperlink" Target="https://www.cs.princeton.edu/courses/archive/fall22/cos597G/lectures/lec07.pdf" TargetMode="External"/><Relationship Id="rId4" Type="http://schemas.openxmlformats.org/officeDocument/2006/relationships/hyperlink" Target="https://arxiv.org/abs/2212.10559" TargetMode="External"/><Relationship Id="rId9" Type="http://schemas.openxmlformats.org/officeDocument/2006/relationships/image" Target="../media/image47.tm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hyperlink" Target="http://localhost:8888/notebooks/prompting-guide/notebook/zero-shot%20cot.ipynb" TargetMode="External"/><Relationship Id="rId5" Type="http://schemas.openxmlformats.org/officeDocument/2006/relationships/image" Target="../media/image50.tmp"/><Relationship Id="rId4" Type="http://schemas.openxmlformats.org/officeDocument/2006/relationships/image" Target="../media/image49.tm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ongfor.21tb.com/els/html/course/course.courseInfo.do?courseId=47e2c667b1084f7faa63299260ffe6f2&amp;courseType=NEW_COURSE_CENTER"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7.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57.tmp"/></Relationships>
</file>

<file path=ppt/slides/_rels/slide5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59.tmp"/></Relationships>
</file>

<file path=ppt/slides/_rels/slide55.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http://localhost:8888/edit/prompting-guide/notebook/CRISPE.txt" TargetMode="External"/><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hyperlink" Target="https://idoc.longfor.com/word/w8DLPO2A0wByLOM7VYKucDFmynzH" TargetMode="External"/><Relationship Id="rId2" Type="http://schemas.openxmlformats.org/officeDocument/2006/relationships/notesSlide" Target="../notesSlides/notesSlide60.xml"/><Relationship Id="rId1" Type="http://schemas.openxmlformats.org/officeDocument/2006/relationships/slideLayout" Target="../slideLayouts/slideLayout17.xml"/><Relationship Id="rId4" Type="http://schemas.openxmlformats.org/officeDocument/2006/relationships/hyperlink" Target="http://localhost:8888/notebooks/prompting-guide/notebook/%E6%99%9A%E9%A4%90%E7%9B%B2%E7%9B%92.ipynb"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idoc.longfor.com/word/w4DFreH5kwOyZGsLdOoLUPTju7fX" TargetMode="External"/><Relationship Id="rId2" Type="http://schemas.openxmlformats.org/officeDocument/2006/relationships/notesSlide" Target="../notesSlides/notesSlide61.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hyperlink" Target="https://idoc.longfor.com/word/w7EwhQvgBSrATNwaJuKEjNIYya0i" TargetMode="External"/><Relationship Id="rId2" Type="http://schemas.openxmlformats.org/officeDocument/2006/relationships/notesSlide" Target="../notesSlides/notesSlide63.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hyperlink" Target="https://idoc.longfor.com/word/wBYBKBGXxIcJyid4TavzV50cw3cS" TargetMode="External"/><Relationship Id="rId4" Type="http://schemas.openxmlformats.org/officeDocument/2006/relationships/hyperlink" Target="https://idoc.longfor.com/word/wAQVdVbuORAz5HWpv4pnXWIGUHlU"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idoc.longfor.com/word/w5HK9ftNfWYaq9eONoVt9rGT15QS" TargetMode="External"/><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hyperlink" Target="https://idoc.longfor.com/word/wZ33EvQpUSMSb2dzN9aF1fYu6MyL" TargetMode="External"/><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8" Type="http://schemas.openxmlformats.org/officeDocument/2006/relationships/hyperlink" Target="https://kexue.fm/archives/8265" TargetMode="External"/><Relationship Id="rId3" Type="http://schemas.openxmlformats.org/officeDocument/2006/relationships/image" Target="../media/image65.png"/><Relationship Id="rId7" Type="http://schemas.openxmlformats.org/officeDocument/2006/relationships/hyperlink" Target="https://kexue.fm/archives/9948" TargetMode="External"/><Relationship Id="rId2" Type="http://schemas.openxmlformats.org/officeDocument/2006/relationships/notesSlide" Target="../notesSlides/notesSlide68.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tmp"/><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7.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17.xml"/><Relationship Id="rId5" Type="http://schemas.openxmlformats.org/officeDocument/2006/relationships/image" Target="../media/image78.tmp"/><Relationship Id="rId4" Type="http://schemas.openxmlformats.org/officeDocument/2006/relationships/image" Target="../media/image77.tmp"/></Relationships>
</file>

<file path=ppt/slides/_rels/slide82.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notesSlide" Target="../notesSlides/notesSlide79.xml"/><Relationship Id="rId1" Type="http://schemas.openxmlformats.org/officeDocument/2006/relationships/slideLayout" Target="../slideLayouts/slideLayout17.xml"/><Relationship Id="rId6" Type="http://schemas.openxmlformats.org/officeDocument/2006/relationships/image" Target="../media/image82.tmp"/><Relationship Id="rId5" Type="http://schemas.openxmlformats.org/officeDocument/2006/relationships/image" Target="../media/image81.tmp"/><Relationship Id="rId4" Type="http://schemas.openxmlformats.org/officeDocument/2006/relationships/image" Target="../media/image80.tmp"/></Relationships>
</file>

<file path=ppt/slides/_rels/slide83.xml.rels><?xml version="1.0" encoding="UTF-8" standalone="yes"?>
<Relationships xmlns="http://schemas.openxmlformats.org/package/2006/relationships"><Relationship Id="rId3" Type="http://schemas.openxmlformats.org/officeDocument/2006/relationships/hyperlink" Target="http://localhost:8888/notebooks/prompting-guide/notebook/choice-question.ipynb" TargetMode="External"/><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hyperlink" Target="http://localhost:8888/notebooks/prompting-guide/notebook/sort-question.ipynb" TargetMode="External"/><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hyperlink" Target="http://localhost:8888/notebooks/prompting-guide/notebook/score-question.ipynb" TargetMode="External"/><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85.xml"/><Relationship Id="rId16" Type="http://schemas.openxmlformats.org/officeDocument/2006/relationships/image" Target="../media/image91.png"/><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3.tmp"/></Relationships>
</file>

<file path=ppt/slides/_rels/slide89.xml.rels><?xml version="1.0" encoding="UTF-8" standalone="yes"?>
<Relationships xmlns="http://schemas.openxmlformats.org/package/2006/relationships"><Relationship Id="rId8" Type="http://schemas.openxmlformats.org/officeDocument/2006/relationships/image" Target="../media/image85.tmp"/><Relationship Id="rId3" Type="http://schemas.openxmlformats.org/officeDocument/2006/relationships/image" Target="../media/image83.tmp"/><Relationship Id="rId7"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84.tmp"/><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hyperlink" Target="https://longfor.21tb.com/els/html/course/course.courseInfo.do?courseId=47e2c667b1084f7faa63299260ffe6f2&amp;courseType=NEW_COURSE_CENTER" TargetMode="External"/><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tmp"/><Relationship Id="rId9" Type="http://schemas.openxmlformats.org/officeDocument/2006/relationships/image" Target="../media/image18.jpe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17.xml"/><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hyperlink" Target="http://localhost:8888/notebooks/prompting-guide/notebook/temperature&amp;top_p.ipynb" TargetMode="External"/><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89.xml"/><Relationship Id="rId1" Type="http://schemas.openxmlformats.org/officeDocument/2006/relationships/slideLayout" Target="../slideLayouts/slideLayout17.xml"/><Relationship Id="rId6" Type="http://schemas.openxmlformats.org/officeDocument/2006/relationships/image" Target="../media/image89.tmp"/><Relationship Id="rId5" Type="http://schemas.openxmlformats.org/officeDocument/2006/relationships/image" Target="../media/image88.tmp"/><Relationship Id="rId4" Type="http://schemas.openxmlformats.org/officeDocument/2006/relationships/image" Target="../media/image87.tmp"/></Relationships>
</file>

<file path=ppt/slides/_rels/slide93.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notesSlide" Target="../notesSlides/notesSlide90.xml"/><Relationship Id="rId1" Type="http://schemas.openxmlformats.org/officeDocument/2006/relationships/slideLayout" Target="../slideLayouts/slideLayout17.xml"/><Relationship Id="rId4" Type="http://schemas.openxmlformats.org/officeDocument/2006/relationships/hyperlink" Target="http://localhost:8888/notebooks/prompting-guide/notebook/c2-recycle.ipynb"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notesSlide" Target="../notesSlides/notesSlide91.xml"/><Relationship Id="rId1" Type="http://schemas.openxmlformats.org/officeDocument/2006/relationships/slideLayout" Target="../slideLayouts/slideLayout17.xml"/><Relationship Id="rId5" Type="http://schemas.openxmlformats.org/officeDocument/2006/relationships/image" Target="../media/image92.tmp"/><Relationship Id="rId4" Type="http://schemas.openxmlformats.org/officeDocument/2006/relationships/hyperlink" Target="https://github.com/tjunlp-lab/M3KE"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92.xml"/><Relationship Id="rId1" Type="http://schemas.openxmlformats.org/officeDocument/2006/relationships/slideLayout" Target="../slideLayouts/slideLayout17.xml"/><Relationship Id="rId4" Type="http://schemas.openxmlformats.org/officeDocument/2006/relationships/image" Target="../media/image94.tmp"/></Relationships>
</file>

<file path=ppt/slides/_rels/slide96.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94.xml"/><Relationship Id="rId1" Type="http://schemas.openxmlformats.org/officeDocument/2006/relationships/slideLayout" Target="../slideLayouts/slideLayout17.xml"/><Relationship Id="rId4" Type="http://schemas.openxmlformats.org/officeDocument/2006/relationships/image" Target="../media/image97.tmp"/></Relationships>
</file>

<file path=ppt/slides/_rels/slide98.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A74C013A-716C-4E38-9748-7E6B1AA52BFD}"/>
              </a:ext>
            </a:extLst>
          </p:cNvPr>
          <p:cNvSpPr txBox="1"/>
          <p:nvPr/>
        </p:nvSpPr>
        <p:spPr>
          <a:xfrm>
            <a:off x="694006" y="2755511"/>
            <a:ext cx="10803988" cy="1106457"/>
          </a:xfrm>
          <a:prstGeom prst="rect">
            <a:avLst/>
          </a:prstGeom>
          <a:noFill/>
        </p:spPr>
        <p:txBody>
          <a:bodyPr wrap="square" rtlCol="0">
            <a:spAutoFit/>
          </a:bodyPr>
          <a:lstStyle/>
          <a:p>
            <a:pPr algn="ctr">
              <a:lnSpc>
                <a:spcPct val="120000"/>
              </a:lnSpc>
              <a:defRPr sz="5000" b="1">
                <a:solidFill>
                  <a:srgbClr val="1B46F3"/>
                </a:solidFill>
                <a:latin typeface="微软雅黑"/>
                <a:ea typeface="微软雅黑"/>
                <a:cs typeface="微软雅黑"/>
                <a:sym typeface="微软雅黑"/>
              </a:defRPr>
            </a:pPr>
            <a:r>
              <a:rPr lang="en-US" altLang="zh-CN" sz="6000" dirty="0" smtClean="0">
                <a:solidFill>
                  <a:schemeClr val="bg1"/>
                </a:solidFill>
              </a:rPr>
              <a:t>Prompting Guide – </a:t>
            </a:r>
            <a:r>
              <a:rPr lang="zh-CN" altLang="en-US" sz="6000" dirty="0" smtClean="0">
                <a:solidFill>
                  <a:schemeClr val="bg1"/>
                </a:solidFill>
              </a:rPr>
              <a:t>入门篇</a:t>
            </a:r>
            <a:r>
              <a:rPr lang="en-US" altLang="zh-CN" sz="6000" dirty="0" smtClean="0">
                <a:solidFill>
                  <a:schemeClr val="bg1"/>
                </a:solidFill>
              </a:rPr>
              <a:t> </a:t>
            </a:r>
            <a:endParaRPr lang="en-US" altLang="zh-CN" sz="6000" dirty="0">
              <a:solidFill>
                <a:schemeClr val="bg1"/>
              </a:solidFill>
            </a:endParaRPr>
          </a:p>
        </p:txBody>
      </p:sp>
      <p:sp>
        <p:nvSpPr>
          <p:cNvPr id="3" name="文本框 2">
            <a:extLst>
              <a:ext uri="{FF2B5EF4-FFF2-40B4-BE49-F238E27FC236}">
                <a16:creationId xmlns:a16="http://schemas.microsoft.com/office/drawing/2014/main" xmlns="" id="{A74C013A-716C-4E38-9748-7E6B1AA52BFD}"/>
              </a:ext>
            </a:extLst>
          </p:cNvPr>
          <p:cNvSpPr txBox="1"/>
          <p:nvPr/>
        </p:nvSpPr>
        <p:spPr>
          <a:xfrm>
            <a:off x="5950857" y="6248602"/>
            <a:ext cx="5839326" cy="430374"/>
          </a:xfrm>
          <a:prstGeom prst="rect">
            <a:avLst/>
          </a:prstGeom>
          <a:noFill/>
        </p:spPr>
        <p:txBody>
          <a:bodyPr wrap="square" rtlCol="0">
            <a:spAutoFit/>
          </a:bodyPr>
          <a:lstStyle/>
          <a:p>
            <a:pPr algn="r">
              <a:lnSpc>
                <a:spcPct val="120000"/>
              </a:lnSpc>
              <a:defRPr sz="5000" b="1">
                <a:solidFill>
                  <a:srgbClr val="1B46F3"/>
                </a:solidFill>
                <a:latin typeface="微软雅黑"/>
                <a:ea typeface="微软雅黑"/>
                <a:cs typeface="微软雅黑"/>
                <a:sym typeface="微软雅黑"/>
              </a:defRPr>
            </a:pPr>
            <a:r>
              <a:rPr lang="zh-CN" altLang="en-US" sz="2000" dirty="0" smtClean="0">
                <a:solidFill>
                  <a:schemeClr val="bg1"/>
                </a:solidFill>
              </a:rPr>
              <a:t>伊辉</a:t>
            </a:r>
            <a:endParaRPr lang="en-US" altLang="zh-CN" sz="2000" dirty="0">
              <a:solidFill>
                <a:schemeClr val="bg1"/>
              </a:solidFill>
            </a:endParaRPr>
          </a:p>
        </p:txBody>
      </p:sp>
    </p:spTree>
    <p:extLst>
      <p:ext uri="{BB962C8B-B14F-4D97-AF65-F5344CB8AC3E}">
        <p14:creationId xmlns:p14="http://schemas.microsoft.com/office/powerpoint/2010/main" val="2920290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1"/>
          <p:cNvSpPr>
            <a:spLocks noGrp="1"/>
          </p:cNvSpPr>
          <p:nvPr>
            <p:ph type="title"/>
          </p:nvPr>
        </p:nvSpPr>
        <p:spPr>
          <a:xfrm>
            <a:off x="93964" y="120483"/>
            <a:ext cx="9254044" cy="424732"/>
          </a:xfrm>
        </p:spPr>
        <p:txBody>
          <a:bodyPr/>
          <a:lstStyle/>
          <a:p>
            <a:r>
              <a:rPr lang="zh-CN" altLang="en-US" b="0" dirty="0" smtClean="0"/>
              <a:t>大语言模型</a:t>
            </a:r>
            <a:endParaRPr lang="zh-CN" altLang="en-US" b="0" dirty="0">
              <a:solidFill>
                <a:srgbClr val="FF0000"/>
              </a:solidFill>
            </a:endParaRPr>
          </a:p>
        </p:txBody>
      </p:sp>
      <p:sp>
        <p:nvSpPr>
          <p:cNvPr id="18" name="矩形 17"/>
          <p:cNvSpPr/>
          <p:nvPr/>
        </p:nvSpPr>
        <p:spPr>
          <a:xfrm>
            <a:off x="361911" y="1845734"/>
            <a:ext cx="3066306" cy="3077766"/>
          </a:xfrm>
          <a:prstGeom prst="rect">
            <a:avLst/>
          </a:prstGeom>
        </p:spPr>
        <p:txBody>
          <a:bodyPr wrap="square">
            <a:spAutoFit/>
          </a:bodyPr>
          <a:lstStyle/>
          <a:p>
            <a:r>
              <a:rPr lang="en-US" altLang="zh-CN" dirty="0" smtClean="0">
                <a:solidFill>
                  <a:srgbClr val="121212"/>
                </a:solidFill>
                <a:latin typeface="+mn-ea"/>
              </a:rPr>
              <a:t>1</a:t>
            </a:r>
            <a:r>
              <a:rPr lang="zh-CN" altLang="en-US" dirty="0" smtClean="0">
                <a:solidFill>
                  <a:srgbClr val="121212"/>
                </a:solidFill>
                <a:latin typeface="+mn-ea"/>
              </a:rPr>
              <a:t>、大规模预训练数据</a:t>
            </a:r>
            <a:endParaRPr lang="en-US" altLang="zh-CN" dirty="0" smtClean="0">
              <a:solidFill>
                <a:srgbClr val="121212"/>
              </a:solidFill>
              <a:latin typeface="+mn-ea"/>
            </a:endParaRPr>
          </a:p>
          <a:p>
            <a:pPr lvl="3"/>
            <a:r>
              <a:rPr lang="en-US" altLang="zh-CN" dirty="0" smtClean="0">
                <a:solidFill>
                  <a:srgbClr val="121212"/>
                </a:solidFill>
                <a:latin typeface="+mn-ea"/>
              </a:rPr>
              <a:t>  </a:t>
            </a:r>
            <a:r>
              <a:rPr lang="en-US" altLang="zh-CN" sz="1600" dirty="0" smtClean="0">
                <a:solidFill>
                  <a:srgbClr val="121212"/>
                </a:solidFill>
                <a:latin typeface="+mn-ea"/>
              </a:rPr>
              <a:t>- 50TB</a:t>
            </a:r>
            <a:r>
              <a:rPr lang="zh-CN" altLang="en-US" sz="1600" dirty="0" smtClean="0">
                <a:solidFill>
                  <a:srgbClr val="121212"/>
                </a:solidFill>
                <a:latin typeface="+mn-ea"/>
              </a:rPr>
              <a:t>以上的数据</a:t>
            </a:r>
            <a:endParaRPr lang="en-US" altLang="zh-CN" dirty="0" smtClean="0">
              <a:solidFill>
                <a:srgbClr val="121212"/>
              </a:solidFill>
              <a:latin typeface="+mn-ea"/>
            </a:endParaRPr>
          </a:p>
          <a:p>
            <a:endParaRPr lang="en-US" altLang="zh-CN" dirty="0" smtClean="0">
              <a:solidFill>
                <a:srgbClr val="121212"/>
              </a:solidFill>
              <a:latin typeface="+mn-ea"/>
            </a:endParaRPr>
          </a:p>
          <a:p>
            <a:r>
              <a:rPr lang="en-US" altLang="zh-CN" dirty="0" smtClean="0">
                <a:solidFill>
                  <a:srgbClr val="121212"/>
                </a:solidFill>
                <a:latin typeface="+mn-ea"/>
              </a:rPr>
              <a:t>2</a:t>
            </a:r>
            <a:r>
              <a:rPr lang="zh-CN" altLang="en-US" dirty="0" smtClean="0">
                <a:solidFill>
                  <a:srgbClr val="121212"/>
                </a:solidFill>
                <a:latin typeface="+mn-ea"/>
              </a:rPr>
              <a:t>、大规模算力</a:t>
            </a:r>
            <a:endParaRPr lang="en-US" altLang="zh-CN" dirty="0" smtClean="0">
              <a:solidFill>
                <a:srgbClr val="121212"/>
              </a:solidFill>
              <a:latin typeface="+mn-ea"/>
            </a:endParaRPr>
          </a:p>
          <a:p>
            <a:r>
              <a:rPr lang="en-US" altLang="zh-CN" dirty="0">
                <a:solidFill>
                  <a:srgbClr val="121212"/>
                </a:solidFill>
                <a:latin typeface="+mn-ea"/>
              </a:rPr>
              <a:t> </a:t>
            </a:r>
            <a:r>
              <a:rPr lang="en-US" altLang="zh-CN" dirty="0" smtClean="0">
                <a:solidFill>
                  <a:srgbClr val="121212"/>
                </a:solidFill>
                <a:latin typeface="+mn-ea"/>
              </a:rPr>
              <a:t> </a:t>
            </a:r>
            <a:r>
              <a:rPr lang="en-US" altLang="zh-CN" sz="1600" dirty="0" smtClean="0">
                <a:solidFill>
                  <a:srgbClr val="121212"/>
                </a:solidFill>
                <a:latin typeface="+mn-ea"/>
              </a:rPr>
              <a:t>- </a:t>
            </a:r>
            <a:r>
              <a:rPr lang="zh-CN" altLang="en-US" sz="1600" dirty="0" smtClean="0">
                <a:solidFill>
                  <a:srgbClr val="121212"/>
                </a:solidFill>
                <a:latin typeface="+mn-ea"/>
              </a:rPr>
              <a:t>上万颗</a:t>
            </a:r>
            <a:r>
              <a:rPr lang="en-US" altLang="zh-CN" sz="1600" dirty="0" smtClean="0">
                <a:solidFill>
                  <a:srgbClr val="121212"/>
                </a:solidFill>
                <a:latin typeface="+mn-ea"/>
              </a:rPr>
              <a:t>A100 GPU</a:t>
            </a:r>
            <a:r>
              <a:rPr lang="zh-CN" altLang="en-US" sz="1600" dirty="0" smtClean="0">
                <a:solidFill>
                  <a:srgbClr val="121212"/>
                </a:solidFill>
                <a:latin typeface="+mn-ea"/>
              </a:rPr>
              <a:t>训练</a:t>
            </a:r>
            <a:endParaRPr lang="en-US" altLang="zh-CN" sz="1600" dirty="0" smtClean="0">
              <a:solidFill>
                <a:srgbClr val="121212"/>
              </a:solidFill>
              <a:latin typeface="+mn-ea"/>
            </a:endParaRPr>
          </a:p>
          <a:p>
            <a:endParaRPr lang="en-US" altLang="zh-CN" dirty="0" smtClean="0">
              <a:solidFill>
                <a:srgbClr val="121212"/>
              </a:solidFill>
              <a:latin typeface="+mn-ea"/>
            </a:endParaRPr>
          </a:p>
          <a:p>
            <a:r>
              <a:rPr lang="en-US" altLang="zh-CN" dirty="0" smtClean="0">
                <a:solidFill>
                  <a:srgbClr val="121212"/>
                </a:solidFill>
                <a:latin typeface="+mn-ea"/>
              </a:rPr>
              <a:t>3</a:t>
            </a:r>
            <a:r>
              <a:rPr lang="zh-CN" altLang="en-US" dirty="0" smtClean="0">
                <a:solidFill>
                  <a:srgbClr val="121212"/>
                </a:solidFill>
                <a:latin typeface="+mn-ea"/>
              </a:rPr>
              <a:t>、大规模参数量</a:t>
            </a:r>
            <a:endParaRPr lang="en-US" altLang="zh-CN" dirty="0" smtClean="0">
              <a:solidFill>
                <a:srgbClr val="121212"/>
              </a:solidFill>
              <a:latin typeface="+mn-ea"/>
            </a:endParaRPr>
          </a:p>
          <a:p>
            <a:r>
              <a:rPr lang="en-US" altLang="zh-CN" sz="1600" dirty="0">
                <a:solidFill>
                  <a:srgbClr val="121212"/>
                </a:solidFill>
                <a:latin typeface="+mn-ea"/>
              </a:rPr>
              <a:t> </a:t>
            </a:r>
            <a:r>
              <a:rPr lang="en-US" altLang="zh-CN" sz="1600" dirty="0" smtClean="0">
                <a:solidFill>
                  <a:srgbClr val="121212"/>
                </a:solidFill>
                <a:latin typeface="+mn-ea"/>
              </a:rPr>
              <a:t> - 70</a:t>
            </a:r>
            <a:r>
              <a:rPr lang="zh-CN" altLang="en-US" sz="1600" dirty="0" smtClean="0">
                <a:solidFill>
                  <a:srgbClr val="121212"/>
                </a:solidFill>
                <a:latin typeface="+mn-ea"/>
              </a:rPr>
              <a:t>、</a:t>
            </a:r>
            <a:r>
              <a:rPr lang="en-US" altLang="zh-CN" sz="1600" dirty="0" smtClean="0">
                <a:solidFill>
                  <a:srgbClr val="121212"/>
                </a:solidFill>
                <a:latin typeface="+mn-ea"/>
              </a:rPr>
              <a:t>130</a:t>
            </a:r>
            <a:r>
              <a:rPr lang="zh-CN" altLang="en-US" sz="1600" dirty="0" smtClean="0">
                <a:solidFill>
                  <a:srgbClr val="121212"/>
                </a:solidFill>
                <a:latin typeface="+mn-ea"/>
              </a:rPr>
              <a:t>亿参数的的小模型</a:t>
            </a:r>
            <a:endParaRPr lang="en-US" altLang="zh-CN" sz="1600" dirty="0" smtClean="0">
              <a:solidFill>
                <a:srgbClr val="121212"/>
              </a:solidFill>
              <a:latin typeface="+mn-ea"/>
            </a:endParaRPr>
          </a:p>
          <a:p>
            <a:r>
              <a:rPr lang="en-US" altLang="zh-CN" sz="1600" dirty="0">
                <a:solidFill>
                  <a:srgbClr val="121212"/>
                </a:solidFill>
                <a:latin typeface="+mn-ea"/>
              </a:rPr>
              <a:t> </a:t>
            </a:r>
            <a:r>
              <a:rPr lang="en-US" altLang="zh-CN" sz="1600" dirty="0" smtClean="0">
                <a:solidFill>
                  <a:srgbClr val="121212"/>
                </a:solidFill>
                <a:latin typeface="+mn-ea"/>
              </a:rPr>
              <a:t> - 600-700</a:t>
            </a:r>
            <a:r>
              <a:rPr lang="zh-CN" altLang="en-US" sz="1600" dirty="0" smtClean="0">
                <a:solidFill>
                  <a:srgbClr val="121212"/>
                </a:solidFill>
                <a:latin typeface="+mn-ea"/>
              </a:rPr>
              <a:t>亿参数的中等模型</a:t>
            </a:r>
            <a:endParaRPr lang="en-US" altLang="zh-CN" sz="1600" dirty="0" smtClean="0">
              <a:solidFill>
                <a:srgbClr val="121212"/>
              </a:solidFill>
              <a:latin typeface="+mn-ea"/>
            </a:endParaRPr>
          </a:p>
          <a:p>
            <a:r>
              <a:rPr lang="en-US" altLang="zh-CN" sz="1600" dirty="0">
                <a:solidFill>
                  <a:srgbClr val="121212"/>
                </a:solidFill>
                <a:latin typeface="+mn-ea"/>
              </a:rPr>
              <a:t> </a:t>
            </a:r>
            <a:r>
              <a:rPr lang="en-US" altLang="zh-CN" sz="1600" dirty="0" smtClean="0">
                <a:solidFill>
                  <a:srgbClr val="121212"/>
                </a:solidFill>
                <a:latin typeface="+mn-ea"/>
              </a:rPr>
              <a:t> - 1750+</a:t>
            </a:r>
            <a:r>
              <a:rPr lang="zh-CN" altLang="en-US" sz="1600" dirty="0" smtClean="0">
                <a:solidFill>
                  <a:srgbClr val="121212"/>
                </a:solidFill>
                <a:latin typeface="+mn-ea"/>
              </a:rPr>
              <a:t>亿参数的大模型</a:t>
            </a:r>
            <a:endParaRPr lang="en-US" altLang="zh-CN" sz="1600" dirty="0" smtClean="0">
              <a:solidFill>
                <a:srgbClr val="121212"/>
              </a:solidFill>
              <a:latin typeface="+mn-ea"/>
            </a:endParaRPr>
          </a:p>
          <a:p>
            <a:endParaRPr lang="en-US" altLang="zh-CN" dirty="0">
              <a:solidFill>
                <a:srgbClr val="121212"/>
              </a:solidFill>
              <a:latin typeface="+mn-ea"/>
            </a:endParaRPr>
          </a:p>
        </p:txBody>
      </p:sp>
      <p:grpSp>
        <p:nvGrpSpPr>
          <p:cNvPr id="19" name="组合 18"/>
          <p:cNvGrpSpPr/>
          <p:nvPr/>
        </p:nvGrpSpPr>
        <p:grpSpPr>
          <a:xfrm>
            <a:off x="1735821" y="624673"/>
            <a:ext cx="7490065" cy="461665"/>
            <a:chOff x="1735821" y="929471"/>
            <a:chExt cx="7490065" cy="461665"/>
          </a:xfrm>
        </p:grpSpPr>
        <p:sp>
          <p:nvSpPr>
            <p:cNvPr id="9" name="矩形 8"/>
            <p:cNvSpPr/>
            <p:nvPr/>
          </p:nvSpPr>
          <p:spPr>
            <a:xfrm>
              <a:off x="1735821" y="929471"/>
              <a:ext cx="7490065" cy="461665"/>
            </a:xfrm>
            <a:prstGeom prst="rect">
              <a:avLst/>
            </a:prstGeom>
            <a:solidFill>
              <a:srgbClr val="FFFFFF"/>
            </a:solidFill>
          </p:spPr>
          <p:txBody>
            <a:bodyPr wrap="square">
              <a:spAutoFit/>
            </a:bodyPr>
            <a:lstStyle/>
            <a:p>
              <a:r>
                <a:rPr lang="en-US" altLang="zh-CN" sz="2400" b="1" dirty="0" smtClean="0">
                  <a:solidFill>
                    <a:srgbClr val="121212"/>
                  </a:solidFill>
                  <a:latin typeface="-apple-system"/>
                </a:rPr>
                <a:t>LLM</a:t>
              </a:r>
              <a:r>
                <a:rPr lang="zh-CN" altLang="en-US" sz="2400" b="1" dirty="0" smtClean="0">
                  <a:solidFill>
                    <a:srgbClr val="121212"/>
                  </a:solidFill>
                  <a:latin typeface="-apple-system"/>
                </a:rPr>
                <a:t>（ </a:t>
              </a:r>
              <a:r>
                <a:rPr lang="en-US" altLang="zh-CN" sz="2400" b="1" dirty="0" smtClean="0"/>
                <a:t>Large  Language Model </a:t>
              </a:r>
              <a:r>
                <a:rPr lang="zh-CN" altLang="en-US" sz="2400" b="1" dirty="0" smtClean="0"/>
                <a:t>，大规模语言模型</a:t>
              </a:r>
              <a:r>
                <a:rPr lang="zh-CN" altLang="en-US" sz="2400" b="1" dirty="0" smtClean="0">
                  <a:solidFill>
                    <a:srgbClr val="121212"/>
                  </a:solidFill>
                  <a:latin typeface="-apple-system"/>
                </a:rPr>
                <a:t>）</a:t>
              </a:r>
              <a:endParaRPr lang="en-US" altLang="zh-CN" sz="2400" b="1" dirty="0">
                <a:solidFill>
                  <a:srgbClr val="121212"/>
                </a:solidFill>
                <a:latin typeface="-apple-system"/>
              </a:endParaRPr>
            </a:p>
          </p:txBody>
        </p:sp>
        <p:sp>
          <p:nvSpPr>
            <p:cNvPr id="11" name="矩形 10"/>
            <p:cNvSpPr/>
            <p:nvPr/>
          </p:nvSpPr>
          <p:spPr>
            <a:xfrm>
              <a:off x="2691377" y="965766"/>
              <a:ext cx="889856" cy="391872"/>
            </a:xfrm>
            <a:prstGeom prst="rect">
              <a:avLst/>
            </a:prstGeom>
            <a:noFill/>
            <a:ln w="25400" cap="flat">
              <a:solidFill>
                <a:srgbClr val="00A16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2" name="矩形 11"/>
            <p:cNvSpPr/>
            <p:nvPr/>
          </p:nvSpPr>
          <p:spPr>
            <a:xfrm>
              <a:off x="3649473" y="964367"/>
              <a:ext cx="2414365" cy="391872"/>
            </a:xfrm>
            <a:prstGeom prst="rect">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grpSp>
      <p:sp>
        <p:nvSpPr>
          <p:cNvPr id="27" name="矩形 26"/>
          <p:cNvSpPr/>
          <p:nvPr/>
        </p:nvSpPr>
        <p:spPr>
          <a:xfrm>
            <a:off x="361911" y="1763847"/>
            <a:ext cx="3066306" cy="4864354"/>
          </a:xfrm>
          <a:prstGeom prst="rect">
            <a:avLst/>
          </a:prstGeom>
          <a:noFill/>
          <a:ln w="25400" cap="flat">
            <a:solidFill>
              <a:srgbClr val="00A16F"/>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cxnSp>
        <p:nvCxnSpPr>
          <p:cNvPr id="4" name="直接连接符 3"/>
          <p:cNvCxnSpPr>
            <a:stCxn id="11" idx="2"/>
            <a:endCxn id="27" idx="0"/>
          </p:cNvCxnSpPr>
          <p:nvPr/>
        </p:nvCxnSpPr>
        <p:spPr>
          <a:xfrm rot="5400000">
            <a:off x="2160182" y="787723"/>
            <a:ext cx="711007" cy="1241241"/>
          </a:xfrm>
          <a:prstGeom prst="bentConnector3">
            <a:avLst>
              <a:gd name="adj1" fmla="val 50000"/>
            </a:avLst>
          </a:prstGeom>
          <a:noFill/>
          <a:ln w="25400" cap="flat">
            <a:solidFill>
              <a:srgbClr val="00A16F"/>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1" name="矩形 20"/>
          <p:cNvSpPr/>
          <p:nvPr/>
        </p:nvSpPr>
        <p:spPr>
          <a:xfrm>
            <a:off x="4199268" y="1804792"/>
            <a:ext cx="7414978" cy="707886"/>
          </a:xfrm>
          <a:prstGeom prst="rect">
            <a:avLst/>
          </a:prstGeom>
        </p:spPr>
        <p:txBody>
          <a:bodyPr wrap="square">
            <a:spAutoFit/>
          </a:bodyPr>
          <a:lstStyle/>
          <a:p>
            <a:r>
              <a:rPr lang="zh-CN" altLang="en-US" sz="2000" b="1" dirty="0">
                <a:solidFill>
                  <a:srgbClr val="121212"/>
                </a:solidFill>
                <a:latin typeface="-apple-system"/>
              </a:rPr>
              <a:t>语言的概率模型。</a:t>
            </a:r>
            <a:r>
              <a:rPr lang="zh-CN" altLang="en-US" sz="2000" dirty="0"/>
              <a:t>概率更大的单词序列意味着其在语言交流中出现的可能性更大，也更加符合语言习惯和逻辑</a:t>
            </a:r>
            <a:r>
              <a:rPr lang="zh-CN" altLang="en-US" sz="2000" dirty="0">
                <a:solidFill>
                  <a:srgbClr val="121212"/>
                </a:solidFill>
                <a:latin typeface="-apple-system"/>
              </a:rPr>
              <a:t>规律。</a:t>
            </a:r>
            <a:endParaRPr lang="en-US" altLang="zh-CN" sz="2000" dirty="0">
              <a:solidFill>
                <a:srgbClr val="121212"/>
              </a:solidFill>
              <a:latin typeface="-apple-system"/>
            </a:endParaRPr>
          </a:p>
        </p:txBody>
      </p:sp>
      <p:cxnSp>
        <p:nvCxnSpPr>
          <p:cNvPr id="22" name="直接连接符 3"/>
          <p:cNvCxnSpPr>
            <a:stCxn id="12" idx="2"/>
            <a:endCxn id="31" idx="0"/>
          </p:cNvCxnSpPr>
          <p:nvPr/>
        </p:nvCxnSpPr>
        <p:spPr>
          <a:xfrm rot="16200000" flipH="1">
            <a:off x="6021227" y="-113130"/>
            <a:ext cx="677510" cy="3006652"/>
          </a:xfrm>
          <a:prstGeom prst="bentConnector3">
            <a:avLst>
              <a:gd name="adj1" fmla="val 50000"/>
            </a:avLst>
          </a:prstGeom>
          <a:noFill/>
          <a:ln w="25400" cap="flat">
            <a:solidFill>
              <a:schemeClr val="accent5"/>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1" name="矩形 30"/>
          <p:cNvSpPr/>
          <p:nvPr/>
        </p:nvSpPr>
        <p:spPr>
          <a:xfrm>
            <a:off x="4038122" y="1728951"/>
            <a:ext cx="7650372" cy="4864354"/>
          </a:xfrm>
          <a:prstGeom prst="rect">
            <a:avLst/>
          </a:prstGeom>
          <a:noFill/>
          <a:ln w="25400" cap="flat">
            <a:solidFill>
              <a:schemeClr val="accent5"/>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grpSp>
        <p:nvGrpSpPr>
          <p:cNvPr id="32" name="组合 31"/>
          <p:cNvGrpSpPr/>
          <p:nvPr/>
        </p:nvGrpSpPr>
        <p:grpSpPr>
          <a:xfrm>
            <a:off x="4774768" y="2502750"/>
            <a:ext cx="5052815" cy="1758170"/>
            <a:chOff x="670526" y="4190896"/>
            <a:chExt cx="5062965" cy="1864557"/>
          </a:xfrm>
        </p:grpSpPr>
        <p:sp>
          <p:nvSpPr>
            <p:cNvPr id="33" name="矩形 32"/>
            <p:cNvSpPr/>
            <p:nvPr/>
          </p:nvSpPr>
          <p:spPr>
            <a:xfrm>
              <a:off x="728690" y="5109432"/>
              <a:ext cx="1732632" cy="369332"/>
            </a:xfrm>
            <a:prstGeom prst="rect">
              <a:avLst/>
            </a:prstGeom>
            <a:solidFill>
              <a:schemeClr val="tx1">
                <a:lumMod val="95000"/>
                <a:lumOff val="5000"/>
              </a:schemeClr>
            </a:solidFill>
          </p:spPr>
          <p:txBody>
            <a:bodyPr wrap="square">
              <a:spAutoFit/>
            </a:bodyPr>
            <a:lstStyle/>
            <a:p>
              <a:pPr algn="ctr"/>
              <a:r>
                <a:rPr lang="zh-CN" altLang="en-US" b="1" dirty="0">
                  <a:solidFill>
                    <a:schemeClr val="bg1"/>
                  </a:solidFill>
                  <a:latin typeface="-apple-system"/>
                </a:rPr>
                <a:t>北京是中国的</a:t>
              </a:r>
              <a:endParaRPr lang="en-US" altLang="zh-CN" b="1" dirty="0">
                <a:solidFill>
                  <a:schemeClr val="bg1"/>
                </a:solidFill>
                <a:latin typeface="-apple-system"/>
              </a:endParaRPr>
            </a:p>
          </p:txBody>
        </p:sp>
        <p:grpSp>
          <p:nvGrpSpPr>
            <p:cNvPr id="34" name="组合 33"/>
            <p:cNvGrpSpPr/>
            <p:nvPr/>
          </p:nvGrpSpPr>
          <p:grpSpPr>
            <a:xfrm>
              <a:off x="2457526" y="4731428"/>
              <a:ext cx="1940295" cy="1217638"/>
              <a:chOff x="2582529" y="5129643"/>
              <a:chExt cx="1940295" cy="1217638"/>
            </a:xfrm>
          </p:grpSpPr>
          <p:cxnSp>
            <p:nvCxnSpPr>
              <p:cNvPr id="50" name="直接连接符 49"/>
              <p:cNvCxnSpPr/>
              <p:nvPr/>
            </p:nvCxnSpPr>
            <p:spPr>
              <a:xfrm>
                <a:off x="3320710" y="5154500"/>
                <a:ext cx="1202114"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320710" y="5523188"/>
                <a:ext cx="1202114"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320710" y="5928383"/>
                <a:ext cx="1202114"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320710" y="6315468"/>
                <a:ext cx="1202114"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320710" y="5129643"/>
                <a:ext cx="0" cy="1217638"/>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582529" y="5713806"/>
                <a:ext cx="73818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3269700" y="4412002"/>
              <a:ext cx="559350" cy="307777"/>
            </a:xfrm>
            <a:prstGeom prst="rect">
              <a:avLst/>
            </a:prstGeom>
          </p:spPr>
          <p:txBody>
            <a:bodyPr wrap="square">
              <a:spAutoFit/>
            </a:bodyPr>
            <a:lstStyle/>
            <a:p>
              <a:r>
                <a:rPr lang="en-US" altLang="zh-CN" sz="1400" b="1" dirty="0">
                  <a:solidFill>
                    <a:srgbClr val="FF0000"/>
                  </a:solidFill>
                  <a:latin typeface="-apple-system"/>
                </a:rPr>
                <a:t>20%</a:t>
              </a:r>
              <a:endParaRPr lang="en-US" altLang="zh-CN" sz="1400" b="1" dirty="0">
                <a:solidFill>
                  <a:srgbClr val="121212"/>
                </a:solidFill>
                <a:latin typeface="-apple-system"/>
              </a:endParaRPr>
            </a:p>
          </p:txBody>
        </p:sp>
        <p:sp>
          <p:nvSpPr>
            <p:cNvPr id="36" name="矩形 35"/>
            <p:cNvSpPr/>
            <p:nvPr/>
          </p:nvSpPr>
          <p:spPr>
            <a:xfrm>
              <a:off x="3269700" y="4814928"/>
              <a:ext cx="559345" cy="307777"/>
            </a:xfrm>
            <a:prstGeom prst="rect">
              <a:avLst/>
            </a:prstGeom>
          </p:spPr>
          <p:txBody>
            <a:bodyPr wrap="square">
              <a:spAutoFit/>
            </a:bodyPr>
            <a:lstStyle/>
            <a:p>
              <a:r>
                <a:rPr lang="en-US" altLang="zh-CN" sz="1400" b="1" dirty="0">
                  <a:solidFill>
                    <a:srgbClr val="FF0000"/>
                  </a:solidFill>
                  <a:latin typeface="-apple-system"/>
                </a:rPr>
                <a:t>15%</a:t>
              </a:r>
              <a:endParaRPr lang="en-US" altLang="zh-CN" sz="1400" b="1" dirty="0">
                <a:solidFill>
                  <a:srgbClr val="121212"/>
                </a:solidFill>
                <a:latin typeface="-apple-system"/>
              </a:endParaRPr>
            </a:p>
          </p:txBody>
        </p:sp>
        <p:sp>
          <p:nvSpPr>
            <p:cNvPr id="41" name="矩形 40"/>
            <p:cNvSpPr/>
            <p:nvPr/>
          </p:nvSpPr>
          <p:spPr>
            <a:xfrm>
              <a:off x="3269700" y="5262134"/>
              <a:ext cx="460677" cy="307777"/>
            </a:xfrm>
            <a:prstGeom prst="rect">
              <a:avLst/>
            </a:prstGeom>
          </p:spPr>
          <p:txBody>
            <a:bodyPr wrap="square">
              <a:spAutoFit/>
            </a:bodyPr>
            <a:lstStyle/>
            <a:p>
              <a:r>
                <a:rPr lang="en-US" altLang="zh-CN" sz="1400" b="1" dirty="0">
                  <a:solidFill>
                    <a:srgbClr val="FF0000"/>
                  </a:solidFill>
                  <a:latin typeface="-apple-system"/>
                </a:rPr>
                <a:t>8%</a:t>
              </a:r>
              <a:endParaRPr lang="en-US" altLang="zh-CN" sz="1400" b="1" dirty="0">
                <a:solidFill>
                  <a:srgbClr val="121212"/>
                </a:solidFill>
                <a:latin typeface="-apple-system"/>
              </a:endParaRPr>
            </a:p>
          </p:txBody>
        </p:sp>
        <p:sp>
          <p:nvSpPr>
            <p:cNvPr id="43" name="矩形 42"/>
            <p:cNvSpPr/>
            <p:nvPr/>
          </p:nvSpPr>
          <p:spPr>
            <a:xfrm>
              <a:off x="3252530" y="5630622"/>
              <a:ext cx="460677" cy="307777"/>
            </a:xfrm>
            <a:prstGeom prst="rect">
              <a:avLst/>
            </a:prstGeom>
          </p:spPr>
          <p:txBody>
            <a:bodyPr wrap="square">
              <a:spAutoFit/>
            </a:bodyPr>
            <a:lstStyle/>
            <a:p>
              <a:r>
                <a:rPr lang="en-US" altLang="zh-CN" sz="1400" b="1" dirty="0">
                  <a:solidFill>
                    <a:srgbClr val="FF0000"/>
                  </a:solidFill>
                  <a:latin typeface="-apple-system"/>
                </a:rPr>
                <a:t>…%</a:t>
              </a:r>
              <a:endParaRPr lang="en-US" altLang="zh-CN" sz="1400" b="1" dirty="0">
                <a:solidFill>
                  <a:srgbClr val="121212"/>
                </a:solidFill>
                <a:latin typeface="-apple-system"/>
              </a:endParaRPr>
            </a:p>
          </p:txBody>
        </p:sp>
        <p:sp>
          <p:nvSpPr>
            <p:cNvPr id="44" name="矩形 43"/>
            <p:cNvSpPr/>
            <p:nvPr/>
          </p:nvSpPr>
          <p:spPr>
            <a:xfrm>
              <a:off x="3995341" y="4585705"/>
              <a:ext cx="1728000" cy="307777"/>
            </a:xfrm>
            <a:prstGeom prst="rect">
              <a:avLst/>
            </a:prstGeom>
            <a:solidFill>
              <a:schemeClr val="accent5">
                <a:lumMod val="75000"/>
              </a:schemeClr>
            </a:solidFill>
          </p:spPr>
          <p:txBody>
            <a:bodyPr wrap="square">
              <a:spAutoFit/>
            </a:bodyPr>
            <a:lstStyle/>
            <a:p>
              <a:r>
                <a:rPr lang="zh-CN" altLang="en-US" sz="1400" b="1" dirty="0">
                  <a:solidFill>
                    <a:schemeClr val="bg1"/>
                  </a:solidFill>
                  <a:latin typeface="-apple-system"/>
                </a:rPr>
                <a:t>首都</a:t>
              </a:r>
              <a:endParaRPr lang="en-US" altLang="zh-CN" sz="1400" b="1" dirty="0">
                <a:solidFill>
                  <a:schemeClr val="bg1"/>
                </a:solidFill>
                <a:latin typeface="-apple-system"/>
              </a:endParaRPr>
            </a:p>
          </p:txBody>
        </p:sp>
        <p:sp>
          <p:nvSpPr>
            <p:cNvPr id="45" name="矩形 44"/>
            <p:cNvSpPr/>
            <p:nvPr/>
          </p:nvSpPr>
          <p:spPr>
            <a:xfrm>
              <a:off x="3995341" y="4957103"/>
              <a:ext cx="1728000" cy="307777"/>
            </a:xfrm>
            <a:prstGeom prst="rect">
              <a:avLst/>
            </a:prstGeom>
            <a:solidFill>
              <a:schemeClr val="accent5">
                <a:lumMod val="75000"/>
              </a:schemeClr>
            </a:solidFill>
          </p:spPr>
          <p:txBody>
            <a:bodyPr wrap="square">
              <a:spAutoFit/>
            </a:bodyPr>
            <a:lstStyle/>
            <a:p>
              <a:r>
                <a:rPr lang="zh-CN" altLang="en-US" sz="1400" b="1" dirty="0">
                  <a:solidFill>
                    <a:schemeClr val="bg1"/>
                  </a:solidFill>
                  <a:latin typeface="-apple-system"/>
                </a:rPr>
                <a:t>政治文化中心</a:t>
              </a:r>
              <a:endParaRPr lang="en-US" altLang="zh-CN" sz="1400" b="1" dirty="0">
                <a:solidFill>
                  <a:schemeClr val="bg1"/>
                </a:solidFill>
                <a:latin typeface="-apple-system"/>
              </a:endParaRPr>
            </a:p>
          </p:txBody>
        </p:sp>
        <p:sp>
          <p:nvSpPr>
            <p:cNvPr id="46" name="矩形 45"/>
            <p:cNvSpPr/>
            <p:nvPr/>
          </p:nvSpPr>
          <p:spPr>
            <a:xfrm>
              <a:off x="4005491" y="5342482"/>
              <a:ext cx="1728000" cy="307777"/>
            </a:xfrm>
            <a:prstGeom prst="rect">
              <a:avLst/>
            </a:prstGeom>
            <a:solidFill>
              <a:schemeClr val="accent5">
                <a:lumMod val="75000"/>
              </a:schemeClr>
            </a:solidFill>
          </p:spPr>
          <p:txBody>
            <a:bodyPr wrap="square">
              <a:spAutoFit/>
            </a:bodyPr>
            <a:lstStyle/>
            <a:p>
              <a:r>
                <a:rPr lang="zh-CN" altLang="en-US" sz="1400" b="1" dirty="0">
                  <a:solidFill>
                    <a:schemeClr val="bg1"/>
                  </a:solidFill>
                  <a:latin typeface="-apple-system"/>
                </a:rPr>
                <a:t>直辖市</a:t>
              </a:r>
              <a:endParaRPr lang="en-US" altLang="zh-CN" sz="1400" b="1" dirty="0">
                <a:solidFill>
                  <a:schemeClr val="bg1"/>
                </a:solidFill>
                <a:latin typeface="-apple-system"/>
              </a:endParaRPr>
            </a:p>
          </p:txBody>
        </p:sp>
        <p:sp>
          <p:nvSpPr>
            <p:cNvPr id="47" name="矩形 46"/>
            <p:cNvSpPr/>
            <p:nvPr/>
          </p:nvSpPr>
          <p:spPr>
            <a:xfrm>
              <a:off x="4005491" y="5747676"/>
              <a:ext cx="1728000" cy="307777"/>
            </a:xfrm>
            <a:prstGeom prst="rect">
              <a:avLst/>
            </a:prstGeom>
            <a:solidFill>
              <a:schemeClr val="accent5">
                <a:lumMod val="75000"/>
              </a:schemeClr>
            </a:solidFill>
          </p:spPr>
          <p:txBody>
            <a:bodyPr wrap="square">
              <a:spAutoFit/>
            </a:bodyPr>
            <a:lstStyle/>
            <a:p>
              <a:r>
                <a:rPr lang="en-US" altLang="zh-CN" sz="1400" b="1" dirty="0">
                  <a:solidFill>
                    <a:schemeClr val="bg1"/>
                  </a:solidFill>
                  <a:latin typeface="-apple-system"/>
                </a:rPr>
                <a:t>…</a:t>
              </a:r>
            </a:p>
          </p:txBody>
        </p:sp>
        <p:sp>
          <p:nvSpPr>
            <p:cNvPr id="48" name="矩形 47"/>
            <p:cNvSpPr/>
            <p:nvPr/>
          </p:nvSpPr>
          <p:spPr>
            <a:xfrm>
              <a:off x="670526" y="4683301"/>
              <a:ext cx="2199358" cy="338554"/>
            </a:xfrm>
            <a:prstGeom prst="rect">
              <a:avLst/>
            </a:prstGeom>
          </p:spPr>
          <p:txBody>
            <a:bodyPr wrap="square">
              <a:spAutoFit/>
            </a:bodyPr>
            <a:lstStyle/>
            <a:p>
              <a:r>
                <a:rPr lang="zh-CN" altLang="en-US" sz="1600" b="1" dirty="0">
                  <a:solidFill>
                    <a:srgbClr val="121212"/>
                  </a:solidFill>
                  <a:latin typeface="-apple-system"/>
                </a:rPr>
                <a:t>让模型看到：</a:t>
              </a:r>
              <a:endParaRPr lang="en-US" altLang="zh-CN" sz="1600" b="1" dirty="0">
                <a:solidFill>
                  <a:srgbClr val="121212"/>
                </a:solidFill>
                <a:latin typeface="-apple-system"/>
              </a:endParaRPr>
            </a:p>
          </p:txBody>
        </p:sp>
        <p:sp>
          <p:nvSpPr>
            <p:cNvPr id="49" name="矩形 48"/>
            <p:cNvSpPr/>
            <p:nvPr/>
          </p:nvSpPr>
          <p:spPr>
            <a:xfrm>
              <a:off x="3995341" y="4190896"/>
              <a:ext cx="1738150" cy="341879"/>
            </a:xfrm>
            <a:prstGeom prst="rect">
              <a:avLst/>
            </a:prstGeom>
          </p:spPr>
          <p:txBody>
            <a:bodyPr wrap="square">
              <a:spAutoFit/>
            </a:bodyPr>
            <a:lstStyle/>
            <a:p>
              <a:r>
                <a:rPr lang="zh-CN" altLang="en-US" sz="1600" b="1" dirty="0">
                  <a:solidFill>
                    <a:srgbClr val="121212"/>
                  </a:solidFill>
                  <a:latin typeface="-apple-system"/>
                </a:rPr>
                <a:t>让模型去猜：</a:t>
              </a:r>
              <a:endParaRPr lang="en-US" altLang="zh-CN" sz="1600" b="1" dirty="0">
                <a:solidFill>
                  <a:srgbClr val="121212"/>
                </a:solidFill>
                <a:latin typeface="-apple-system"/>
              </a:endParaRPr>
            </a:p>
          </p:txBody>
        </p:sp>
      </p:grpSp>
      <p:sp>
        <p:nvSpPr>
          <p:cNvPr id="56" name="矩形 55"/>
          <p:cNvSpPr/>
          <p:nvPr/>
        </p:nvSpPr>
        <p:spPr>
          <a:xfrm>
            <a:off x="4176460" y="4364267"/>
            <a:ext cx="7202325" cy="615553"/>
          </a:xfrm>
          <a:prstGeom prst="rect">
            <a:avLst/>
          </a:prstGeom>
        </p:spPr>
        <p:txBody>
          <a:bodyPr wrap="square">
            <a:spAutoFit/>
          </a:bodyPr>
          <a:lstStyle/>
          <a:p>
            <a:r>
              <a:rPr lang="zh-CN" altLang="en-US" sz="1600" dirty="0">
                <a:solidFill>
                  <a:srgbClr val="121212"/>
                </a:solidFill>
                <a:latin typeface="-apple-system"/>
              </a:rPr>
              <a:t>通过从左到右</a:t>
            </a:r>
            <a:r>
              <a:rPr lang="zh-CN" altLang="en-US" b="1" dirty="0">
                <a:solidFill>
                  <a:srgbClr val="FF0000"/>
                </a:solidFill>
                <a:latin typeface="-apple-system"/>
              </a:rPr>
              <a:t>文字接龙</a:t>
            </a:r>
            <a:r>
              <a:rPr lang="zh-CN" altLang="en-US" sz="1600" dirty="0">
                <a:solidFill>
                  <a:srgbClr val="121212"/>
                </a:solidFill>
                <a:latin typeface="-apple-system"/>
              </a:rPr>
              <a:t>的训练方式，在高质量的大规模语料下，以自监督训练方式得到生成式语言模型。</a:t>
            </a:r>
            <a:endParaRPr lang="en-US" altLang="zh-CN" sz="1600" dirty="0">
              <a:solidFill>
                <a:srgbClr val="121212"/>
              </a:solidFill>
              <a:latin typeface="-apple-system"/>
            </a:endParaRPr>
          </a:p>
        </p:txBody>
      </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4860" y="5167056"/>
            <a:ext cx="796186" cy="596371"/>
          </a:xfrm>
          <a:prstGeom prst="rect">
            <a:avLst/>
          </a:prstGeom>
        </p:spPr>
      </p:pic>
      <p:pic>
        <p:nvPicPr>
          <p:cNvPr id="58" name="Picture 6" descr="Rewards PNG Pic PNG, SVG Clip art for Web - Download Clip Art, PNG Icon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0800" y="5116706"/>
            <a:ext cx="1201730" cy="67597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Does_Fine-Tuning_Require_a_Fine-Tuner - Christan Podcast Centr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1019" y="5167055"/>
            <a:ext cx="777938" cy="596371"/>
          </a:xfrm>
          <a:prstGeom prst="rect">
            <a:avLst/>
          </a:prstGeom>
          <a:noFill/>
          <a:extLst>
            <a:ext uri="{909E8E84-426E-40DD-AFC4-6F175D3DCCD1}">
              <a14:hiddenFill xmlns:a14="http://schemas.microsoft.com/office/drawing/2010/main">
                <a:solidFill>
                  <a:srgbClr val="FFFFFF"/>
                </a:solidFill>
              </a14:hiddenFill>
            </a:ext>
          </a:extLst>
        </p:spPr>
      </p:pic>
      <p:pic>
        <p:nvPicPr>
          <p:cNvPr id="60" name="图片 59">
            <a:extLst>
              <a:ext uri="{FF2B5EF4-FFF2-40B4-BE49-F238E27FC236}">
                <a16:creationId xmlns:a16="http://schemas.microsoft.com/office/drawing/2014/main" xmlns="" id="{398AD675-9D1B-D767-CBA1-98A2A5495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6779" y="5161933"/>
            <a:ext cx="993005" cy="618880"/>
          </a:xfrm>
          <a:prstGeom prst="rect">
            <a:avLst/>
          </a:prstGeom>
        </p:spPr>
      </p:pic>
      <p:sp>
        <p:nvSpPr>
          <p:cNvPr id="61" name="矩形 60"/>
          <p:cNvSpPr/>
          <p:nvPr/>
        </p:nvSpPr>
        <p:spPr>
          <a:xfrm>
            <a:off x="3993606" y="5718487"/>
            <a:ext cx="2316765" cy="369332"/>
          </a:xfrm>
          <a:prstGeom prst="rect">
            <a:avLst/>
          </a:prstGeom>
        </p:spPr>
        <p:txBody>
          <a:bodyPr wrap="square">
            <a:spAutoFit/>
          </a:bodyPr>
          <a:lstStyle/>
          <a:p>
            <a:pPr algn="ctr"/>
            <a:r>
              <a:rPr lang="en-US" altLang="zh-CN" b="1" dirty="0" smtClean="0">
                <a:solidFill>
                  <a:srgbClr val="121212"/>
                </a:solidFill>
                <a:latin typeface="-apple-system"/>
              </a:rPr>
              <a:t>LLM</a:t>
            </a:r>
            <a:endParaRPr lang="en-US" altLang="zh-CN" b="1" dirty="0">
              <a:solidFill>
                <a:srgbClr val="121212"/>
              </a:solidFill>
              <a:latin typeface="-apple-system"/>
            </a:endParaRPr>
          </a:p>
        </p:txBody>
      </p:sp>
      <p:sp>
        <p:nvSpPr>
          <p:cNvPr id="62" name="矩形 61"/>
          <p:cNvSpPr/>
          <p:nvPr/>
        </p:nvSpPr>
        <p:spPr>
          <a:xfrm>
            <a:off x="5634434" y="5700810"/>
            <a:ext cx="2838735" cy="369332"/>
          </a:xfrm>
          <a:prstGeom prst="rect">
            <a:avLst/>
          </a:prstGeom>
        </p:spPr>
        <p:txBody>
          <a:bodyPr wrap="square">
            <a:spAutoFit/>
          </a:bodyPr>
          <a:lstStyle/>
          <a:p>
            <a:pPr algn="ctr"/>
            <a:r>
              <a:rPr lang="en-US" altLang="zh-CN" b="1" dirty="0" smtClean="0">
                <a:solidFill>
                  <a:srgbClr val="121212"/>
                </a:solidFill>
                <a:latin typeface="-apple-system"/>
              </a:rPr>
              <a:t>Instruction Tuning</a:t>
            </a:r>
            <a:endParaRPr lang="en-US" altLang="zh-CN" b="1" dirty="0">
              <a:solidFill>
                <a:srgbClr val="121212"/>
              </a:solidFill>
              <a:latin typeface="-apple-system"/>
            </a:endParaRPr>
          </a:p>
        </p:txBody>
      </p:sp>
      <p:sp>
        <p:nvSpPr>
          <p:cNvPr id="63" name="矩形 62"/>
          <p:cNvSpPr/>
          <p:nvPr/>
        </p:nvSpPr>
        <p:spPr>
          <a:xfrm>
            <a:off x="7432297" y="5724013"/>
            <a:ext cx="2838735" cy="369332"/>
          </a:xfrm>
          <a:prstGeom prst="rect">
            <a:avLst/>
          </a:prstGeom>
        </p:spPr>
        <p:txBody>
          <a:bodyPr wrap="square">
            <a:spAutoFit/>
          </a:bodyPr>
          <a:lstStyle/>
          <a:p>
            <a:pPr algn="ctr"/>
            <a:r>
              <a:rPr lang="en-US" altLang="zh-CN" b="1" dirty="0">
                <a:solidFill>
                  <a:srgbClr val="121212"/>
                </a:solidFill>
                <a:latin typeface="-apple-system"/>
              </a:rPr>
              <a:t>RLHF</a:t>
            </a:r>
          </a:p>
        </p:txBody>
      </p:sp>
      <p:sp>
        <p:nvSpPr>
          <p:cNvPr id="64" name="矩形 63"/>
          <p:cNvSpPr/>
          <p:nvPr/>
        </p:nvSpPr>
        <p:spPr>
          <a:xfrm>
            <a:off x="5648650" y="5093211"/>
            <a:ext cx="706237" cy="707886"/>
          </a:xfrm>
          <a:prstGeom prst="rect">
            <a:avLst/>
          </a:prstGeom>
        </p:spPr>
        <p:txBody>
          <a:bodyPr wrap="square">
            <a:spAutoFit/>
          </a:bodyPr>
          <a:lstStyle/>
          <a:p>
            <a:pPr algn="ctr"/>
            <a:r>
              <a:rPr lang="en-US" altLang="zh-CN" sz="4000" b="1" dirty="0" smtClean="0">
                <a:solidFill>
                  <a:srgbClr val="121212"/>
                </a:solidFill>
                <a:latin typeface="微软雅黑" panose="020B0503020204020204" pitchFamily="34" charset="-122"/>
                <a:ea typeface="微软雅黑" panose="020B0503020204020204" pitchFamily="34" charset="-122"/>
              </a:rPr>
              <a:t>+</a:t>
            </a:r>
            <a:endParaRPr lang="en-US" altLang="zh-CN" sz="4000" b="1" dirty="0">
              <a:solidFill>
                <a:srgbClr val="121212"/>
              </a:solidFill>
              <a:latin typeface="微软雅黑" panose="020B0503020204020204" pitchFamily="34" charset="-122"/>
              <a:ea typeface="微软雅黑" panose="020B0503020204020204" pitchFamily="34" charset="-122"/>
            </a:endParaRPr>
          </a:p>
        </p:txBody>
      </p:sp>
      <p:sp>
        <p:nvSpPr>
          <p:cNvPr id="65" name="矩形 64"/>
          <p:cNvSpPr/>
          <p:nvPr/>
        </p:nvSpPr>
        <p:spPr>
          <a:xfrm>
            <a:off x="7541620" y="5108528"/>
            <a:ext cx="706237" cy="707886"/>
          </a:xfrm>
          <a:prstGeom prst="rect">
            <a:avLst/>
          </a:prstGeom>
        </p:spPr>
        <p:txBody>
          <a:bodyPr wrap="square">
            <a:spAutoFit/>
          </a:bodyPr>
          <a:lstStyle/>
          <a:p>
            <a:pPr algn="ctr"/>
            <a:r>
              <a:rPr lang="en-US" altLang="zh-CN" sz="4000" b="1" dirty="0" smtClean="0">
                <a:solidFill>
                  <a:srgbClr val="121212"/>
                </a:solidFill>
                <a:latin typeface="微软雅黑" panose="020B0503020204020204" pitchFamily="34" charset="-122"/>
                <a:ea typeface="微软雅黑" panose="020B0503020204020204" pitchFamily="34" charset="-122"/>
              </a:rPr>
              <a:t>+</a:t>
            </a:r>
            <a:endParaRPr lang="en-US" altLang="zh-CN" sz="4000" b="1" dirty="0">
              <a:solidFill>
                <a:srgbClr val="121212"/>
              </a:solidFill>
              <a:latin typeface="微软雅黑" panose="020B0503020204020204" pitchFamily="34" charset="-122"/>
              <a:ea typeface="微软雅黑" panose="020B0503020204020204" pitchFamily="34" charset="-122"/>
            </a:endParaRPr>
          </a:p>
        </p:txBody>
      </p:sp>
      <p:sp>
        <p:nvSpPr>
          <p:cNvPr id="66" name="矩形 65"/>
          <p:cNvSpPr/>
          <p:nvPr/>
        </p:nvSpPr>
        <p:spPr>
          <a:xfrm>
            <a:off x="9427370" y="5069304"/>
            <a:ext cx="706237" cy="707886"/>
          </a:xfrm>
          <a:prstGeom prst="rect">
            <a:avLst/>
          </a:prstGeom>
        </p:spPr>
        <p:txBody>
          <a:bodyPr wrap="square">
            <a:spAutoFit/>
          </a:bodyPr>
          <a:lstStyle/>
          <a:p>
            <a:pPr algn="ctr"/>
            <a:r>
              <a:rPr lang="en-US" altLang="zh-CN" sz="4000" b="1" dirty="0" smtClean="0">
                <a:solidFill>
                  <a:srgbClr val="121212"/>
                </a:solidFill>
                <a:latin typeface="微软雅黑" panose="020B0503020204020204" pitchFamily="34" charset="-122"/>
                <a:ea typeface="微软雅黑" panose="020B0503020204020204" pitchFamily="34" charset="-122"/>
              </a:rPr>
              <a:t>=</a:t>
            </a:r>
            <a:endParaRPr lang="en-US" altLang="zh-CN" sz="4000" b="1" dirty="0">
              <a:solidFill>
                <a:srgbClr val="121212"/>
              </a:solidFill>
              <a:latin typeface="微软雅黑" panose="020B0503020204020204" pitchFamily="34" charset="-122"/>
              <a:ea typeface="微软雅黑" panose="020B0503020204020204" pitchFamily="34" charset="-122"/>
            </a:endParaRPr>
          </a:p>
        </p:txBody>
      </p:sp>
      <p:sp>
        <p:nvSpPr>
          <p:cNvPr id="67" name="矩形 66"/>
          <p:cNvSpPr/>
          <p:nvPr/>
        </p:nvSpPr>
        <p:spPr>
          <a:xfrm>
            <a:off x="4367470" y="6106135"/>
            <a:ext cx="1571764" cy="523220"/>
          </a:xfrm>
          <a:prstGeom prst="rect">
            <a:avLst/>
          </a:prstGeom>
        </p:spPr>
        <p:txBody>
          <a:bodyPr wrap="square">
            <a:spAutoFit/>
          </a:bodyPr>
          <a:lstStyle/>
          <a:p>
            <a:r>
              <a:rPr lang="zh-CN" altLang="en-US" sz="1400" i="1" dirty="0">
                <a:solidFill>
                  <a:schemeClr val="accent1"/>
                </a:solidFill>
                <a:latin typeface="+mn-ea"/>
              </a:rPr>
              <a:t>能文字接龙，说人话</a:t>
            </a:r>
            <a:endParaRPr lang="en-US" altLang="zh-CN" sz="1400" i="1" dirty="0">
              <a:solidFill>
                <a:schemeClr val="accent1"/>
              </a:solidFill>
              <a:latin typeface="+mn-ea"/>
            </a:endParaRPr>
          </a:p>
        </p:txBody>
      </p:sp>
      <p:sp>
        <p:nvSpPr>
          <p:cNvPr id="68" name="矩形 67"/>
          <p:cNvSpPr/>
          <p:nvPr/>
        </p:nvSpPr>
        <p:spPr>
          <a:xfrm>
            <a:off x="6357643" y="6106135"/>
            <a:ext cx="1453706" cy="307777"/>
          </a:xfrm>
          <a:prstGeom prst="rect">
            <a:avLst/>
          </a:prstGeom>
        </p:spPr>
        <p:txBody>
          <a:bodyPr wrap="square">
            <a:spAutoFit/>
          </a:bodyPr>
          <a:lstStyle/>
          <a:p>
            <a:r>
              <a:rPr lang="zh-CN" altLang="en-US" sz="1400" i="1" dirty="0" smtClean="0">
                <a:solidFill>
                  <a:schemeClr val="accent1"/>
                </a:solidFill>
                <a:latin typeface="+mn-ea"/>
              </a:rPr>
              <a:t>对齐对话风格</a:t>
            </a:r>
            <a:endParaRPr lang="en-US" altLang="zh-CN" sz="1400" i="1" dirty="0">
              <a:solidFill>
                <a:schemeClr val="accent1"/>
              </a:solidFill>
              <a:latin typeface="+mn-ea"/>
            </a:endParaRPr>
          </a:p>
        </p:txBody>
      </p:sp>
      <p:sp>
        <p:nvSpPr>
          <p:cNvPr id="69" name="矩形 68"/>
          <p:cNvSpPr/>
          <p:nvPr/>
        </p:nvSpPr>
        <p:spPr>
          <a:xfrm>
            <a:off x="8212906" y="6106135"/>
            <a:ext cx="1444128" cy="307777"/>
          </a:xfrm>
          <a:prstGeom prst="rect">
            <a:avLst/>
          </a:prstGeom>
        </p:spPr>
        <p:txBody>
          <a:bodyPr wrap="square">
            <a:spAutoFit/>
          </a:bodyPr>
          <a:lstStyle/>
          <a:p>
            <a:r>
              <a:rPr lang="zh-CN" altLang="en-US" sz="1400" i="1" dirty="0" smtClean="0">
                <a:solidFill>
                  <a:schemeClr val="accent1"/>
                </a:solidFill>
                <a:latin typeface="+mn-ea"/>
              </a:rPr>
              <a:t>对齐人类价值观</a:t>
            </a:r>
            <a:endParaRPr lang="en-US" altLang="zh-CN" sz="1400" i="1" dirty="0">
              <a:solidFill>
                <a:schemeClr val="accent1"/>
              </a:solidFill>
              <a:latin typeface="+mn-ea"/>
            </a:endParaRPr>
          </a:p>
        </p:txBody>
      </p:sp>
      <p:sp>
        <p:nvSpPr>
          <p:cNvPr id="2" name="矩形 1"/>
          <p:cNvSpPr/>
          <p:nvPr/>
        </p:nvSpPr>
        <p:spPr>
          <a:xfrm>
            <a:off x="4127637" y="189684"/>
            <a:ext cx="3223959" cy="338554"/>
          </a:xfrm>
          <a:prstGeom prst="rect">
            <a:avLst/>
          </a:prstGeom>
        </p:spPr>
        <p:txBody>
          <a:bodyPr wrap="none">
            <a:spAutoFit/>
          </a:bodyPr>
          <a:lstStyle/>
          <a:p>
            <a:r>
              <a:rPr lang="en-US" altLang="zh-CN" sz="1600" dirty="0">
                <a:hlinkClick r:id="rId7"/>
              </a:rPr>
              <a:t>《AIGC</a:t>
            </a:r>
            <a:r>
              <a:rPr lang="zh-CN" altLang="en-US" sz="1600" dirty="0">
                <a:hlinkClick r:id="rId7"/>
              </a:rPr>
              <a:t>技术科普</a:t>
            </a:r>
            <a:r>
              <a:rPr lang="en-US" altLang="zh-CN" sz="1600" dirty="0">
                <a:hlinkClick r:id="rId7"/>
              </a:rPr>
              <a:t>》</a:t>
            </a:r>
            <a:r>
              <a:rPr lang="en-US" altLang="zh-CN" sz="1600" b="1" dirty="0"/>
              <a:t> </a:t>
            </a:r>
            <a:r>
              <a:rPr lang="en-US" altLang="zh-CN" sz="1600" b="1" dirty="0" smtClean="0"/>
              <a:t>2023.4</a:t>
            </a:r>
            <a:r>
              <a:rPr lang="zh-CN" altLang="en-US" sz="1600" b="1" dirty="0" smtClean="0"/>
              <a:t>，</a:t>
            </a:r>
            <a:r>
              <a:rPr lang="en-US" altLang="zh-CN" sz="1600" b="1" dirty="0" smtClean="0"/>
              <a:t>Huiyi</a:t>
            </a:r>
            <a:endParaRPr lang="zh-CN" altLang="en-US" sz="1600" dirty="0"/>
          </a:p>
        </p:txBody>
      </p:sp>
    </p:spTree>
    <p:extLst>
      <p:ext uri="{BB962C8B-B14F-4D97-AF65-F5344CB8AC3E}">
        <p14:creationId xmlns:p14="http://schemas.microsoft.com/office/powerpoint/2010/main" val="3425676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OPRO | Meta-Prompt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5698713" y="641748"/>
            <a:ext cx="5133474" cy="4801314"/>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我有一些文本和对应的分数，按照升序排列。更高的分数代表更高的质量。</a:t>
            </a:r>
            <a:endParaRPr lang="en-US" altLang="zh-CN" dirty="0" smtClean="0">
              <a:solidFill>
                <a:schemeClr val="tx1"/>
              </a:solidFill>
              <a:latin typeface="新宋体" panose="02010609030101010101" pitchFamily="49" charset="-122"/>
              <a:ea typeface="新宋体" panose="02010609030101010101" pitchFamily="49" charset="-122"/>
            </a:endParaRPr>
          </a:p>
          <a:p>
            <a:pPr marL="342900" indent="-342900">
              <a:buAutoNum type="arabicPeriod"/>
            </a:pPr>
            <a:r>
              <a:rPr lang="en-US" altLang="zh-CN" dirty="0" smtClean="0">
                <a:solidFill>
                  <a:srgbClr val="0070C0"/>
                </a:solidFill>
                <a:latin typeface="新宋体" panose="02010609030101010101" pitchFamily="49" charset="-122"/>
                <a:ea typeface="新宋体" panose="02010609030101010101" pitchFamily="49" charset="-122"/>
              </a:rPr>
              <a:t>Let’s figure it out! </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61</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分</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pPr marL="342900" indent="-342900">
              <a:buAutoNum type="arabicPeriod"/>
            </a:pPr>
            <a:r>
              <a:rPr lang="en-US" altLang="zh-CN" dirty="0" smtClean="0">
                <a:solidFill>
                  <a:srgbClr val="0070C0"/>
                </a:solidFill>
                <a:latin typeface="新宋体" panose="02010609030101010101" pitchFamily="49" charset="-122"/>
                <a:ea typeface="新宋体" panose="02010609030101010101" pitchFamily="49" charset="-122"/>
              </a:rPr>
              <a:t>Let’s solve the problem. </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63</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分</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更多文本</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p>
          <a:p>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下面的例子是如何使用这些文本：你替换</a:t>
            </a:r>
            <a:r>
              <a:rPr lang="en-US" altLang="zh-CN" b="1" dirty="0" smtClean="0">
                <a:solidFill>
                  <a:srgbClr val="3856F5"/>
                </a:solidFill>
                <a:latin typeface="新宋体" panose="02010609030101010101" pitchFamily="49" charset="-122"/>
                <a:ea typeface="新宋体" panose="02010609030101010101" pitchFamily="49" charset="-122"/>
              </a:rPr>
              <a:t>&lt;INS&gt;</a:t>
            </a:r>
            <a:r>
              <a:rPr lang="zh-CN" altLang="en-US" dirty="0" smtClean="0">
                <a:solidFill>
                  <a:schemeClr val="tx1"/>
                </a:solidFill>
                <a:latin typeface="新宋体" panose="02010609030101010101" pitchFamily="49" charset="-122"/>
                <a:ea typeface="新宋体" panose="02010609030101010101" pitchFamily="49" charset="-122"/>
              </a:rPr>
              <a:t>，阅读并给出答案。如果你的答案和给出的答案一样，结果就是对的。</a:t>
            </a:r>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输入：小恺比小望多</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20</a:t>
            </a:r>
            <a:r>
              <a:rPr lang="zh-CN" altLang="en-US" dirty="0">
                <a:solidFill>
                  <a:schemeClr val="tx1">
                    <a:lumMod val="50000"/>
                    <a:lumOff val="50000"/>
                  </a:schemeClr>
                </a:solidFill>
                <a:latin typeface="新宋体" panose="02010609030101010101" pitchFamily="49" charset="-122"/>
                <a:ea typeface="新宋体" panose="02010609030101010101" pitchFamily="49" charset="-122"/>
              </a:rPr>
              <a:t>本书</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。小鑫比小恺多</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1/5</a:t>
            </a:r>
            <a:r>
              <a:rPr lang="zh-CN" altLang="en-US" dirty="0">
                <a:solidFill>
                  <a:schemeClr val="tx1">
                    <a:lumMod val="50000"/>
                    <a:lumOff val="50000"/>
                  </a:schemeClr>
                </a:solidFill>
                <a:latin typeface="新宋体" panose="02010609030101010101" pitchFamily="49" charset="-122"/>
                <a:ea typeface="新宋体" panose="02010609030101010101" pitchFamily="49" charset="-122"/>
              </a:rPr>
              <a:t>的书。</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如果小望有</a:t>
            </a:r>
            <a:r>
              <a:rPr lang="en-US" altLang="zh-CN" dirty="0">
                <a:solidFill>
                  <a:schemeClr val="tx1">
                    <a:lumMod val="50000"/>
                    <a:lumOff val="50000"/>
                  </a:schemeClr>
                </a:solidFill>
                <a:latin typeface="新宋体" panose="02010609030101010101" pitchFamily="49" charset="-122"/>
                <a:ea typeface="新宋体" panose="02010609030101010101" pitchFamily="49" charset="-122"/>
              </a:rPr>
              <a:t>30</a:t>
            </a:r>
            <a:r>
              <a:rPr lang="zh-CN" altLang="en-US" dirty="0">
                <a:solidFill>
                  <a:schemeClr val="tx1">
                    <a:lumMod val="50000"/>
                    <a:lumOff val="50000"/>
                  </a:schemeClr>
                </a:solidFill>
                <a:latin typeface="新宋体" panose="02010609030101010101" pitchFamily="49" charset="-122"/>
                <a:ea typeface="新宋体" panose="02010609030101010101" pitchFamily="49" charset="-122"/>
              </a:rPr>
              <a:t>本书，</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那么他们一共</a:t>
            </a:r>
            <a:r>
              <a:rPr lang="zh-CN" altLang="en-US" dirty="0">
                <a:solidFill>
                  <a:schemeClr val="tx1">
                    <a:lumMod val="50000"/>
                    <a:lumOff val="50000"/>
                  </a:schemeClr>
                </a:solidFill>
                <a:latin typeface="新宋体" panose="02010609030101010101" pitchFamily="49" charset="-122"/>
                <a:ea typeface="新宋体" panose="02010609030101010101" pitchFamily="49" charset="-122"/>
              </a:rPr>
              <a:t>有多少本书</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b="1" dirty="0">
                <a:solidFill>
                  <a:srgbClr val="3856F5"/>
                </a:solidFill>
                <a:latin typeface="新宋体" panose="02010609030101010101" pitchFamily="49" charset="-122"/>
                <a:ea typeface="新宋体" panose="02010609030101010101" pitchFamily="49" charset="-122"/>
              </a:rPr>
              <a:t>&lt;INS&gt;</a:t>
            </a:r>
          </a:p>
          <a:p>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输出：</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140 </a:t>
            </a:r>
          </a:p>
          <a:p>
            <a:r>
              <a:rPr lang="en-US" altLang="zh-CN" dirty="0">
                <a:solidFill>
                  <a:schemeClr val="tx1">
                    <a:lumMod val="50000"/>
                    <a:lumOff val="50000"/>
                  </a:schemeClr>
                </a:solidFill>
                <a:latin typeface="新宋体" panose="02010609030101010101" pitchFamily="49" charset="-122"/>
                <a:ea typeface="新宋体" panose="02010609030101010101" pitchFamily="49" charset="-122"/>
              </a:rPr>
              <a: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更多示例</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a:solidFill>
                <a:schemeClr val="tx1">
                  <a:lumMod val="50000"/>
                  <a:lumOff val="50000"/>
                </a:schemeClr>
              </a:solidFill>
              <a:latin typeface="新宋体" panose="02010609030101010101" pitchFamily="49" charset="-122"/>
              <a:ea typeface="新宋体" panose="02010609030101010101" pitchFamily="49" charset="-122"/>
            </a:endParaRPr>
          </a:p>
          <a:p>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写一句之前不同并且尽可能的高分的新文本。</a:t>
            </a:r>
            <a:endParaRPr lang="en-US" altLang="zh-CN" dirty="0">
              <a:solidFill>
                <a:schemeClr val="tx1"/>
              </a:solidFill>
              <a:latin typeface="新宋体" panose="02010609030101010101" pitchFamily="49" charset="-122"/>
              <a:ea typeface="新宋体" panose="02010609030101010101" pitchFamily="49" charset="-122"/>
            </a:endParaRPr>
          </a:p>
          <a:p>
            <a:endParaRPr lang="en-US" altLang="zh-CN" dirty="0">
              <a:solidFill>
                <a:schemeClr val="tx1"/>
              </a:solidFill>
              <a:latin typeface="新宋体" panose="02010609030101010101" pitchFamily="49" charset="-122"/>
              <a:ea typeface="新宋体" panose="02010609030101010101" pitchFamily="49" charset="-122"/>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96" y="641748"/>
            <a:ext cx="5032009" cy="4489362"/>
          </a:xfrm>
          <a:prstGeom prst="rect">
            <a:avLst/>
          </a:prstGeom>
        </p:spPr>
      </p:pic>
      <p:sp>
        <p:nvSpPr>
          <p:cNvPr id="5" name="右大括号 4"/>
          <p:cNvSpPr/>
          <p:nvPr/>
        </p:nvSpPr>
        <p:spPr>
          <a:xfrm>
            <a:off x="10832187" y="866274"/>
            <a:ext cx="172695" cy="1155031"/>
          </a:xfrm>
          <a:prstGeom prst="rightBrac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1" name="右大括号 20"/>
          <p:cNvSpPr/>
          <p:nvPr/>
        </p:nvSpPr>
        <p:spPr>
          <a:xfrm>
            <a:off x="10832187" y="2464889"/>
            <a:ext cx="172695" cy="1834395"/>
          </a:xfrm>
          <a:prstGeom prst="rightBrac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2" name="右大括号 21"/>
          <p:cNvSpPr/>
          <p:nvPr/>
        </p:nvSpPr>
        <p:spPr>
          <a:xfrm>
            <a:off x="10811406" y="4823582"/>
            <a:ext cx="172695" cy="245724"/>
          </a:xfrm>
          <a:prstGeom prst="rightBrac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30" name="矩形 29"/>
          <p:cNvSpPr/>
          <p:nvPr/>
        </p:nvSpPr>
        <p:spPr>
          <a:xfrm>
            <a:off x="11004882" y="1259123"/>
            <a:ext cx="1235243" cy="369332"/>
          </a:xfrm>
          <a:prstGeom prst="rect">
            <a:avLst/>
          </a:prstGeom>
        </p:spPr>
        <p:txBody>
          <a:bodyPr wrap="square">
            <a:spAutoFit/>
          </a:bodyPr>
          <a:lstStyle/>
          <a:p>
            <a:r>
              <a:rPr lang="zh-CN" altLang="en-US" dirty="0" smtClean="0">
                <a:solidFill>
                  <a:srgbClr val="3856F5"/>
                </a:solidFill>
                <a:latin typeface="新宋体" panose="02010609030101010101" pitchFamily="49" charset="-122"/>
                <a:ea typeface="新宋体" panose="02010609030101010101" pitchFamily="49" charset="-122"/>
              </a:rPr>
              <a:t>优化轨迹</a:t>
            </a:r>
            <a:endParaRPr lang="en-US" altLang="zh-CN" dirty="0">
              <a:solidFill>
                <a:srgbClr val="3856F5"/>
              </a:solidFill>
              <a:latin typeface="新宋体" panose="02010609030101010101" pitchFamily="49" charset="-122"/>
              <a:ea typeface="新宋体" panose="02010609030101010101" pitchFamily="49" charset="-122"/>
            </a:endParaRPr>
          </a:p>
        </p:txBody>
      </p:sp>
      <p:sp>
        <p:nvSpPr>
          <p:cNvPr id="31" name="矩形 30"/>
          <p:cNvSpPr/>
          <p:nvPr/>
        </p:nvSpPr>
        <p:spPr>
          <a:xfrm>
            <a:off x="11004881" y="4761778"/>
            <a:ext cx="1235243" cy="369332"/>
          </a:xfrm>
          <a:prstGeom prst="rect">
            <a:avLst/>
          </a:prstGeom>
        </p:spPr>
        <p:txBody>
          <a:bodyPr wrap="square">
            <a:spAutoFit/>
          </a:bodyPr>
          <a:lstStyle/>
          <a:p>
            <a:r>
              <a:rPr lang="zh-CN" altLang="en-US" dirty="0" smtClean="0">
                <a:solidFill>
                  <a:srgbClr val="3856F5"/>
                </a:solidFill>
                <a:latin typeface="新宋体" panose="02010609030101010101" pitchFamily="49" charset="-122"/>
                <a:ea typeface="新宋体" panose="02010609030101010101" pitchFamily="49" charset="-122"/>
              </a:rPr>
              <a:t>问题描述</a:t>
            </a:r>
            <a:endParaRPr lang="en-US" altLang="zh-CN" dirty="0">
              <a:solidFill>
                <a:srgbClr val="3856F5"/>
              </a:solidFill>
              <a:latin typeface="新宋体" panose="02010609030101010101" pitchFamily="49" charset="-122"/>
              <a:ea typeface="新宋体" panose="02010609030101010101" pitchFamily="49" charset="-122"/>
            </a:endParaRPr>
          </a:p>
        </p:txBody>
      </p:sp>
      <p:sp>
        <p:nvSpPr>
          <p:cNvPr id="32" name="矩形 31"/>
          <p:cNvSpPr/>
          <p:nvPr/>
        </p:nvSpPr>
        <p:spPr>
          <a:xfrm>
            <a:off x="11021875" y="3197420"/>
            <a:ext cx="1235243" cy="369332"/>
          </a:xfrm>
          <a:prstGeom prst="rect">
            <a:avLst/>
          </a:prstGeom>
        </p:spPr>
        <p:txBody>
          <a:bodyPr wrap="square">
            <a:spAutoFit/>
          </a:bodyPr>
          <a:lstStyle/>
          <a:p>
            <a:r>
              <a:rPr lang="zh-CN" altLang="en-US" dirty="0" smtClean="0">
                <a:solidFill>
                  <a:srgbClr val="3856F5"/>
                </a:solidFill>
                <a:latin typeface="新宋体" panose="02010609030101010101" pitchFamily="49" charset="-122"/>
                <a:ea typeface="新宋体" panose="02010609030101010101" pitchFamily="49" charset="-122"/>
              </a:rPr>
              <a:t>应用示例</a:t>
            </a:r>
            <a:endParaRPr lang="en-US" altLang="zh-CN" dirty="0">
              <a:solidFill>
                <a:srgbClr val="3856F5"/>
              </a:solidFill>
              <a:latin typeface="新宋体" panose="02010609030101010101" pitchFamily="49" charset="-122"/>
              <a:ea typeface="新宋体" panose="02010609030101010101" pitchFamily="49" charset="-122"/>
            </a:endParaRPr>
          </a:p>
        </p:txBody>
      </p:sp>
      <p:sp>
        <p:nvSpPr>
          <p:cNvPr id="33" name="矩形 32"/>
          <p:cNvSpPr/>
          <p:nvPr/>
        </p:nvSpPr>
        <p:spPr>
          <a:xfrm>
            <a:off x="342096" y="5524245"/>
            <a:ext cx="11712744" cy="923330"/>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与</a:t>
            </a:r>
            <a:r>
              <a:rPr lang="en-US" altLang="zh-CN" dirty="0" smtClean="0">
                <a:solidFill>
                  <a:schemeClr val="tx1"/>
                </a:solidFill>
                <a:latin typeface="新宋体" panose="02010609030101010101" pitchFamily="49" charset="-122"/>
                <a:ea typeface="新宋体" panose="02010609030101010101" pitchFamily="49" charset="-122"/>
              </a:rPr>
              <a:t>APE</a:t>
            </a:r>
            <a:r>
              <a:rPr lang="zh-CN" altLang="en-US" dirty="0" smtClean="0">
                <a:solidFill>
                  <a:schemeClr val="tx1"/>
                </a:solidFill>
                <a:latin typeface="新宋体" panose="02010609030101010101" pitchFamily="49" charset="-122"/>
                <a:ea typeface="新宋体" panose="02010609030101010101" pitchFamily="49" charset="-122"/>
              </a:rPr>
              <a:t>的瞎猜不同，通过优化轨迹和应用示例的引入，让大语言模型更清楚优化的目标与路径。</a:t>
            </a:r>
            <a:endParaRPr lang="en-US" altLang="zh-CN" dirty="0" smtClean="0">
              <a:solidFill>
                <a:schemeClr val="tx1"/>
              </a:solidFill>
              <a:latin typeface="新宋体" panose="02010609030101010101" pitchFamily="49" charset="-122"/>
              <a:ea typeface="新宋体" panose="02010609030101010101" pitchFamily="49" charset="-122"/>
            </a:endParaRPr>
          </a:p>
          <a:p>
            <a:endParaRPr lang="en-US" altLang="zh-CN" dirty="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让</a:t>
            </a:r>
            <a:r>
              <a:rPr lang="zh-CN" altLang="en-US" dirty="0" smtClean="0">
                <a:solidFill>
                  <a:schemeClr val="tx1"/>
                </a:solidFill>
                <a:latin typeface="新宋体" panose="02010609030101010101" pitchFamily="49" charset="-122"/>
                <a:ea typeface="新宋体" panose="02010609030101010101" pitchFamily="49" charset="-122"/>
              </a:rPr>
              <a:t>大语言模型深呼吸“</a:t>
            </a:r>
            <a:r>
              <a:rPr lang="en-US" altLang="zh-CN" dirty="0" smtClean="0">
                <a:solidFill>
                  <a:schemeClr val="tx1"/>
                </a:solidFill>
                <a:latin typeface="新宋体" panose="02010609030101010101" pitchFamily="49" charset="-122"/>
                <a:ea typeface="新宋体" panose="02010609030101010101" pitchFamily="49" charset="-122"/>
              </a:rPr>
              <a:t>Take a deep breath</a:t>
            </a:r>
            <a:r>
              <a:rPr lang="zh-CN" altLang="en-US" dirty="0" smtClean="0">
                <a:solidFill>
                  <a:schemeClr val="tx1"/>
                </a:solidFill>
                <a:latin typeface="新宋体" panose="02010609030101010101" pitchFamily="49" charset="-122"/>
                <a:ea typeface="新宋体" panose="02010609030101010101" pitchFamily="49" charset="-122"/>
              </a:rPr>
              <a:t>”，就是这样找到的。</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13" name="矩形 12"/>
          <p:cNvSpPr/>
          <p:nvPr/>
        </p:nvSpPr>
        <p:spPr>
          <a:xfrm>
            <a:off x="100787" y="6462612"/>
            <a:ext cx="7552067" cy="369332"/>
          </a:xfrm>
          <a:prstGeom prst="rect">
            <a:avLst/>
          </a:prstGeom>
        </p:spPr>
        <p:txBody>
          <a:bodyPr wrap="none">
            <a:spAutoFit/>
          </a:bodyPr>
          <a:lstStyle/>
          <a:p>
            <a:r>
              <a:rPr lang="en-US" altLang="zh-CN" i="1" dirty="0" smtClean="0">
                <a:solidFill>
                  <a:srgbClr val="0070C0"/>
                </a:solidFill>
                <a:latin typeface="-apple-system"/>
              </a:rPr>
              <a:t>《OPRO</a:t>
            </a:r>
            <a:r>
              <a:rPr lang="zh-CN" altLang="en-US" i="1" dirty="0" smtClean="0">
                <a:solidFill>
                  <a:srgbClr val="0070C0"/>
                </a:solidFill>
                <a:latin typeface="-apple-system"/>
              </a:rPr>
              <a:t>：</a:t>
            </a:r>
            <a:r>
              <a:rPr lang="en-US" altLang="zh-CN" i="1" dirty="0" smtClean="0">
                <a:solidFill>
                  <a:srgbClr val="0070C0"/>
                </a:solidFill>
                <a:latin typeface="-apple-system"/>
              </a:rPr>
              <a:t>Large </a:t>
            </a:r>
            <a:r>
              <a:rPr lang="en-US" altLang="zh-CN" i="1" dirty="0">
                <a:solidFill>
                  <a:srgbClr val="0070C0"/>
                </a:solidFill>
                <a:latin typeface="-apple-system"/>
              </a:rPr>
              <a:t>Language Models as Optimizers》,</a:t>
            </a:r>
            <a:r>
              <a:rPr lang="en-US" altLang="zh-CN" i="1" dirty="0" smtClean="0">
                <a:solidFill>
                  <a:srgbClr val="0070C0"/>
                </a:solidFill>
              </a:rPr>
              <a:t> DeepMind</a:t>
            </a:r>
            <a:r>
              <a:rPr lang="zh-CN" altLang="en-US" i="1" dirty="0" smtClean="0">
                <a:solidFill>
                  <a:srgbClr val="0070C0"/>
                </a:solidFill>
              </a:rPr>
              <a:t>，</a:t>
            </a:r>
            <a:r>
              <a:rPr lang="en-US" altLang="zh-CN" i="1" dirty="0" smtClean="0">
                <a:solidFill>
                  <a:srgbClr val="0070C0"/>
                </a:solidFill>
              </a:rPr>
              <a:t>Google</a:t>
            </a:r>
            <a:endParaRPr lang="zh-CN" altLang="en-US" i="1" dirty="0">
              <a:solidFill>
                <a:srgbClr val="0070C0"/>
              </a:solidFill>
            </a:endParaRPr>
          </a:p>
        </p:txBody>
      </p:sp>
    </p:spTree>
    <p:extLst>
      <p:ext uri="{BB962C8B-B14F-4D97-AF65-F5344CB8AC3E}">
        <p14:creationId xmlns:p14="http://schemas.microsoft.com/office/powerpoint/2010/main" val="39940682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a:solidFill>
                  <a:srgbClr val="3856F5"/>
                </a:solidFill>
                <a:latin typeface="微软雅黑" panose="020B0503020204020204" pitchFamily="34" charset="-122"/>
                <a:ea typeface="微软雅黑" panose="020B0503020204020204" pitchFamily="34" charset="-122"/>
              </a:rPr>
              <a:t>自动优化：</a:t>
            </a:r>
            <a:r>
              <a:rPr lang="en-US" altLang="zh-CN" sz="2400" dirty="0">
                <a:solidFill>
                  <a:srgbClr val="3856F5"/>
                </a:solidFill>
                <a:latin typeface="微软雅黑" panose="020B0503020204020204" pitchFamily="34" charset="-122"/>
                <a:ea typeface="微软雅黑" panose="020B0503020204020204" pitchFamily="34" charset="-122"/>
              </a:rPr>
              <a:t>OPRO | </a:t>
            </a:r>
            <a:r>
              <a:rPr lang="en-US" altLang="zh-CN" sz="2400" dirty="0" smtClean="0">
                <a:solidFill>
                  <a:srgbClr val="3856F5"/>
                </a:solidFill>
                <a:latin typeface="微软雅黑" panose="020B0503020204020204" pitchFamily="34" charset="-122"/>
                <a:ea typeface="微软雅黑" panose="020B0503020204020204" pitchFamily="34" charset="-122"/>
              </a:rPr>
              <a:t>Result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49213" y="747669"/>
            <a:ext cx="11245944" cy="4282886"/>
          </a:xfrm>
          <a:prstGeom prst="rect">
            <a:avLst/>
          </a:prstGeom>
        </p:spPr>
      </p:pic>
      <p:sp>
        <p:nvSpPr>
          <p:cNvPr id="32" name="矩形 31"/>
          <p:cNvSpPr/>
          <p:nvPr/>
        </p:nvSpPr>
        <p:spPr>
          <a:xfrm>
            <a:off x="5018498" y="871276"/>
            <a:ext cx="1019445" cy="3693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3" name="矩形 32"/>
          <p:cNvSpPr/>
          <p:nvPr/>
        </p:nvSpPr>
        <p:spPr>
          <a:xfrm>
            <a:off x="4162155" y="3367733"/>
            <a:ext cx="5475331" cy="3693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4" name="矩形 33"/>
          <p:cNvSpPr/>
          <p:nvPr/>
        </p:nvSpPr>
        <p:spPr>
          <a:xfrm>
            <a:off x="100787" y="6462612"/>
            <a:ext cx="7552067" cy="369332"/>
          </a:xfrm>
          <a:prstGeom prst="rect">
            <a:avLst/>
          </a:prstGeom>
        </p:spPr>
        <p:txBody>
          <a:bodyPr wrap="none">
            <a:spAutoFit/>
          </a:bodyPr>
          <a:lstStyle/>
          <a:p>
            <a:r>
              <a:rPr lang="en-US" altLang="zh-CN" i="1" dirty="0" smtClean="0">
                <a:solidFill>
                  <a:srgbClr val="0070C0"/>
                </a:solidFill>
                <a:latin typeface="-apple-system"/>
              </a:rPr>
              <a:t>《OPRO</a:t>
            </a:r>
            <a:r>
              <a:rPr lang="zh-CN" altLang="en-US" i="1" dirty="0" smtClean="0">
                <a:solidFill>
                  <a:srgbClr val="0070C0"/>
                </a:solidFill>
                <a:latin typeface="-apple-system"/>
              </a:rPr>
              <a:t>：</a:t>
            </a:r>
            <a:r>
              <a:rPr lang="en-US" altLang="zh-CN" i="1" dirty="0" smtClean="0">
                <a:solidFill>
                  <a:srgbClr val="0070C0"/>
                </a:solidFill>
                <a:latin typeface="-apple-system"/>
              </a:rPr>
              <a:t>Large </a:t>
            </a:r>
            <a:r>
              <a:rPr lang="en-US" altLang="zh-CN" i="1" dirty="0">
                <a:solidFill>
                  <a:srgbClr val="0070C0"/>
                </a:solidFill>
                <a:latin typeface="-apple-system"/>
              </a:rPr>
              <a:t>Language Models as Optimizers》,</a:t>
            </a:r>
            <a:r>
              <a:rPr lang="en-US" altLang="zh-CN" i="1" dirty="0" smtClean="0">
                <a:solidFill>
                  <a:srgbClr val="0070C0"/>
                </a:solidFill>
              </a:rPr>
              <a:t> DeepMind</a:t>
            </a:r>
            <a:r>
              <a:rPr lang="zh-CN" altLang="en-US" i="1" dirty="0" smtClean="0">
                <a:solidFill>
                  <a:srgbClr val="0070C0"/>
                </a:solidFill>
              </a:rPr>
              <a:t>，</a:t>
            </a:r>
            <a:r>
              <a:rPr lang="en-US" altLang="zh-CN" i="1" dirty="0" smtClean="0">
                <a:solidFill>
                  <a:srgbClr val="0070C0"/>
                </a:solidFill>
              </a:rPr>
              <a:t>Google</a:t>
            </a:r>
            <a:endParaRPr lang="zh-CN" altLang="en-US" i="1" dirty="0">
              <a:solidFill>
                <a:srgbClr val="0070C0"/>
              </a:solidFill>
            </a:endParaRPr>
          </a:p>
        </p:txBody>
      </p:sp>
      <p:sp>
        <p:nvSpPr>
          <p:cNvPr id="35" name="矩形 34"/>
          <p:cNvSpPr/>
          <p:nvPr/>
        </p:nvSpPr>
        <p:spPr>
          <a:xfrm>
            <a:off x="679008" y="5098206"/>
            <a:ext cx="11028694" cy="1286916"/>
          </a:xfrm>
          <a:prstGeom prst="rect">
            <a:avLst/>
          </a:prstGeom>
        </p:spPr>
        <p:txBody>
          <a:bodyPr wrap="square">
            <a:noAutofit/>
          </a:bodyPr>
          <a:lstStyle/>
          <a:p>
            <a:pPr marL="342900" indent="-342900">
              <a:lnSpc>
                <a:spcPct val="150000"/>
              </a:lnSpc>
              <a:buFont typeface="+mj-lt"/>
              <a:buAutoNum type="arabicPeriod"/>
            </a:pPr>
            <a:r>
              <a:rPr lang="en-US" altLang="zh-CN" dirty="0" smtClean="0">
                <a:solidFill>
                  <a:schemeClr val="tx1"/>
                </a:solidFill>
                <a:latin typeface="微软雅黑" panose="020B0503020204020204" pitchFamily="34" charset="-122"/>
                <a:ea typeface="微软雅黑" panose="020B0503020204020204" pitchFamily="34" charset="-122"/>
              </a:rPr>
              <a:t>OPRO</a:t>
            </a:r>
            <a:r>
              <a:rPr lang="zh-CN" altLang="en-US" dirty="0" smtClean="0">
                <a:solidFill>
                  <a:schemeClr val="tx1"/>
                </a:solidFill>
                <a:latin typeface="微软雅黑" panose="020B0503020204020204" pitchFamily="34" charset="-122"/>
                <a:ea typeface="微软雅黑" panose="020B0503020204020204" pitchFamily="34" charset="-122"/>
              </a:rPr>
              <a:t>的优化思想非常容易实现，可以用来调优</a:t>
            </a:r>
            <a:r>
              <a:rPr lang="zh-CN" altLang="en-US" dirty="0" smtClean="0">
                <a:solidFill>
                  <a:srgbClr val="FF0000"/>
                </a:solidFill>
                <a:latin typeface="微软雅黑" panose="020B0503020204020204" pitchFamily="34" charset="-122"/>
                <a:ea typeface="微软雅黑" panose="020B0503020204020204" pitchFamily="34" charset="-122"/>
              </a:rPr>
              <a:t>完整</a:t>
            </a:r>
            <a:r>
              <a:rPr lang="en-US" altLang="zh-CN" dirty="0" smtClean="0">
                <a:solidFill>
                  <a:srgbClr val="FF0000"/>
                </a:solidFill>
                <a:latin typeface="微软雅黑" panose="020B0503020204020204" pitchFamily="34" charset="-122"/>
                <a:ea typeface="微软雅黑" panose="020B0503020204020204" pitchFamily="34" charset="-122"/>
              </a:rPr>
              <a:t>Prompt</a:t>
            </a:r>
            <a:r>
              <a:rPr lang="zh-CN" altLang="en-US" dirty="0" smtClean="0">
                <a:solidFill>
                  <a:schemeClr val="tx1"/>
                </a:solidFill>
                <a:latin typeface="微软雅黑" panose="020B0503020204020204" pitchFamily="34" charset="-122"/>
                <a:ea typeface="微软雅黑" panose="020B0503020204020204" pitchFamily="34" charset="-122"/>
              </a:rPr>
              <a:t>或者</a:t>
            </a:r>
            <a:r>
              <a:rPr lang="en-US" altLang="zh-CN" dirty="0" smtClean="0">
                <a:solidFill>
                  <a:schemeClr val="tx1"/>
                </a:solidFill>
                <a:latin typeface="微软雅黑" panose="020B0503020204020204" pitchFamily="34" charset="-122"/>
                <a:ea typeface="微软雅黑" panose="020B0503020204020204" pitchFamily="34" charset="-122"/>
              </a:rPr>
              <a:t>Prompt</a:t>
            </a:r>
            <a:r>
              <a:rPr lang="zh-CN" altLang="en-US" dirty="0" smtClean="0">
                <a:solidFill>
                  <a:schemeClr val="tx1"/>
                </a:solidFill>
                <a:latin typeface="微软雅黑" panose="020B0503020204020204" pitchFamily="34" charset="-122"/>
                <a:ea typeface="微软雅黑" panose="020B0503020204020204" pitchFamily="34" charset="-122"/>
              </a:rPr>
              <a:t>当中的</a:t>
            </a:r>
            <a:r>
              <a:rPr lang="zh-CN" altLang="en-US" dirty="0" smtClean="0">
                <a:solidFill>
                  <a:srgbClr val="FF0000"/>
                </a:solidFill>
                <a:latin typeface="微软雅黑" panose="020B0503020204020204" pitchFamily="34" charset="-122"/>
                <a:ea typeface="微软雅黑" panose="020B0503020204020204" pitchFamily="34" charset="-122"/>
              </a:rPr>
              <a:t>某一部分</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dirty="0" smtClean="0">
                <a:solidFill>
                  <a:schemeClr val="tx1"/>
                </a:solidFill>
                <a:latin typeface="微软雅黑" panose="020B0503020204020204" pitchFamily="34" charset="-122"/>
                <a:ea typeface="微软雅黑" panose="020B0503020204020204" pitchFamily="34" charset="-122"/>
              </a:rPr>
              <a:t>OPRO</a:t>
            </a:r>
            <a:r>
              <a:rPr lang="zh-CN" altLang="en-US" dirty="0" smtClean="0">
                <a:solidFill>
                  <a:schemeClr val="tx1"/>
                </a:solidFill>
                <a:latin typeface="微软雅黑" panose="020B0503020204020204" pitchFamily="34" charset="-122"/>
                <a:ea typeface="微软雅黑" panose="020B0503020204020204" pitchFamily="34" charset="-122"/>
              </a:rPr>
              <a:t>对于</a:t>
            </a:r>
            <a:r>
              <a:rPr lang="en-US" altLang="zh-CN" dirty="0" smtClean="0">
                <a:solidFill>
                  <a:schemeClr val="tx1"/>
                </a:solidFill>
                <a:latin typeface="微软雅黑" panose="020B0503020204020204" pitchFamily="34" charset="-122"/>
                <a:ea typeface="微软雅黑" panose="020B0503020204020204" pitchFamily="34" charset="-122"/>
              </a:rPr>
              <a:t>Prompt Engineering</a:t>
            </a:r>
            <a:r>
              <a:rPr lang="zh-CN" altLang="en-US" dirty="0" smtClean="0">
                <a:solidFill>
                  <a:srgbClr val="FF0000"/>
                </a:solidFill>
                <a:latin typeface="微软雅黑" panose="020B0503020204020204" pitchFamily="34" charset="-122"/>
                <a:ea typeface="微软雅黑" panose="020B0503020204020204" pitchFamily="34" charset="-122"/>
              </a:rPr>
              <a:t>优化</a:t>
            </a:r>
            <a:r>
              <a:rPr lang="en-US" altLang="zh-CN" dirty="0" smtClean="0">
                <a:solidFill>
                  <a:srgbClr val="FF0000"/>
                </a:solidFill>
                <a:latin typeface="微软雅黑" panose="020B0503020204020204" pitchFamily="34" charset="-122"/>
                <a:ea typeface="微软雅黑" panose="020B0503020204020204" pitchFamily="34" charset="-122"/>
              </a:rPr>
              <a:t>Prompt</a:t>
            </a:r>
            <a:r>
              <a:rPr lang="zh-CN" altLang="en-US" dirty="0" smtClean="0">
                <a:solidFill>
                  <a:srgbClr val="FF0000"/>
                </a:solidFill>
                <a:latin typeface="微软雅黑" panose="020B0503020204020204" pitchFamily="34" charset="-122"/>
                <a:ea typeface="微软雅黑" panose="020B0503020204020204" pitchFamily="34" charset="-122"/>
              </a:rPr>
              <a:t>模板</a:t>
            </a:r>
            <a:r>
              <a:rPr lang="zh-CN" altLang="en-US" dirty="0" smtClean="0">
                <a:solidFill>
                  <a:schemeClr val="tx1"/>
                </a:solidFill>
                <a:latin typeface="微软雅黑" panose="020B0503020204020204" pitchFamily="34" charset="-122"/>
                <a:ea typeface="微软雅黑" panose="020B0503020204020204" pitchFamily="34" charset="-122"/>
              </a:rPr>
              <a:t>非常便利。</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solidFill>
                  <a:schemeClr val="tx1"/>
                </a:solidFill>
                <a:latin typeface="微软雅黑" panose="020B0503020204020204" pitchFamily="34" charset="-122"/>
                <a:ea typeface="微软雅黑" panose="020B0503020204020204" pitchFamily="34" charset="-122"/>
              </a:rPr>
              <a:t>不同的场景，需要调整和验证不同的</a:t>
            </a:r>
            <a:r>
              <a:rPr lang="en-US" altLang="zh-CN" dirty="0" smtClean="0">
                <a:solidFill>
                  <a:schemeClr val="tx1"/>
                </a:solidFill>
                <a:latin typeface="微软雅黑" panose="020B0503020204020204" pitchFamily="34" charset="-122"/>
                <a:ea typeface="微软雅黑" panose="020B0503020204020204" pitchFamily="34" charset="-122"/>
              </a:rPr>
              <a:t>meta-prompt</a:t>
            </a:r>
            <a:r>
              <a:rPr lang="zh-CN" altLang="en-US"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43493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041555187"/>
              </p:ext>
            </p:extLst>
          </p:nvPr>
        </p:nvGraphicFramePr>
        <p:xfrm>
          <a:off x="366660" y="763925"/>
          <a:ext cx="11383378" cy="5753343"/>
        </p:xfrm>
        <a:graphic>
          <a:graphicData uri="http://schemas.openxmlformats.org/drawingml/2006/table">
            <a:tbl>
              <a:tblPr/>
              <a:tblGrid>
                <a:gridCol w="1415645"/>
                <a:gridCol w="3084163"/>
                <a:gridCol w="1255363"/>
                <a:gridCol w="5628207"/>
              </a:tblGrid>
              <a:tr h="328870">
                <a:tc>
                  <a:txBody>
                    <a:bodyPr/>
                    <a:lstStyle/>
                    <a:p>
                      <a:pPr algn="l"/>
                      <a:r>
                        <a:rPr lang="zh-CN" altLang="en-US" sz="1600" dirty="0">
                          <a:solidFill>
                            <a:schemeClr val="bg1"/>
                          </a:solidFill>
                          <a:effectLst/>
                          <a:latin typeface="新宋体" panose="02010609030101010101" pitchFamily="49" charset="-122"/>
                          <a:ea typeface="新宋体" panose="02010609030101010101" pitchFamily="49" charset="-122"/>
                        </a:rPr>
                        <a:t>名称</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endParaRPr lang="zh-CN" altLang="en-US" sz="1600" dirty="0">
                        <a:solidFill>
                          <a:schemeClr val="bg1"/>
                        </a:solidFill>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zh-CN" altLang="en-US" sz="1600" dirty="0">
                          <a:solidFill>
                            <a:schemeClr val="bg1"/>
                          </a:solidFill>
                          <a:effectLst/>
                          <a:latin typeface="新宋体" panose="02010609030101010101" pitchFamily="49" charset="-122"/>
                          <a:ea typeface="新宋体" panose="02010609030101010101" pitchFamily="49" charset="-122"/>
                        </a:rPr>
                        <a:t>机构</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zh-CN" altLang="en-US" sz="1600" dirty="0">
                          <a:solidFill>
                            <a:schemeClr val="bg1"/>
                          </a:solidFill>
                          <a:effectLst/>
                          <a:latin typeface="新宋体" panose="02010609030101010101" pitchFamily="49" charset="-122"/>
                          <a:ea typeface="新宋体" panose="02010609030101010101" pitchFamily="49" charset="-122"/>
                        </a:rPr>
                        <a:t>特点</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658911">
                <a:tc>
                  <a:txBody>
                    <a:bodyPr/>
                    <a:lstStyle/>
                    <a:p>
                      <a:pPr algn="l"/>
                      <a:r>
                        <a:rPr lang="en-US" sz="1600" dirty="0">
                          <a:effectLst/>
                          <a:latin typeface="新宋体" panose="02010609030101010101" pitchFamily="49" charset="-122"/>
                          <a:ea typeface="新宋体" panose="02010609030101010101" pitchFamily="49" charset="-122"/>
                        </a:rPr>
                        <a:t>APE</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Large</a:t>
                      </a:r>
                      <a:r>
                        <a:rPr lang="en-US" altLang="zh-CN" sz="1200" baseline="0" dirty="0" smtClean="0">
                          <a:effectLst/>
                          <a:latin typeface="新宋体" panose="02010609030101010101" pitchFamily="49" charset="-122"/>
                          <a:ea typeface="新宋体" panose="02010609030101010101" pitchFamily="49" charset="-122"/>
                        </a:rPr>
                        <a:t> </a:t>
                      </a:r>
                      <a:r>
                        <a:rPr lang="en-US" altLang="zh-CN" sz="1200" dirty="0" smtClean="0">
                          <a:effectLst/>
                          <a:latin typeface="新宋体" panose="02010609030101010101" pitchFamily="49" charset="-122"/>
                          <a:ea typeface="新宋体" panose="02010609030101010101" pitchFamily="49" charset="-122"/>
                        </a:rPr>
                        <a:t>Language Models</a:t>
                      </a:r>
                      <a:r>
                        <a:rPr lang="en-US" altLang="zh-CN" sz="1200" baseline="0" dirty="0" smtClean="0">
                          <a:effectLst/>
                          <a:latin typeface="新宋体" panose="02010609030101010101" pitchFamily="49" charset="-122"/>
                          <a:ea typeface="新宋体" panose="02010609030101010101" pitchFamily="49" charset="-122"/>
                        </a:rPr>
                        <a:t> </a:t>
                      </a:r>
                      <a:r>
                        <a:rPr lang="en-US" altLang="zh-CN" sz="1200" dirty="0" smtClean="0">
                          <a:effectLst/>
                          <a:latin typeface="新宋体" panose="02010609030101010101" pitchFamily="49" charset="-122"/>
                          <a:ea typeface="新宋体" panose="02010609030101010101" pitchFamily="49" charset="-122"/>
                        </a:rPr>
                        <a:t>are Human</a:t>
                      </a:r>
                      <a:r>
                        <a:rPr lang="en-US" altLang="zh-CN" sz="1200" baseline="0" dirty="0" smtClean="0">
                          <a:effectLst/>
                          <a:latin typeface="新宋体" panose="02010609030101010101" pitchFamily="49" charset="-122"/>
                          <a:ea typeface="新宋体" panose="02010609030101010101" pitchFamily="49" charset="-122"/>
                        </a:rPr>
                        <a:t> </a:t>
                      </a:r>
                      <a:r>
                        <a:rPr lang="en-US" altLang="zh-CN" sz="1200" dirty="0" smtClean="0">
                          <a:effectLst/>
                          <a:latin typeface="新宋体" panose="02010609030101010101" pitchFamily="49" charset="-122"/>
                          <a:ea typeface="新宋体" panose="02010609030101010101" pitchFamily="49" charset="-122"/>
                        </a:rPr>
                        <a:t>Level Prompt</a:t>
                      </a:r>
                      <a:r>
                        <a:rPr lang="en-US" altLang="zh-CN" sz="1200" baseline="0" dirty="0" smtClean="0">
                          <a:effectLst/>
                          <a:latin typeface="新宋体" panose="02010609030101010101" pitchFamily="49" charset="-122"/>
                          <a:ea typeface="新宋体" panose="02010609030101010101" pitchFamily="49" charset="-122"/>
                        </a:rPr>
                        <a:t> </a:t>
                      </a:r>
                      <a:r>
                        <a:rPr lang="en-US" altLang="zh-CN" sz="1200" dirty="0" smtClean="0">
                          <a:effectLst/>
                          <a:latin typeface="新宋体" panose="02010609030101010101" pitchFamily="49" charset="-122"/>
                          <a:ea typeface="新宋体" panose="02010609030101010101" pitchFamily="49" charset="-122"/>
                        </a:rPr>
                        <a:t>Engineers</a:t>
                      </a:r>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多伦多大学</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a:effectLst/>
                          <a:latin typeface="新宋体" panose="02010609030101010101" pitchFamily="49" charset="-122"/>
                          <a:ea typeface="新宋体" panose="02010609030101010101" pitchFamily="49" charset="-122"/>
                        </a:rPr>
                        <a:t>简单，易于实现</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r>
                        <a:rPr lang="en-US" sz="1600" dirty="0" smtClean="0">
                          <a:effectLst/>
                          <a:latin typeface="新宋体" panose="02010609030101010101" pitchFamily="49" charset="-122"/>
                          <a:ea typeface="新宋体" panose="02010609030101010101" pitchFamily="49" charset="-122"/>
                        </a:rPr>
                        <a:t>OPRO</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200" dirty="0" smtClean="0">
                          <a:effectLst/>
                          <a:latin typeface="新宋体" panose="02010609030101010101" pitchFamily="49" charset="-122"/>
                          <a:ea typeface="新宋体" panose="02010609030101010101" pitchFamily="49" charset="-122"/>
                        </a:rPr>
                        <a:t>Large Language Models as Optimizers</a:t>
                      </a:r>
                      <a:endParaRPr 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600" dirty="0">
                          <a:effectLst/>
                          <a:latin typeface="新宋体" panose="02010609030101010101" pitchFamily="49" charset="-122"/>
                          <a:ea typeface="新宋体" panose="02010609030101010101" pitchFamily="49" charset="-122"/>
                        </a:rPr>
                        <a:t>DeepMind</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让</a:t>
                      </a:r>
                      <a:r>
                        <a:rPr lang="en-US" altLang="zh-CN" sz="1600" dirty="0" smtClean="0">
                          <a:effectLst/>
                          <a:latin typeface="新宋体" panose="02010609030101010101" pitchFamily="49" charset="-122"/>
                          <a:ea typeface="新宋体" panose="02010609030101010101" pitchFamily="49" charset="-122"/>
                        </a:rPr>
                        <a:t>LLM</a:t>
                      </a:r>
                      <a:r>
                        <a:rPr lang="zh-CN" altLang="en-US" sz="1600" dirty="0" smtClean="0">
                          <a:effectLst/>
                          <a:latin typeface="新宋体" panose="02010609030101010101" pitchFamily="49" charset="-122"/>
                          <a:ea typeface="新宋体" panose="02010609030101010101" pitchFamily="49" charset="-122"/>
                        </a:rPr>
                        <a:t>基于过往的迭代记录、优化目标，自己总结规律，产生新的</a:t>
                      </a:r>
                      <a:r>
                        <a:rPr lang="en-US" altLang="zh-CN" sz="1600" dirty="0" smtClean="0">
                          <a:effectLst/>
                          <a:latin typeface="新宋体" panose="02010609030101010101" pitchFamily="49" charset="-122"/>
                          <a:ea typeface="新宋体" panose="02010609030101010101" pitchFamily="49" charset="-122"/>
                        </a:rPr>
                        <a:t>prompt</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06112">
                <a:tc>
                  <a:txBody>
                    <a:bodyPr/>
                    <a:lstStyle/>
                    <a:p>
                      <a:pPr algn="l"/>
                      <a:r>
                        <a:rPr lang="en-US" altLang="zh-CN" sz="1600" dirty="0" smtClean="0">
                          <a:effectLst/>
                          <a:latin typeface="新宋体" panose="02010609030101010101" pitchFamily="49" charset="-122"/>
                          <a:ea typeface="新宋体" panose="02010609030101010101" pitchFamily="49" charset="-122"/>
                        </a:rPr>
                        <a:t>APO</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Automatic Prompt Optimization with Gradient Descent</a:t>
                      </a:r>
                      <a:r>
                        <a:rPr lang="en-US" altLang="zh-CN" sz="1200" baseline="0" dirty="0" smtClean="0">
                          <a:effectLst/>
                          <a:latin typeface="新宋体" panose="02010609030101010101" pitchFamily="49" charset="-122"/>
                          <a:ea typeface="新宋体" panose="02010609030101010101" pitchFamily="49" charset="-122"/>
                        </a:rPr>
                        <a:t> </a:t>
                      </a:r>
                      <a:r>
                        <a:rPr lang="en-US" altLang="zh-CN" sz="1200" dirty="0" smtClean="0">
                          <a:effectLst/>
                          <a:latin typeface="新宋体" panose="02010609030101010101" pitchFamily="49" charset="-122"/>
                          <a:ea typeface="新宋体" panose="02010609030101010101" pitchFamily="49" charset="-122"/>
                        </a:rPr>
                        <a:t>and Beam Search</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600" dirty="0" smtClean="0">
                          <a:effectLst/>
                          <a:latin typeface="新宋体" panose="02010609030101010101" pitchFamily="49" charset="-122"/>
                          <a:ea typeface="新宋体" panose="02010609030101010101" pitchFamily="49" charset="-122"/>
                        </a:rPr>
                        <a:t>Microsoft</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集成神经网络的梯度下降思想构造梯度进行优化，根据梯度产生新的</a:t>
                      </a:r>
                      <a:r>
                        <a:rPr lang="en-US" altLang="zh-CN" sz="1600" dirty="0" smtClean="0">
                          <a:effectLst/>
                          <a:latin typeface="新宋体" panose="02010609030101010101" pitchFamily="49" charset="-122"/>
                          <a:ea typeface="新宋体" panose="02010609030101010101" pitchFamily="49" charset="-122"/>
                        </a:rPr>
                        <a:t>prompt</a:t>
                      </a:r>
                      <a:r>
                        <a:rPr lang="zh-CN" altLang="en-US" sz="1600" dirty="0" smtClean="0">
                          <a:effectLst/>
                          <a:latin typeface="新宋体" panose="02010609030101010101" pitchFamily="49" charset="-122"/>
                          <a:ea typeface="新宋体" panose="02010609030101010101" pitchFamily="49" charset="-122"/>
                        </a:rPr>
                        <a:t>。每轮迭代中，采用</a:t>
                      </a:r>
                      <a:r>
                        <a:rPr lang="en-US" altLang="zh-CN" sz="1600" dirty="0" smtClean="0">
                          <a:effectLst/>
                          <a:latin typeface="新宋体" panose="02010609030101010101" pitchFamily="49" charset="-122"/>
                          <a:ea typeface="新宋体" panose="02010609030101010101" pitchFamily="49" charset="-122"/>
                        </a:rPr>
                        <a:t>Beam Search</a:t>
                      </a:r>
                      <a:r>
                        <a:rPr lang="zh-CN" altLang="en-US" sz="1600" dirty="0" smtClean="0">
                          <a:effectLst/>
                          <a:latin typeface="新宋体" panose="02010609030101010101" pitchFamily="49" charset="-122"/>
                          <a:ea typeface="新宋体" panose="02010609030101010101" pitchFamily="49" charset="-122"/>
                        </a:rPr>
                        <a:t>进行搜索。</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61903">
                <a:tc>
                  <a:txBody>
                    <a:bodyPr/>
                    <a:lstStyle/>
                    <a:p>
                      <a:pPr algn="l"/>
                      <a:r>
                        <a:rPr lang="en-US" sz="1600" dirty="0">
                          <a:effectLst/>
                          <a:latin typeface="新宋体" panose="02010609030101010101" pitchFamily="49" charset="-122"/>
                          <a:ea typeface="新宋体" panose="02010609030101010101" pitchFamily="49" charset="-122"/>
                        </a:rPr>
                        <a:t>EVOPROMPT</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Connecting Large Language Models with Evolutionary Algorithms Yields Powerful Prompt Optimizers</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清华</a:t>
                      </a:r>
                      <a:endParaRPr lang="en-US" altLang="zh-CN" sz="1600" dirty="0" smtClean="0">
                        <a:effectLst/>
                        <a:latin typeface="新宋体" panose="02010609030101010101" pitchFamily="49" charset="-122"/>
                        <a:ea typeface="新宋体" panose="02010609030101010101" pitchFamily="49" charset="-122"/>
                      </a:endParaRPr>
                    </a:p>
                    <a:p>
                      <a:pPr algn="l"/>
                      <a:r>
                        <a:rPr lang="en-US" altLang="zh-CN" sz="1600" dirty="0" smtClean="0">
                          <a:effectLst/>
                          <a:latin typeface="新宋体" panose="02010609030101010101" pitchFamily="49" charset="-122"/>
                          <a:ea typeface="新宋体" panose="02010609030101010101" pitchFamily="49" charset="-122"/>
                        </a:rPr>
                        <a:t>Microsoft</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通过遗传算法（</a:t>
                      </a:r>
                      <a:r>
                        <a:rPr lang="en-US" altLang="zh-CN" sz="1600" dirty="0" smtClean="0">
                          <a:effectLst/>
                          <a:latin typeface="新宋体" panose="02010609030101010101" pitchFamily="49" charset="-122"/>
                          <a:ea typeface="新宋体" panose="02010609030101010101" pitchFamily="49" charset="-122"/>
                        </a:rPr>
                        <a:t>Genetic Algorithm</a:t>
                      </a:r>
                      <a:r>
                        <a:rPr lang="zh-CN" altLang="en-US" sz="1600" dirty="0" smtClean="0">
                          <a:effectLst/>
                          <a:latin typeface="新宋体" panose="02010609030101010101" pitchFamily="49" charset="-122"/>
                          <a:ea typeface="新宋体" panose="02010609030101010101" pitchFamily="49" charset="-122"/>
                        </a:rPr>
                        <a:t>）以及差分进化（</a:t>
                      </a:r>
                      <a:r>
                        <a:rPr lang="en-US" altLang="zh-CN" sz="1600" dirty="0" smtClean="0">
                          <a:effectLst/>
                          <a:latin typeface="新宋体" panose="02010609030101010101" pitchFamily="49" charset="-122"/>
                          <a:ea typeface="新宋体" panose="02010609030101010101" pitchFamily="49" charset="-122"/>
                        </a:rPr>
                        <a:t>Differential Evolution</a:t>
                      </a:r>
                      <a:r>
                        <a:rPr lang="zh-CN" altLang="en-US" sz="1600" dirty="0" smtClean="0">
                          <a:effectLst/>
                          <a:latin typeface="新宋体" panose="02010609030101010101" pitchFamily="49" charset="-122"/>
                          <a:ea typeface="新宋体" panose="02010609030101010101" pitchFamily="49" charset="-122"/>
                        </a:rPr>
                        <a:t>）算法产生新的</a:t>
                      </a:r>
                      <a:r>
                        <a:rPr lang="en-US" altLang="zh-CN" sz="1600" dirty="0" smtClean="0">
                          <a:effectLst/>
                          <a:latin typeface="新宋体" panose="02010609030101010101" pitchFamily="49" charset="-122"/>
                          <a:ea typeface="新宋体" panose="02010609030101010101" pitchFamily="49" charset="-122"/>
                        </a:rPr>
                        <a:t>prompt</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r>
                        <a:rPr lang="en-US" sz="1600" dirty="0">
                          <a:effectLst/>
                          <a:latin typeface="新宋体" panose="02010609030101010101" pitchFamily="49" charset="-122"/>
                          <a:ea typeface="新宋体" panose="02010609030101010101" pitchFamily="49" charset="-122"/>
                        </a:rPr>
                        <a:t>PE2</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Prompt Engineering a Prompt Engineer</a:t>
                      </a:r>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600" dirty="0" smtClean="0">
                          <a:effectLst/>
                          <a:latin typeface="新宋体" panose="02010609030101010101" pitchFamily="49" charset="-122"/>
                          <a:ea typeface="新宋体" panose="02010609030101010101" pitchFamily="49" charset="-122"/>
                        </a:rPr>
                        <a:t>Microsoft</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如何优化</a:t>
                      </a:r>
                      <a:r>
                        <a:rPr lang="en-US" altLang="zh-CN" sz="1600" dirty="0" smtClean="0">
                          <a:effectLst/>
                          <a:latin typeface="新宋体" panose="02010609030101010101" pitchFamily="49" charset="-122"/>
                          <a:ea typeface="新宋体" panose="02010609030101010101" pitchFamily="49" charset="-122"/>
                        </a:rPr>
                        <a:t>meta prompts</a:t>
                      </a:r>
                      <a:r>
                        <a:rPr lang="zh-CN" altLang="en-US" sz="1600" dirty="0" smtClean="0">
                          <a:effectLst/>
                          <a:latin typeface="新宋体" panose="02010609030101010101" pitchFamily="49" charset="-122"/>
                          <a:ea typeface="新宋体" panose="02010609030101010101" pitchFamily="49" charset="-122"/>
                        </a:rPr>
                        <a:t>。借鉴</a:t>
                      </a:r>
                      <a:r>
                        <a:rPr lang="zh-CN" altLang="en-US" sz="1600" dirty="0">
                          <a:effectLst/>
                          <a:latin typeface="新宋体" panose="02010609030101010101" pitchFamily="49" charset="-122"/>
                          <a:ea typeface="新宋体" panose="02010609030101010101" pitchFamily="49" charset="-122"/>
                        </a:rPr>
                        <a:t>了优化器</a:t>
                      </a:r>
                      <a:r>
                        <a:rPr lang="en-US" sz="1600" dirty="0" err="1" smtClean="0">
                          <a:effectLst/>
                          <a:latin typeface="新宋体" panose="02010609030101010101" pitchFamily="49" charset="-122"/>
                          <a:ea typeface="新宋体" panose="02010609030101010101" pitchFamily="49" charset="-122"/>
                        </a:rPr>
                        <a:t>batch_size,step</a:t>
                      </a:r>
                      <a:r>
                        <a:rPr lang="zh-CN" altLang="en-US" sz="1600" dirty="0" smtClean="0">
                          <a:effectLst/>
                          <a:latin typeface="新宋体" panose="02010609030101010101" pitchFamily="49" charset="-122"/>
                          <a:ea typeface="新宋体" panose="02010609030101010101" pitchFamily="49" charset="-122"/>
                        </a:rPr>
                        <a:t>，</a:t>
                      </a:r>
                      <a:r>
                        <a:rPr lang="en-US" altLang="zh-CN" sz="1600" dirty="0" smtClean="0">
                          <a:effectLst/>
                          <a:latin typeface="新宋体" panose="02010609030101010101" pitchFamily="49" charset="-122"/>
                          <a:ea typeface="新宋体" panose="02010609030101010101" pitchFamily="49" charset="-122"/>
                        </a:rPr>
                        <a:t>Momentum</a:t>
                      </a:r>
                      <a:r>
                        <a:rPr lang="zh-CN" altLang="en-US" sz="1600" dirty="0" smtClean="0">
                          <a:effectLst/>
                          <a:latin typeface="新宋体" panose="02010609030101010101" pitchFamily="49" charset="-122"/>
                          <a:ea typeface="新宋体" panose="02010609030101010101" pitchFamily="49" charset="-122"/>
                        </a:rPr>
                        <a:t>等概念</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61903">
                <a:tc>
                  <a:txBody>
                    <a:bodyPr/>
                    <a:lstStyle/>
                    <a:p>
                      <a:pPr algn="l"/>
                      <a:r>
                        <a:rPr lang="en-US" sz="1600">
                          <a:effectLst/>
                          <a:latin typeface="新宋体" panose="02010609030101010101" pitchFamily="49" charset="-122"/>
                          <a:ea typeface="新宋体" panose="02010609030101010101" pitchFamily="49" charset="-122"/>
                        </a:rPr>
                        <a:t>PromptAgent</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200" dirty="0" err="1" smtClean="0">
                          <a:effectLst/>
                          <a:latin typeface="新宋体" panose="02010609030101010101" pitchFamily="49" charset="-122"/>
                          <a:ea typeface="新宋体" panose="02010609030101010101" pitchFamily="49" charset="-122"/>
                        </a:rPr>
                        <a:t>PromptAgent</a:t>
                      </a:r>
                      <a:r>
                        <a:rPr lang="en-US" sz="1200" dirty="0" smtClean="0">
                          <a:effectLst/>
                          <a:latin typeface="新宋体" panose="02010609030101010101" pitchFamily="49" charset="-122"/>
                          <a:ea typeface="新宋体" panose="02010609030101010101" pitchFamily="49" charset="-122"/>
                        </a:rPr>
                        <a:t>: Strategic Planning with Language Models Enables Expert-level Prompt Optimization</a:t>
                      </a:r>
                      <a:endParaRPr 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600" dirty="0">
                          <a:effectLst/>
                          <a:latin typeface="新宋体" panose="02010609030101010101" pitchFamily="49" charset="-122"/>
                          <a:ea typeface="新宋体" panose="02010609030101010101" pitchFamily="49" charset="-122"/>
                        </a:rPr>
                        <a:t>CMU</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将专家先验知识有效地集成到任务提示中，借鉴强化学习的思想</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r>
                        <a:rPr lang="en-US" sz="1600" dirty="0">
                          <a:effectLst/>
                          <a:latin typeface="新宋体" panose="02010609030101010101" pitchFamily="49" charset="-122"/>
                          <a:ea typeface="新宋体" panose="02010609030101010101" pitchFamily="49" charset="-122"/>
                        </a:rPr>
                        <a:t>Long </a:t>
                      </a:r>
                      <a:r>
                        <a:rPr lang="en-US" sz="1600" dirty="0" smtClean="0">
                          <a:effectLst/>
                          <a:latin typeface="新宋体" panose="02010609030101010101" pitchFamily="49" charset="-122"/>
                          <a:ea typeface="新宋体" panose="02010609030101010101" pitchFamily="49" charset="-122"/>
                        </a:rPr>
                        <a:t>Prompt</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Automatic Engineering of Long Prompts</a:t>
                      </a:r>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600" dirty="0" smtClean="0">
                          <a:effectLst/>
                          <a:latin typeface="新宋体" panose="02010609030101010101" pitchFamily="49" charset="-122"/>
                          <a:ea typeface="新宋体" panose="02010609030101010101" pitchFamily="49" charset="-122"/>
                        </a:rPr>
                        <a:t>Google</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优化长的</a:t>
                      </a:r>
                      <a:r>
                        <a:rPr lang="en-US" altLang="zh-CN" sz="1600" dirty="0" smtClean="0">
                          <a:effectLst/>
                          <a:latin typeface="新宋体" panose="02010609030101010101" pitchFamily="49" charset="-122"/>
                          <a:ea typeface="新宋体" panose="02010609030101010101" pitchFamily="49" charset="-122"/>
                        </a:rPr>
                        <a:t>Prompt</a:t>
                      </a:r>
                      <a:r>
                        <a:rPr lang="zh-CN" altLang="en-US" sz="1600" dirty="0" smtClean="0">
                          <a:effectLst/>
                          <a:latin typeface="新宋体" panose="02010609030101010101" pitchFamily="49" charset="-122"/>
                          <a:ea typeface="新宋体" panose="02010609030101010101" pitchFamily="49" charset="-122"/>
                        </a:rPr>
                        <a:t>，优化</a:t>
                      </a:r>
                      <a:r>
                        <a:rPr lang="zh-CN" altLang="en-US" sz="1600" dirty="0">
                          <a:effectLst/>
                          <a:latin typeface="新宋体" panose="02010609030101010101" pitchFamily="49" charset="-122"/>
                          <a:ea typeface="新宋体" panose="02010609030101010101" pitchFamily="49" charset="-122"/>
                        </a:rPr>
                        <a:t>方法跟遗传算法类似</a:t>
                      </a: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58911">
                <a:tc>
                  <a:txBody>
                    <a:bodyPr/>
                    <a:lstStyle/>
                    <a:p>
                      <a:pPr algn="l"/>
                      <a:r>
                        <a:rPr lang="en-US" altLang="zh-CN" sz="1600" dirty="0" smtClean="0">
                          <a:effectLst/>
                          <a:latin typeface="新宋体" panose="02010609030101010101" pitchFamily="49" charset="-122"/>
                          <a:ea typeface="新宋体" panose="02010609030101010101" pitchFamily="49" charset="-122"/>
                        </a:rPr>
                        <a:t>BPO</a:t>
                      </a:r>
                      <a:endParaRPr 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1200" dirty="0" smtClean="0">
                          <a:effectLst/>
                          <a:latin typeface="新宋体" panose="02010609030101010101" pitchFamily="49" charset="-122"/>
                          <a:ea typeface="新宋体" panose="02010609030101010101" pitchFamily="49" charset="-122"/>
                        </a:rPr>
                        <a:t>Black-Box Prompt Optimization: Aligning Large Language Models without Model Training</a:t>
                      </a:r>
                      <a:endParaRPr lang="zh-CN" altLang="en-US" sz="12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清华</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smtClean="0">
                          <a:effectLst/>
                          <a:latin typeface="新宋体" panose="02010609030101010101" pitchFamily="49" charset="-122"/>
                          <a:ea typeface="新宋体" panose="02010609030101010101" pitchFamily="49" charset="-122"/>
                        </a:rPr>
                        <a:t>选用</a:t>
                      </a:r>
                      <a:r>
                        <a:rPr lang="en-US" altLang="zh-CN" sz="1600" dirty="0" smtClean="0">
                          <a:effectLst/>
                          <a:latin typeface="新宋体" panose="02010609030101010101" pitchFamily="49" charset="-122"/>
                          <a:ea typeface="新宋体" panose="02010609030101010101" pitchFamily="49" charset="-122"/>
                        </a:rPr>
                        <a:t>llama2-7b-chat</a:t>
                      </a:r>
                      <a:r>
                        <a:rPr lang="zh-CN" altLang="en-US" sz="1600" dirty="0" smtClean="0">
                          <a:effectLst/>
                          <a:latin typeface="新宋体" panose="02010609030101010101" pitchFamily="49" charset="-122"/>
                          <a:ea typeface="新宋体" panose="02010609030101010101" pitchFamily="49" charset="-122"/>
                        </a:rPr>
                        <a:t>模型进行</a:t>
                      </a:r>
                      <a:r>
                        <a:rPr lang="en-US" altLang="zh-CN" sz="1600" dirty="0" smtClean="0">
                          <a:effectLst/>
                          <a:latin typeface="新宋体" panose="02010609030101010101" pitchFamily="49" charset="-122"/>
                          <a:ea typeface="新宋体" panose="02010609030101010101" pitchFamily="49" charset="-122"/>
                        </a:rPr>
                        <a:t>fine-tuning</a:t>
                      </a:r>
                      <a:r>
                        <a:rPr lang="zh-CN" altLang="en-US" sz="1600" dirty="0" smtClean="0">
                          <a:effectLst/>
                          <a:latin typeface="新宋体" panose="02010609030101010101" pitchFamily="49" charset="-122"/>
                          <a:ea typeface="新宋体" panose="02010609030101010101" pitchFamily="49" charset="-122"/>
                        </a:rPr>
                        <a:t>，得到了一个预训练的</a:t>
                      </a:r>
                      <a:r>
                        <a:rPr lang="en-US" altLang="zh-CN" sz="1600" dirty="0" smtClean="0">
                          <a:effectLst/>
                          <a:latin typeface="新宋体" panose="02010609030101010101" pitchFamily="49" charset="-122"/>
                          <a:ea typeface="新宋体" panose="02010609030101010101" pitchFamily="49" charset="-122"/>
                        </a:rPr>
                        <a:t>prompt</a:t>
                      </a:r>
                      <a:r>
                        <a:rPr lang="zh-CN" altLang="en-US" sz="1600" dirty="0" smtClean="0">
                          <a:effectLst/>
                          <a:latin typeface="新宋体" panose="02010609030101010101" pitchFamily="49" charset="-122"/>
                          <a:ea typeface="新宋体" panose="02010609030101010101" pitchFamily="49" charset="-122"/>
                        </a:rPr>
                        <a:t>优化模型。另外归纳了优化模型的优化行为。</a:t>
                      </a:r>
                      <a:endParaRPr lang="zh-CN" altLang="en-US" sz="1600" dirty="0">
                        <a:effectLst/>
                        <a:latin typeface="新宋体" panose="02010609030101010101" pitchFamily="49" charset="-122"/>
                        <a:ea typeface="新宋体" panose="02010609030101010101" pitchFamily="49" charset="-122"/>
                      </a:endParaRPr>
                    </a:p>
                  </a:txBody>
                  <a:tcPr marL="114300" marR="11430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9452411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EVOPROMPT</a:t>
            </a:r>
            <a:endParaRPr lang="en-US" altLang="zh-CN" sz="2400" dirty="0">
              <a:solidFill>
                <a:srgbClr val="3856F5"/>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82043" y="1173634"/>
            <a:ext cx="11705157" cy="4152616"/>
            <a:chOff x="182044" y="724184"/>
            <a:chExt cx="11705157" cy="4152616"/>
          </a:xfrm>
        </p:grpSpPr>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44" y="724184"/>
              <a:ext cx="7026077" cy="4152616"/>
            </a:xfrm>
            <a:prstGeom prst="rect">
              <a:avLst/>
            </a:prstGeom>
          </p:spPr>
        </p:pic>
        <p:sp>
          <p:nvSpPr>
            <p:cNvPr id="5" name="矩形 4"/>
            <p:cNvSpPr/>
            <p:nvPr/>
          </p:nvSpPr>
          <p:spPr>
            <a:xfrm>
              <a:off x="7371191" y="910246"/>
              <a:ext cx="4516009" cy="923330"/>
            </a:xfrm>
            <a:prstGeom prst="rect">
              <a:avLst/>
            </a:prstGeom>
          </p:spPr>
          <p:txBody>
            <a:bodyPr wrap="square">
              <a:spAutoFit/>
            </a:bodyP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请逐步遵循指示以生成更好的提示</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1</a:t>
              </a:r>
              <a:r>
                <a:rPr lang="zh-CN" altLang="en-US"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交叉</a:t>
              </a:r>
              <a:r>
                <a:rPr lang="zh-CN" altLang="en-US" dirty="0" smtClean="0">
                  <a:solidFill>
                    <a:schemeClr val="tx1"/>
                  </a:solidFill>
                  <a:latin typeface="微软雅黑" panose="020B0503020204020204" pitchFamily="34" charset="-122"/>
                  <a:ea typeface="微软雅黑" panose="020B0503020204020204" pitchFamily="34" charset="-122"/>
                </a:rPr>
                <a:t>以下</a:t>
              </a:r>
              <a:r>
                <a:rPr lang="zh-CN" altLang="en-US" dirty="0">
                  <a:solidFill>
                    <a:schemeClr val="tx1"/>
                  </a:solidFill>
                  <a:latin typeface="微软雅黑" panose="020B0503020204020204" pitchFamily="34" charset="-122"/>
                  <a:ea typeface="微软雅黑" panose="020B0503020204020204" pitchFamily="34" charset="-122"/>
                </a:rPr>
                <a:t>提示并生成一个新的</a:t>
              </a:r>
              <a:r>
                <a:rPr lang="zh-CN" altLang="en-US" dirty="0" smtClean="0">
                  <a:solidFill>
                    <a:schemeClr val="tx1"/>
                  </a:solidFill>
                  <a:latin typeface="微软雅黑" panose="020B0503020204020204" pitchFamily="34" charset="-122"/>
                  <a:ea typeface="微软雅黑" panose="020B0503020204020204" pitchFamily="34" charset="-122"/>
                </a:rPr>
                <a:t>提示：</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555165" y="1809393"/>
              <a:ext cx="4332035" cy="830997"/>
            </a:xfrm>
            <a:prstGeom prst="rect">
              <a:avLst/>
            </a:prstGeom>
            <a:ln>
              <a:solidFill>
                <a:schemeClr val="bg1">
                  <a:lumMod val="50000"/>
                </a:schemeClr>
              </a:solidFill>
            </a:ln>
          </p:spPr>
          <p:txBody>
            <a:bodyPr wrap="square">
              <a:spAutoFit/>
            </a:bodyPr>
            <a:lstStyle/>
            <a:p>
              <a:pPr>
                <a:lnSpc>
                  <a:spcPct val="150000"/>
                </a:lnSpc>
              </a:pPr>
              <a:r>
                <a:rPr lang="en-US" altLang="zh-CN" sz="1600" dirty="0" smtClean="0">
                  <a:solidFill>
                    <a:schemeClr val="tx1"/>
                  </a:solidFill>
                  <a:latin typeface="微软雅黑" panose="020B0503020204020204" pitchFamily="34" charset="-122"/>
                  <a:ea typeface="微软雅黑" panose="020B0503020204020204" pitchFamily="34" charset="-122"/>
                </a:rPr>
                <a:t>Prompt1</a:t>
              </a:r>
              <a:r>
                <a:rPr lang="zh-CN" altLang="en-US" sz="1600" dirty="0">
                  <a:solidFill>
                    <a:schemeClr val="tx1"/>
                  </a:solidFill>
                  <a:latin typeface="微软雅黑" panose="020B0503020204020204" pitchFamily="34" charset="-122"/>
                  <a:ea typeface="微软雅黑" panose="020B0503020204020204" pitchFamily="34" charset="-122"/>
                </a:rPr>
                <a:t>：你是一个分类员，你的任务是确定所提供文本的情感，是积极的</a:t>
              </a:r>
              <a:r>
                <a:rPr lang="zh-CN" altLang="en-US" sz="1600" dirty="0" smtClean="0">
                  <a:solidFill>
                    <a:schemeClr val="tx1"/>
                  </a:solidFill>
                  <a:latin typeface="微软雅黑" panose="020B0503020204020204" pitchFamily="34" charset="-122"/>
                  <a:ea typeface="微软雅黑" panose="020B0503020204020204" pitchFamily="34" charset="-122"/>
                </a:rPr>
                <a:t>还是消极的。</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7555165" y="2730237"/>
              <a:ext cx="4332036" cy="1200329"/>
            </a:xfrm>
            <a:prstGeom prst="rect">
              <a:avLst/>
            </a:prstGeom>
            <a:ln>
              <a:solidFill>
                <a:schemeClr val="bg1">
                  <a:lumMod val="50000"/>
                </a:schemeClr>
              </a:solidFill>
            </a:ln>
          </p:spPr>
          <p:txBody>
            <a:bodyPr wrap="square">
              <a:spAutoFit/>
            </a:bodyPr>
            <a:lstStyle/>
            <a:p>
              <a:pPr>
                <a:lnSpc>
                  <a:spcPct val="150000"/>
                </a:lnSpc>
              </a:pPr>
              <a:r>
                <a:rPr lang="en-US" altLang="zh-CN" sz="1600" dirty="0" smtClean="0">
                  <a:solidFill>
                    <a:schemeClr val="tx1"/>
                  </a:solidFill>
                  <a:latin typeface="微软雅黑" panose="020B0503020204020204" pitchFamily="34" charset="-122"/>
                  <a:ea typeface="微软雅黑" panose="020B0503020204020204" pitchFamily="34" charset="-122"/>
                </a:rPr>
                <a:t>Prompt2</a:t>
              </a:r>
              <a:r>
                <a:rPr lang="zh-CN" altLang="en-US" sz="1600" dirty="0">
                  <a:solidFill>
                    <a:schemeClr val="tx1"/>
                  </a:solidFill>
                  <a:latin typeface="微软雅黑" panose="020B0503020204020204" pitchFamily="34" charset="-122"/>
                  <a:ea typeface="微软雅黑" panose="020B0503020204020204" pitchFamily="34" charset="-122"/>
                </a:rPr>
                <a:t>：为给定的</a:t>
              </a:r>
              <a:r>
                <a:rPr lang="zh-CN" altLang="en-US" sz="1600" dirty="0" smtClean="0">
                  <a:solidFill>
                    <a:schemeClr val="tx1"/>
                  </a:solidFill>
                  <a:latin typeface="微软雅黑" panose="020B0503020204020204" pitchFamily="34" charset="-122"/>
                  <a:ea typeface="微软雅黑" panose="020B0503020204020204" pitchFamily="34" charset="-122"/>
                </a:rPr>
                <a:t>句子标记一</a:t>
              </a:r>
              <a:r>
                <a:rPr lang="zh-CN" altLang="en-US" sz="1600" dirty="0">
                  <a:solidFill>
                    <a:schemeClr val="tx1"/>
                  </a:solidFill>
                  <a:latin typeface="微软雅黑" panose="020B0503020204020204" pitchFamily="34" charset="-122"/>
                  <a:ea typeface="微软雅黑" panose="020B0503020204020204" pitchFamily="34" charset="-122"/>
                </a:rPr>
                <a:t>个情感</a:t>
              </a:r>
              <a:r>
                <a:rPr lang="zh-CN" altLang="en-US" sz="1600" dirty="0" smtClean="0">
                  <a:solidFill>
                    <a:schemeClr val="tx1"/>
                  </a:solidFill>
                  <a:latin typeface="微软雅黑" panose="020B0503020204020204" pitchFamily="34" charset="-122"/>
                  <a:ea typeface="微软雅黑" panose="020B0503020204020204" pitchFamily="34" charset="-122"/>
                </a:rPr>
                <a:t>标签 </a:t>
              </a:r>
              <a:r>
                <a:rPr lang="en-US" altLang="zh-CN" sz="1600" dirty="0" smtClean="0">
                  <a:solidFill>
                    <a:schemeClr val="tx1"/>
                  </a:solidFill>
                  <a:latin typeface="微软雅黑" panose="020B0503020204020204" pitchFamily="34" charset="-122"/>
                  <a:ea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rPr>
                <a:t>'negative', 'positive']</a:t>
              </a:r>
              <a:r>
                <a:rPr lang="zh-CN" altLang="en-US" sz="1600" dirty="0">
                  <a:solidFill>
                    <a:schemeClr val="tx1"/>
                  </a:solidFill>
                  <a:latin typeface="微软雅黑" panose="020B0503020204020204" pitchFamily="34" charset="-122"/>
                  <a:ea typeface="微软雅黑" panose="020B0503020204020204" pitchFamily="34" charset="-122"/>
                </a:rPr>
                <a:t>，并且只返回标签本身，不包含其他任何</a:t>
              </a:r>
              <a:r>
                <a:rPr lang="zh-CN" altLang="en-US" sz="1600" dirty="0" smtClean="0">
                  <a:solidFill>
                    <a:schemeClr val="tx1"/>
                  </a:solidFill>
                  <a:latin typeface="微软雅黑" panose="020B0503020204020204" pitchFamily="34" charset="-122"/>
                  <a:ea typeface="微软雅黑" panose="020B0503020204020204" pitchFamily="34" charset="-122"/>
                </a:rPr>
                <a:t>文本。</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7371191" y="4067895"/>
              <a:ext cx="4516009" cy="507831"/>
            </a:xfrm>
            <a:prstGeom prst="rect">
              <a:avLst/>
            </a:prstGeom>
          </p:spPr>
          <p:txBody>
            <a:bodyPr wrap="square">
              <a:spAutoFit/>
            </a:bodyPr>
            <a:lstStyle/>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变异</a:t>
              </a:r>
              <a:r>
                <a:rPr lang="zh-CN" altLang="en-US" dirty="0" smtClean="0">
                  <a:solidFill>
                    <a:schemeClr val="tx1"/>
                  </a:solidFill>
                  <a:latin typeface="微软雅黑" panose="020B0503020204020204" pitchFamily="34" charset="-122"/>
                  <a:ea typeface="微软雅黑" panose="020B0503020204020204" pitchFamily="34" charset="-122"/>
                </a:rPr>
                <a:t>第</a:t>
              </a:r>
              <a:r>
                <a:rPr lang="en-US" altLang="zh-CN" dirty="0" smtClean="0">
                  <a:solidFill>
                    <a:schemeClr val="tx1"/>
                  </a:solidFill>
                  <a:latin typeface="微软雅黑" panose="020B0503020204020204" pitchFamily="34" charset="-122"/>
                  <a:ea typeface="微软雅黑" panose="020B0503020204020204" pitchFamily="34" charset="-122"/>
                </a:rPr>
                <a:t>1</a:t>
              </a:r>
              <a:r>
                <a:rPr lang="zh-CN" altLang="en-US" dirty="0" smtClean="0">
                  <a:solidFill>
                    <a:schemeClr val="tx1"/>
                  </a:solidFill>
                  <a:latin typeface="微软雅黑" panose="020B0503020204020204" pitchFamily="34" charset="-122"/>
                  <a:ea typeface="微软雅黑" panose="020B0503020204020204" pitchFamily="34" charset="-122"/>
                </a:rPr>
                <a:t>步生成的提示生成最终提示。</a:t>
              </a:r>
              <a:endParaRPr lang="en-US" altLang="zh-CN" dirty="0">
                <a:solidFill>
                  <a:schemeClr val="tx1"/>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312759" y="657094"/>
            <a:ext cx="11434956" cy="580689"/>
          </a:xfrm>
          <a:prstGeom prst="rect">
            <a:avLst/>
          </a:prstGeom>
        </p:spPr>
        <p:txBody>
          <a:bodyPr wrap="square">
            <a:noAutofit/>
          </a:bodyPr>
          <a:lstStyle/>
          <a:p>
            <a:pPr marL="274638" indent="-274638">
              <a:lnSpc>
                <a:spcPct val="150000"/>
              </a:lnSpc>
            </a:pPr>
            <a:r>
              <a:rPr lang="zh-CN" altLang="en-US" sz="2000" b="1" dirty="0" smtClean="0">
                <a:solidFill>
                  <a:schemeClr val="tx1"/>
                </a:solidFill>
                <a:latin typeface="微软雅黑" panose="020B0503020204020204" pitchFamily="34" charset="-122"/>
                <a:ea typeface="微软雅黑" panose="020B0503020204020204" pitchFamily="34" charset="-122"/>
              </a:rPr>
              <a:t>遗传算法</a:t>
            </a:r>
            <a:r>
              <a:rPr lang="zh-CN" altLang="en-US" sz="2000" dirty="0" smtClean="0">
                <a:solidFill>
                  <a:schemeClr val="tx1"/>
                </a:solidFill>
                <a:latin typeface="微软雅黑" panose="020B0503020204020204" pitchFamily="34" charset="-122"/>
                <a:ea typeface="微软雅黑" panose="020B0503020204020204" pitchFamily="34" charset="-122"/>
              </a:rPr>
              <a:t>：输入两个</a:t>
            </a:r>
            <a:r>
              <a:rPr lang="en-US" altLang="zh-CN" sz="2000" dirty="0" smtClean="0">
                <a:solidFill>
                  <a:schemeClr val="tx1"/>
                </a:solidFill>
                <a:latin typeface="微软雅黑" panose="020B0503020204020204" pitchFamily="34" charset="-122"/>
                <a:ea typeface="微软雅黑" panose="020B0503020204020204" pitchFamily="34" charset="-122"/>
              </a:rPr>
              <a:t>Prompt</a:t>
            </a:r>
            <a:r>
              <a:rPr lang="zh-CN" altLang="en-US" sz="2000" dirty="0" smtClean="0">
                <a:solidFill>
                  <a:schemeClr val="tx1"/>
                </a:solidFill>
                <a:latin typeface="微软雅黑" panose="020B0503020204020204" pitchFamily="34" charset="-122"/>
                <a:ea typeface="微软雅黑" panose="020B0503020204020204" pitchFamily="34" charset="-122"/>
              </a:rPr>
              <a:t>，参考通过遗传算法的</a:t>
            </a:r>
            <a:r>
              <a:rPr lang="zh-CN" altLang="en-US" sz="2000" dirty="0" smtClean="0">
                <a:solidFill>
                  <a:srgbClr val="FF0000"/>
                </a:solidFill>
                <a:latin typeface="微软雅黑" panose="020B0503020204020204" pitchFamily="34" charset="-122"/>
                <a:ea typeface="微软雅黑" panose="020B0503020204020204" pitchFamily="34" charset="-122"/>
              </a:rPr>
              <a:t>交叉</a:t>
            </a:r>
            <a:r>
              <a:rPr lang="zh-CN" altLang="en-US" sz="2000" dirty="0" smtClean="0">
                <a:solidFill>
                  <a:schemeClr val="tx1"/>
                </a:solidFill>
                <a:latin typeface="微软雅黑" panose="020B0503020204020204" pitchFamily="34" charset="-122"/>
                <a:ea typeface="微软雅黑" panose="020B0503020204020204" pitchFamily="34" charset="-122"/>
              </a:rPr>
              <a:t>与</a:t>
            </a:r>
            <a:r>
              <a:rPr lang="zh-CN" altLang="en-US" sz="2000" dirty="0" smtClean="0">
                <a:solidFill>
                  <a:srgbClr val="FF0000"/>
                </a:solidFill>
                <a:latin typeface="微软雅黑" panose="020B0503020204020204" pitchFamily="34" charset="-122"/>
                <a:ea typeface="微软雅黑" panose="020B0503020204020204" pitchFamily="34" charset="-122"/>
              </a:rPr>
              <a:t>变异</a:t>
            </a:r>
            <a:r>
              <a:rPr lang="zh-CN" altLang="en-US" sz="2000" dirty="0" smtClean="0">
                <a:solidFill>
                  <a:schemeClr val="tx1"/>
                </a:solidFill>
                <a:latin typeface="微软雅黑" panose="020B0503020204020204" pitchFamily="34" charset="-122"/>
                <a:ea typeface="微软雅黑" panose="020B0503020204020204" pitchFamily="34" charset="-122"/>
              </a:rPr>
              <a:t>的逻辑，来生成新的</a:t>
            </a:r>
            <a:r>
              <a:rPr lang="en-US" altLang="zh-CN" sz="2000" dirty="0" smtClean="0">
                <a:solidFill>
                  <a:schemeClr val="tx1"/>
                </a:solidFill>
                <a:latin typeface="微软雅黑" panose="020B0503020204020204" pitchFamily="34" charset="-122"/>
                <a:ea typeface="微软雅黑" panose="020B0503020204020204" pitchFamily="34" charset="-122"/>
              </a:rPr>
              <a:t>Prompt</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148147" y="6522213"/>
            <a:ext cx="11856204" cy="307777"/>
          </a:xfrm>
          <a:prstGeom prst="rect">
            <a:avLst/>
          </a:prstGeom>
        </p:spPr>
        <p:txBody>
          <a:bodyPr wrap="square">
            <a:spAutoFit/>
          </a:bodyPr>
          <a:lstStyle/>
          <a:p>
            <a:r>
              <a:rPr lang="en-US" altLang="zh-CN" sz="1400" i="1" dirty="0" smtClean="0">
                <a:solidFill>
                  <a:srgbClr val="0070C0"/>
                </a:solidFill>
                <a:latin typeface="新宋体" panose="02010609030101010101" pitchFamily="49" charset="-122"/>
                <a:ea typeface="新宋体" panose="02010609030101010101" pitchFamily="49" charset="-122"/>
              </a:rPr>
              <a:t>《Connecting </a:t>
            </a:r>
            <a:r>
              <a:rPr lang="en-US" altLang="zh-CN" sz="1400" i="1" dirty="0">
                <a:solidFill>
                  <a:srgbClr val="0070C0"/>
                </a:solidFill>
                <a:latin typeface="新宋体" panose="02010609030101010101" pitchFamily="49" charset="-122"/>
                <a:ea typeface="新宋体" panose="02010609030101010101" pitchFamily="49" charset="-122"/>
              </a:rPr>
              <a:t>Large Language Models with Evolutionary Algorithms Yields Powerful Prompt </a:t>
            </a:r>
            <a:r>
              <a:rPr lang="en-US" altLang="zh-CN" sz="1400" i="1" dirty="0" smtClean="0">
                <a:solidFill>
                  <a:srgbClr val="0070C0"/>
                </a:solidFill>
                <a:latin typeface="新宋体" panose="02010609030101010101" pitchFamily="49" charset="-122"/>
                <a:ea typeface="新宋体" panose="02010609030101010101" pitchFamily="49" charset="-122"/>
              </a:rPr>
              <a:t>Optimizers》</a:t>
            </a:r>
            <a:r>
              <a:rPr lang="zh-CN" altLang="en-US" sz="1400" i="1" dirty="0" smtClean="0">
                <a:solidFill>
                  <a:srgbClr val="0070C0"/>
                </a:solidFill>
                <a:latin typeface="新宋体" panose="02010609030101010101" pitchFamily="49" charset="-122"/>
                <a:ea typeface="新宋体" panose="02010609030101010101" pitchFamily="49" charset="-122"/>
              </a:rPr>
              <a:t>，清华，</a:t>
            </a:r>
            <a:r>
              <a:rPr lang="en-US" altLang="zh-CN" sz="1400" i="1" dirty="0" smtClean="0">
                <a:solidFill>
                  <a:srgbClr val="0070C0"/>
                </a:solidFill>
                <a:latin typeface="新宋体" panose="02010609030101010101" pitchFamily="49" charset="-122"/>
                <a:ea typeface="新宋体" panose="02010609030101010101" pitchFamily="49" charset="-122"/>
              </a:rPr>
              <a:t>Microsoft</a:t>
            </a:r>
            <a:endParaRPr lang="en-US" altLang="zh-CN" sz="1400" i="1" dirty="0">
              <a:solidFill>
                <a:srgbClr val="0070C0"/>
              </a:solidFill>
              <a:latin typeface="新宋体" panose="02010609030101010101" pitchFamily="49" charset="-122"/>
              <a:ea typeface="新宋体" panose="02010609030101010101" pitchFamily="49" charset="-122"/>
            </a:endParaRPr>
          </a:p>
        </p:txBody>
      </p:sp>
      <p:sp>
        <p:nvSpPr>
          <p:cNvPr id="12" name="矩形 11"/>
          <p:cNvSpPr/>
          <p:nvPr/>
        </p:nvSpPr>
        <p:spPr>
          <a:xfrm>
            <a:off x="358771" y="5273644"/>
            <a:ext cx="11434956" cy="1200329"/>
          </a:xfrm>
          <a:prstGeom prst="rect">
            <a:avLst/>
          </a:prstGeom>
        </p:spPr>
        <p:txBody>
          <a:bodyPr wrap="square">
            <a:spAutoFit/>
          </a:bodyPr>
          <a:lstStyle/>
          <a:p>
            <a:pPr marL="274638" indent="-274638">
              <a:lnSpc>
                <a:spcPct val="150000"/>
              </a:lnSpc>
            </a:pPr>
            <a:r>
              <a:rPr lang="zh-CN" altLang="en-US" sz="2000" b="1" dirty="0" smtClean="0">
                <a:solidFill>
                  <a:schemeClr val="tx1"/>
                </a:solidFill>
                <a:latin typeface="微软雅黑" panose="020B0503020204020204" pitchFamily="34" charset="-122"/>
                <a:ea typeface="微软雅黑" panose="020B0503020204020204" pitchFamily="34" charset="-122"/>
              </a:rPr>
              <a:t>差分算法</a:t>
            </a:r>
            <a:r>
              <a:rPr lang="zh-CN" altLang="en-US" sz="2000" dirty="0" smtClean="0">
                <a:solidFill>
                  <a:schemeClr val="tx1"/>
                </a:solidFill>
                <a:latin typeface="微软雅黑" panose="020B0503020204020204" pitchFamily="34" charset="-122"/>
                <a:ea typeface="微软雅黑" panose="020B0503020204020204" pitchFamily="34" charset="-122"/>
              </a:rPr>
              <a:t>：输入</a:t>
            </a:r>
            <a:r>
              <a:rPr lang="en-US" altLang="zh-CN" sz="2000" dirty="0" smtClean="0">
                <a:solidFill>
                  <a:schemeClr val="tx1"/>
                </a:solidFill>
                <a:latin typeface="微软雅黑" panose="020B0503020204020204" pitchFamily="34" charset="-122"/>
                <a:ea typeface="微软雅黑" panose="020B0503020204020204" pitchFamily="34" charset="-122"/>
              </a:rPr>
              <a:t>3</a:t>
            </a:r>
            <a:r>
              <a:rPr lang="zh-CN" altLang="en-US" sz="2000" dirty="0" smtClean="0">
                <a:solidFill>
                  <a:schemeClr val="tx1"/>
                </a:solidFill>
                <a:latin typeface="微软雅黑" panose="020B0503020204020204" pitchFamily="34" charset="-122"/>
                <a:ea typeface="微软雅黑" panose="020B0503020204020204" pitchFamily="34" charset="-122"/>
              </a:rPr>
              <a:t>个</a:t>
            </a:r>
            <a:r>
              <a:rPr lang="en-US" altLang="zh-CN" sz="2000" dirty="0" smtClean="0">
                <a:solidFill>
                  <a:schemeClr val="tx1"/>
                </a:solidFill>
                <a:latin typeface="微软雅黑" panose="020B0503020204020204" pitchFamily="34" charset="-122"/>
                <a:ea typeface="微软雅黑" panose="020B0503020204020204" pitchFamily="34" charset="-122"/>
              </a:rPr>
              <a:t>Prompt</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400" dirty="0" smtClean="0">
                <a:solidFill>
                  <a:schemeClr val="tx1"/>
                </a:solidFill>
                <a:latin typeface="微软雅黑" panose="020B0503020204020204" pitchFamily="34" charset="-122"/>
                <a:ea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rPr>
              <a:t>、找出原始</a:t>
            </a:r>
            <a:r>
              <a:rPr lang="en-US" altLang="zh-CN" sz="1400" dirty="0" smtClean="0">
                <a:solidFill>
                  <a:schemeClr val="tx1"/>
                </a:solidFill>
                <a:latin typeface="微软雅黑" panose="020B0503020204020204" pitchFamily="34" charset="-122"/>
                <a:ea typeface="微软雅黑" panose="020B0503020204020204" pitchFamily="34" charset="-122"/>
              </a:rPr>
              <a:t>Prompt1</a:t>
            </a:r>
            <a:r>
              <a:rPr lang="zh-CN" altLang="en-US" sz="1400" dirty="0" smtClean="0">
                <a:solidFill>
                  <a:schemeClr val="tx1"/>
                </a:solidFill>
                <a:latin typeface="微软雅黑" panose="020B0503020204020204" pitchFamily="34" charset="-122"/>
                <a:ea typeface="微软雅黑" panose="020B0503020204020204" pitchFamily="34" charset="-122"/>
              </a:rPr>
              <a:t>、</a:t>
            </a:r>
            <a:r>
              <a:rPr lang="en-US" altLang="zh-CN" sz="1400" dirty="0" smtClean="0">
                <a:solidFill>
                  <a:schemeClr val="tx1"/>
                </a:solidFill>
                <a:latin typeface="微软雅黑" panose="020B0503020204020204" pitchFamily="34" charset="-122"/>
                <a:ea typeface="微软雅黑" panose="020B0503020204020204" pitchFamily="34" charset="-122"/>
              </a:rPr>
              <a:t>Prompt2</a:t>
            </a:r>
            <a:r>
              <a:rPr lang="zh-CN" altLang="en-US" sz="1400" dirty="0" smtClean="0">
                <a:solidFill>
                  <a:schemeClr val="tx1"/>
                </a:solidFill>
                <a:latin typeface="微软雅黑" panose="020B0503020204020204" pitchFamily="34" charset="-122"/>
                <a:ea typeface="微软雅黑" panose="020B0503020204020204" pitchFamily="34" charset="-122"/>
              </a:rPr>
              <a:t>不同部分（差分）；</a:t>
            </a:r>
            <a:r>
              <a:rPr lang="en-US" altLang="zh-CN" sz="1400" dirty="0" smtClean="0">
                <a:solidFill>
                  <a:schemeClr val="tx1"/>
                </a:solidFill>
                <a:latin typeface="微软雅黑" panose="020B0503020204020204" pitchFamily="34" charset="-122"/>
                <a:ea typeface="微软雅黑" panose="020B0503020204020204" pitchFamily="34" charset="-122"/>
              </a:rPr>
              <a:t>2</a:t>
            </a:r>
            <a:r>
              <a:rPr lang="zh-CN" altLang="en-US" sz="1400" dirty="0" smtClean="0">
                <a:solidFill>
                  <a:schemeClr val="tx1"/>
                </a:solidFill>
                <a:latin typeface="微软雅黑" panose="020B0503020204020204" pitchFamily="34" charset="-122"/>
                <a:ea typeface="微软雅黑" panose="020B0503020204020204" pitchFamily="34" charset="-122"/>
              </a:rPr>
              <a:t>、变异不同部分；</a:t>
            </a:r>
            <a:r>
              <a:rPr lang="en-US" altLang="zh-CN" sz="1400" dirty="0" smtClean="0">
                <a:solidFill>
                  <a:schemeClr val="tx1"/>
                </a:solidFill>
                <a:latin typeface="微软雅黑" panose="020B0503020204020204" pitchFamily="34" charset="-122"/>
                <a:ea typeface="微软雅黑" panose="020B0503020204020204" pitchFamily="34" charset="-122"/>
              </a:rPr>
              <a:t>3</a:t>
            </a:r>
            <a:r>
              <a:rPr lang="zh-CN" altLang="en-US" sz="1400" dirty="0" smtClean="0">
                <a:solidFill>
                  <a:schemeClr val="tx1"/>
                </a:solidFill>
                <a:latin typeface="微软雅黑" panose="020B0503020204020204" pitchFamily="34" charset="-122"/>
                <a:ea typeface="微软雅黑" panose="020B0503020204020204" pitchFamily="34" charset="-122"/>
              </a:rPr>
              <a:t>、根据变异后差分修改</a:t>
            </a:r>
            <a:r>
              <a:rPr lang="en-US" altLang="zh-CN" sz="1400" dirty="0" smtClean="0">
                <a:solidFill>
                  <a:schemeClr val="tx1"/>
                </a:solidFill>
                <a:latin typeface="微软雅黑" panose="020B0503020204020204" pitchFamily="34" charset="-122"/>
                <a:ea typeface="微软雅黑" panose="020B0503020204020204" pitchFamily="34" charset="-122"/>
              </a:rPr>
              <a:t>Prompt3</a:t>
            </a:r>
            <a:r>
              <a:rPr lang="zh-CN" altLang="en-US" sz="1400" dirty="0" smtClean="0">
                <a:solidFill>
                  <a:schemeClr val="tx1"/>
                </a:solidFill>
                <a:latin typeface="微软雅黑" panose="020B0503020204020204" pitchFamily="34" charset="-122"/>
                <a:ea typeface="微软雅黑" panose="020B0503020204020204" pitchFamily="34" charset="-122"/>
              </a:rPr>
              <a:t>生成新</a:t>
            </a:r>
            <a:r>
              <a:rPr lang="en-US" altLang="zh-CN" sz="1400" dirty="0" smtClean="0">
                <a:solidFill>
                  <a:schemeClr val="tx1"/>
                </a:solidFill>
                <a:latin typeface="微软雅黑" panose="020B0503020204020204" pitchFamily="34" charset="-122"/>
                <a:ea typeface="微软雅黑" panose="020B0503020204020204" pitchFamily="34" charset="-122"/>
              </a:rPr>
              <a:t>Prompt</a:t>
            </a:r>
            <a:r>
              <a:rPr lang="zh-CN" altLang="en-US" sz="1400" dirty="0" smtClean="0">
                <a:solidFill>
                  <a:schemeClr val="tx1"/>
                </a:solidFill>
                <a:latin typeface="微软雅黑" panose="020B0503020204020204" pitchFamily="34" charset="-122"/>
                <a:ea typeface="微软雅黑" panose="020B0503020204020204" pitchFamily="34" charset="-122"/>
              </a:rPr>
              <a:t>；</a:t>
            </a:r>
            <a:r>
              <a:rPr lang="en-US" altLang="zh-CN" sz="1400" dirty="0" smtClean="0">
                <a:solidFill>
                  <a:schemeClr val="tx1"/>
                </a:solidFill>
                <a:latin typeface="微软雅黑" panose="020B0503020204020204" pitchFamily="34" charset="-122"/>
                <a:ea typeface="微软雅黑" panose="020B0503020204020204" pitchFamily="34" charset="-122"/>
              </a:rPr>
              <a:t>4</a:t>
            </a:r>
            <a:r>
              <a:rPr lang="zh-CN" altLang="en-US" sz="1400" dirty="0" smtClean="0">
                <a:solidFill>
                  <a:schemeClr val="tx1"/>
                </a:solidFill>
                <a:latin typeface="微软雅黑" panose="020B0503020204020204" pitchFamily="34" charset="-122"/>
                <a:ea typeface="微软雅黑" panose="020B0503020204020204" pitchFamily="34" charset="-122"/>
              </a:rPr>
              <a:t>、交叉</a:t>
            </a:r>
            <a:r>
              <a:rPr lang="en-US" altLang="zh-CN" sz="1400" dirty="0" smtClean="0">
                <a:solidFill>
                  <a:schemeClr val="tx1"/>
                </a:solidFill>
                <a:latin typeface="微软雅黑" panose="020B0503020204020204" pitchFamily="34" charset="-122"/>
                <a:ea typeface="微软雅黑" panose="020B0503020204020204" pitchFamily="34" charset="-122"/>
              </a:rPr>
              <a:t>Prompt4</a:t>
            </a:r>
            <a:r>
              <a:rPr lang="zh-CN" altLang="en-US" sz="1400" dirty="0" smtClean="0">
                <a:solidFill>
                  <a:schemeClr val="tx1"/>
                </a:solidFill>
                <a:latin typeface="微软雅黑" panose="020B0503020204020204" pitchFamily="34" charset="-122"/>
                <a:ea typeface="微软雅黑" panose="020B0503020204020204" pitchFamily="34" charset="-122"/>
              </a:rPr>
              <a:t>与新</a:t>
            </a:r>
            <a:r>
              <a:rPr lang="en-US" altLang="zh-CN" sz="1400" dirty="0" smtClean="0">
                <a:solidFill>
                  <a:schemeClr val="tx1"/>
                </a:solidFill>
                <a:latin typeface="微软雅黑" panose="020B0503020204020204" pitchFamily="34" charset="-122"/>
                <a:ea typeface="微软雅黑" panose="020B0503020204020204" pitchFamily="34" charset="-122"/>
              </a:rPr>
              <a:t>Prompt</a:t>
            </a:r>
            <a:r>
              <a:rPr lang="zh-CN" altLang="en-US" sz="1400" dirty="0" smtClean="0">
                <a:solidFill>
                  <a:schemeClr val="tx1"/>
                </a:solidFill>
                <a:latin typeface="微软雅黑" panose="020B0503020204020204" pitchFamily="34" charset="-122"/>
                <a:ea typeface="微软雅黑" panose="020B0503020204020204" pitchFamily="34" charset="-122"/>
              </a:rPr>
              <a:t>生成最终</a:t>
            </a:r>
            <a:r>
              <a:rPr lang="en-US" altLang="zh-CN" sz="1400" dirty="0" smtClean="0">
                <a:solidFill>
                  <a:schemeClr val="tx1"/>
                </a:solidFill>
                <a:latin typeface="微软雅黑" panose="020B0503020204020204" pitchFamily="34" charset="-122"/>
                <a:ea typeface="微软雅黑" panose="020B0503020204020204" pitchFamily="34" charset="-122"/>
              </a:rPr>
              <a:t>Prompt</a:t>
            </a:r>
            <a:r>
              <a:rPr lang="zh-CN" altLang="en-US" sz="14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32406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APO</a:t>
            </a:r>
            <a:endParaRPr lang="en-US" altLang="zh-CN" sz="2400" dirty="0">
              <a:solidFill>
                <a:srgbClr val="3856F5"/>
              </a:solidFill>
              <a:latin typeface="微软雅黑" panose="020B0503020204020204" pitchFamily="34" charset="-122"/>
              <a:ea typeface="微软雅黑" panose="020B0503020204020204" pitchFamily="34" charset="-122"/>
            </a:endParaRPr>
          </a:p>
        </p:txBody>
      </p:sp>
      <p:sp>
        <p:nvSpPr>
          <p:cNvPr id="10" name="矩形 9"/>
          <p:cNvSpPr/>
          <p:nvPr/>
        </p:nvSpPr>
        <p:spPr>
          <a:xfrm>
            <a:off x="312759" y="657094"/>
            <a:ext cx="11434956" cy="580689"/>
          </a:xfrm>
          <a:prstGeom prst="rect">
            <a:avLst/>
          </a:prstGeom>
        </p:spPr>
        <p:txBody>
          <a:bodyPr wrap="square">
            <a:noAutofit/>
          </a:bodyPr>
          <a:lstStyle/>
          <a:p>
            <a:pPr marL="274638" indent="-274638">
              <a:lnSpc>
                <a:spcPct val="150000"/>
              </a:lnSpc>
            </a:pPr>
            <a:r>
              <a:rPr lang="zh-CN" altLang="en-US" sz="2000" dirty="0" smtClean="0">
                <a:solidFill>
                  <a:schemeClr val="tx1"/>
                </a:solidFill>
                <a:latin typeface="新宋体" panose="02010609030101010101" pitchFamily="49" charset="-122"/>
                <a:ea typeface="新宋体" panose="02010609030101010101" pitchFamily="49" charset="-122"/>
              </a:rPr>
              <a:t>核心思路：利用</a:t>
            </a:r>
            <a:r>
              <a:rPr lang="en-US" altLang="zh-CN" sz="2000" dirty="0" smtClean="0">
                <a:solidFill>
                  <a:schemeClr val="tx1"/>
                </a:solidFill>
                <a:latin typeface="新宋体" panose="02010609030101010101" pitchFamily="49" charset="-122"/>
                <a:ea typeface="新宋体" panose="02010609030101010101" pitchFamily="49" charset="-122"/>
              </a:rPr>
              <a:t>Prompt</a:t>
            </a:r>
            <a:r>
              <a:rPr lang="zh-CN" altLang="en-US" sz="2000" dirty="0" smtClean="0">
                <a:solidFill>
                  <a:schemeClr val="tx1"/>
                </a:solidFill>
                <a:latin typeface="新宋体" panose="02010609030101010101" pitchFamily="49" charset="-122"/>
                <a:ea typeface="新宋体" panose="02010609030101010101" pitchFamily="49" charset="-122"/>
              </a:rPr>
              <a:t>有错或不好的结果，作为梯度</a:t>
            </a:r>
            <a:r>
              <a:rPr lang="en-US" altLang="zh-CN" sz="2000" dirty="0" smtClean="0">
                <a:solidFill>
                  <a:schemeClr val="tx1"/>
                </a:solidFill>
                <a:latin typeface="新宋体" panose="02010609030101010101" pitchFamily="49" charset="-122"/>
                <a:ea typeface="新宋体" panose="02010609030101010101" pitchFamily="49" charset="-122"/>
              </a:rPr>
              <a:t>(gradient)</a:t>
            </a:r>
            <a:r>
              <a:rPr lang="zh-CN" altLang="en-US" sz="2000" dirty="0" smtClean="0">
                <a:solidFill>
                  <a:schemeClr val="tx1"/>
                </a:solidFill>
                <a:latin typeface="新宋体" panose="02010609030101010101" pitchFamily="49" charset="-122"/>
                <a:ea typeface="新宋体" panose="02010609030101010101" pitchFamily="49" charset="-122"/>
              </a:rPr>
              <a:t>，来生成新的</a:t>
            </a:r>
            <a:r>
              <a:rPr lang="en-US" altLang="zh-CN" sz="2000" dirty="0" smtClean="0">
                <a:solidFill>
                  <a:schemeClr val="tx1"/>
                </a:solidFill>
                <a:latin typeface="新宋体" panose="02010609030101010101" pitchFamily="49" charset="-122"/>
                <a:ea typeface="新宋体" panose="02010609030101010101" pitchFamily="49" charset="-122"/>
              </a:rPr>
              <a:t>prompt</a:t>
            </a:r>
            <a:r>
              <a:rPr lang="zh-CN" altLang="en-US" sz="2000" dirty="0" smtClean="0">
                <a:solidFill>
                  <a:schemeClr val="tx1"/>
                </a:solidFill>
                <a:latin typeface="新宋体" panose="02010609030101010101" pitchFamily="49" charset="-122"/>
                <a:ea typeface="新宋体" panose="02010609030101010101" pitchFamily="49" charset="-122"/>
              </a:rPr>
              <a:t>。</a:t>
            </a:r>
            <a:endParaRPr lang="zh-CN" altLang="en-US" sz="2000" dirty="0">
              <a:solidFill>
                <a:schemeClr val="tx1"/>
              </a:solidFill>
              <a:latin typeface="新宋体" panose="02010609030101010101" pitchFamily="49" charset="-122"/>
              <a:ea typeface="新宋体" panose="02010609030101010101" pitchFamily="49" charset="-122"/>
            </a:endParaRPr>
          </a:p>
        </p:txBody>
      </p:sp>
      <p:sp>
        <p:nvSpPr>
          <p:cNvPr id="11" name="矩形 10"/>
          <p:cNvSpPr/>
          <p:nvPr/>
        </p:nvSpPr>
        <p:spPr>
          <a:xfrm>
            <a:off x="148147" y="6522213"/>
            <a:ext cx="11856204" cy="338554"/>
          </a:xfrm>
          <a:prstGeom prst="rect">
            <a:avLst/>
          </a:prstGeom>
        </p:spPr>
        <p:txBody>
          <a:bodyPr wrap="square">
            <a:spAutoFit/>
          </a:bodyPr>
          <a:lstStyle/>
          <a:p>
            <a:r>
              <a:rPr lang="en-US" altLang="zh-CN" sz="1600" i="1" dirty="0" smtClean="0">
                <a:solidFill>
                  <a:srgbClr val="0070C0"/>
                </a:solidFill>
                <a:latin typeface="新宋体" panose="02010609030101010101" pitchFamily="49" charset="-122"/>
                <a:ea typeface="新宋体" panose="02010609030101010101" pitchFamily="49" charset="-122"/>
              </a:rPr>
              <a:t>《APO</a:t>
            </a:r>
            <a:r>
              <a:rPr lang="zh-CN" altLang="en-US" sz="1600" i="1" dirty="0" smtClean="0">
                <a:solidFill>
                  <a:srgbClr val="0070C0"/>
                </a:solidFill>
                <a:latin typeface="新宋体" panose="02010609030101010101" pitchFamily="49" charset="-122"/>
                <a:ea typeface="新宋体" panose="02010609030101010101" pitchFamily="49" charset="-122"/>
              </a:rPr>
              <a:t>：</a:t>
            </a:r>
            <a:r>
              <a:rPr lang="en-US" altLang="zh-CN" sz="1600" i="1" dirty="0" smtClean="0">
                <a:solidFill>
                  <a:srgbClr val="0070C0"/>
                </a:solidFill>
                <a:latin typeface="新宋体" panose="02010609030101010101" pitchFamily="49" charset="-122"/>
                <a:ea typeface="新宋体" panose="02010609030101010101" pitchFamily="49" charset="-122"/>
              </a:rPr>
              <a:t>Automatic </a:t>
            </a:r>
            <a:r>
              <a:rPr lang="en-US" altLang="zh-CN" sz="1600" i="1" dirty="0">
                <a:solidFill>
                  <a:srgbClr val="0070C0"/>
                </a:solidFill>
                <a:latin typeface="新宋体" panose="02010609030101010101" pitchFamily="49" charset="-122"/>
                <a:ea typeface="新宋体" panose="02010609030101010101" pitchFamily="49" charset="-122"/>
              </a:rPr>
              <a:t>Prompt Optimization with “Gradient </a:t>
            </a:r>
            <a:r>
              <a:rPr lang="en-US" altLang="zh-CN" sz="1600" i="1" dirty="0" smtClean="0">
                <a:solidFill>
                  <a:srgbClr val="0070C0"/>
                </a:solidFill>
                <a:latin typeface="新宋体" panose="02010609030101010101" pitchFamily="49" charset="-122"/>
                <a:ea typeface="新宋体" panose="02010609030101010101" pitchFamily="49" charset="-122"/>
              </a:rPr>
              <a:t>Descent " and </a:t>
            </a:r>
            <a:r>
              <a:rPr lang="en-US" altLang="zh-CN" sz="1600" i="1" dirty="0">
                <a:solidFill>
                  <a:srgbClr val="0070C0"/>
                </a:solidFill>
                <a:latin typeface="新宋体" panose="02010609030101010101" pitchFamily="49" charset="-122"/>
                <a:ea typeface="新宋体" panose="02010609030101010101" pitchFamily="49" charset="-122"/>
              </a:rPr>
              <a:t>Beam </a:t>
            </a:r>
            <a:r>
              <a:rPr lang="en-US" altLang="zh-CN" sz="1600" i="1" dirty="0" smtClean="0">
                <a:solidFill>
                  <a:srgbClr val="0070C0"/>
                </a:solidFill>
                <a:latin typeface="新宋体" panose="02010609030101010101" pitchFamily="49" charset="-122"/>
                <a:ea typeface="新宋体" panose="02010609030101010101" pitchFamily="49" charset="-122"/>
              </a:rPr>
              <a:t>Search》</a:t>
            </a:r>
            <a:r>
              <a:rPr lang="zh-CN" altLang="en-US" sz="1600" i="1" dirty="0" smtClean="0">
                <a:solidFill>
                  <a:srgbClr val="0070C0"/>
                </a:solidFill>
                <a:latin typeface="新宋体" panose="02010609030101010101" pitchFamily="49" charset="-122"/>
                <a:ea typeface="新宋体" panose="02010609030101010101" pitchFamily="49" charset="-122"/>
              </a:rPr>
              <a:t>，</a:t>
            </a:r>
            <a:r>
              <a:rPr lang="en-US" altLang="zh-CN" sz="1600" i="1" dirty="0" smtClean="0">
                <a:solidFill>
                  <a:srgbClr val="0070C0"/>
                </a:solidFill>
                <a:latin typeface="新宋体" panose="02010609030101010101" pitchFamily="49" charset="-122"/>
                <a:ea typeface="新宋体" panose="02010609030101010101" pitchFamily="49" charset="-122"/>
              </a:rPr>
              <a:t>Microsoft</a:t>
            </a:r>
            <a:endParaRPr lang="en-US" altLang="zh-CN" sz="1600" i="1" dirty="0">
              <a:solidFill>
                <a:srgbClr val="0070C0"/>
              </a:solidFill>
              <a:latin typeface="新宋体" panose="02010609030101010101" pitchFamily="49" charset="-122"/>
              <a:ea typeface="新宋体" panose="02010609030101010101" pitchFamily="49" charset="-122"/>
            </a:endParaRPr>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424" y="1576434"/>
            <a:ext cx="3888000" cy="1960740"/>
          </a:xfrm>
          <a:prstGeom prst="rect">
            <a:avLst/>
          </a:prstGeom>
          <a:ln>
            <a:solidFill>
              <a:schemeClr val="bg1">
                <a:lumMod val="50000"/>
              </a:schemeClr>
            </a:solidFill>
          </a:ln>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424" y="3651487"/>
            <a:ext cx="3888000" cy="2526336"/>
          </a:xfrm>
          <a:prstGeom prst="rect">
            <a:avLst/>
          </a:prstGeom>
          <a:ln>
            <a:solidFill>
              <a:schemeClr val="bg1">
                <a:lumMod val="50000"/>
              </a:schemeClr>
            </a:solidFill>
          </a:ln>
        </p:spPr>
      </p:pic>
      <p:sp>
        <p:nvSpPr>
          <p:cNvPr id="15" name="圆角矩形 14"/>
          <p:cNvSpPr/>
          <p:nvPr/>
        </p:nvSpPr>
        <p:spPr>
          <a:xfrm>
            <a:off x="1005622" y="1576434"/>
            <a:ext cx="5287603" cy="888211"/>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{prompt}</a:t>
            </a:r>
          </a:p>
          <a:p>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在以下示例上有错：</a:t>
            </a:r>
            <a:r>
              <a:rPr lang="en-US" altLang="zh-CN" sz="1600" b="1" dirty="0" smtClean="0">
                <a:solidFill>
                  <a:srgbClr val="00B0F0"/>
                </a:solidFill>
                <a:latin typeface="新宋体" panose="02010609030101010101" pitchFamily="49" charset="-122"/>
                <a:ea typeface="新宋体" panose="02010609030101010101" pitchFamily="49" charset="-122"/>
              </a:rPr>
              <a:t>{</a:t>
            </a:r>
            <a:r>
              <a:rPr lang="en-US" altLang="zh-CN" sz="1600" b="1" dirty="0" err="1" smtClean="0">
                <a:solidFill>
                  <a:srgbClr val="00B0F0"/>
                </a:solidFill>
                <a:latin typeface="新宋体" panose="02010609030101010101" pitchFamily="49" charset="-122"/>
                <a:ea typeface="新宋体" panose="02010609030101010101" pitchFamily="49" charset="-122"/>
              </a:rPr>
              <a:t>error_string</a:t>
            </a:r>
            <a:r>
              <a:rPr lang="en-US" altLang="zh-CN" sz="1600" b="1" dirty="0" smtClean="0">
                <a:solidFill>
                  <a:srgbClr val="00B0F0"/>
                </a:solidFill>
                <a:latin typeface="新宋体" panose="02010609030101010101" pitchFamily="49" charset="-122"/>
                <a:ea typeface="新宋体" panose="02010609030101010101" pitchFamily="49" charset="-122"/>
              </a:rPr>
              <a:t>}</a:t>
            </a:r>
          </a:p>
          <a:p>
            <a:r>
              <a:rPr lang="zh-CN" altLang="en-US" sz="1600" dirty="0" smtClean="0">
                <a:latin typeface="新宋体" panose="02010609030101010101" pitchFamily="49" charset="-122"/>
                <a:ea typeface="新宋体" panose="02010609030101010101" pitchFamily="49" charset="-122"/>
              </a:rPr>
              <a:t>给出</a:t>
            </a:r>
            <a:r>
              <a:rPr lang="en-US" altLang="zh-CN" sz="1600" b="1" dirty="0" smtClean="0">
                <a:solidFill>
                  <a:srgbClr val="00B0F0"/>
                </a:solidFill>
                <a:latin typeface="新宋体" panose="02010609030101010101" pitchFamily="49" charset="-122"/>
                <a:ea typeface="新宋体" panose="02010609030101010101" pitchFamily="49" charset="-122"/>
              </a:rPr>
              <a:t>{</a:t>
            </a:r>
            <a:r>
              <a:rPr lang="en-US" altLang="zh-CN" sz="1600" b="1" dirty="0" err="1" smtClean="0">
                <a:solidFill>
                  <a:srgbClr val="00B0F0"/>
                </a:solidFill>
                <a:latin typeface="新宋体" panose="02010609030101010101" pitchFamily="49" charset="-122"/>
                <a:ea typeface="新宋体" panose="02010609030101010101" pitchFamily="49" charset="-122"/>
              </a:rPr>
              <a:t>num_feedbacks</a:t>
            </a:r>
            <a:r>
              <a:rPr lang="en-US" altLang="zh-CN" sz="1600" b="1" dirty="0" smtClean="0">
                <a:solidFill>
                  <a:srgbClr val="00B0F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条错误原因。</a:t>
            </a:r>
            <a:endParaRPr lang="zh-CN" altLang="en-US" sz="1600" dirty="0">
              <a:latin typeface="新宋体" panose="02010609030101010101" pitchFamily="49" charset="-122"/>
              <a:ea typeface="新宋体" panose="02010609030101010101" pitchFamily="49" charset="-122"/>
            </a:endParaRPr>
          </a:p>
        </p:txBody>
      </p:sp>
      <p:sp>
        <p:nvSpPr>
          <p:cNvPr id="16" name="圆角矩形 15"/>
          <p:cNvSpPr/>
          <p:nvPr/>
        </p:nvSpPr>
        <p:spPr>
          <a:xfrm>
            <a:off x="1005622" y="3009063"/>
            <a:ext cx="5287603" cy="888211"/>
          </a:xfrm>
          <a:prstGeom prst="roundRect">
            <a:avLst/>
          </a:prstGeom>
          <a:noFill/>
          <a:ln w="19050" cap="flat">
            <a:solidFill>
              <a:schemeClr val="bg1">
                <a:lumMod val="50000"/>
              </a:schemeClr>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zh-CN" altLang="en-US" sz="1600" dirty="0" smtClean="0">
                <a:solidFill>
                  <a:schemeClr val="tx1">
                    <a:lumMod val="50000"/>
                    <a:lumOff val="50000"/>
                  </a:schemeClr>
                </a:solidFill>
                <a:latin typeface="新宋体" panose="02010609030101010101" pitchFamily="49" charset="-122"/>
                <a:ea typeface="新宋体" panose="02010609030101010101" pitchFamily="49" charset="-122"/>
              </a:rPr>
              <a:t>执行以上的</a:t>
            </a:r>
            <a:r>
              <a:rPr lang="en-US" altLang="zh-CN" sz="1600" dirty="0" smtClean="0">
                <a:solidFill>
                  <a:schemeClr val="tx1">
                    <a:lumMod val="50000"/>
                    <a:lumOff val="50000"/>
                  </a:schemeClr>
                </a:solidFill>
                <a:latin typeface="新宋体" panose="02010609030101010101" pitchFamily="49" charset="-122"/>
                <a:ea typeface="新宋体" panose="02010609030101010101" pitchFamily="49" charset="-122"/>
              </a:rPr>
              <a:t>prompt</a:t>
            </a:r>
            <a:r>
              <a:rPr lang="zh-CN" altLang="en-US" sz="1600" dirty="0" smtClean="0">
                <a:solidFill>
                  <a:schemeClr val="tx1">
                    <a:lumMod val="50000"/>
                    <a:lumOff val="50000"/>
                  </a:schemeClr>
                </a:solidFill>
                <a:latin typeface="新宋体" panose="02010609030101010101" pitchFamily="49" charset="-122"/>
                <a:ea typeface="新宋体" panose="02010609030101010101" pitchFamily="49" charset="-122"/>
              </a:rPr>
              <a:t>后，得到</a:t>
            </a:r>
            <a:r>
              <a:rPr lang="en-US" altLang="zh-CN" sz="1600" dirty="0" smtClean="0">
                <a:solidFill>
                  <a:schemeClr val="tx1">
                    <a:lumMod val="50000"/>
                    <a:lumOff val="50000"/>
                  </a:schemeClr>
                </a:solidFill>
                <a:latin typeface="新宋体" panose="02010609030101010101" pitchFamily="49" charset="-122"/>
                <a:ea typeface="新宋体" panose="02010609030101010101" pitchFamily="49" charset="-122"/>
              </a:rPr>
              <a:t>LLM</a:t>
            </a:r>
            <a:r>
              <a:rPr lang="zh-CN" altLang="en-US" sz="1600" dirty="0" smtClean="0">
                <a:solidFill>
                  <a:schemeClr val="tx1">
                    <a:lumMod val="50000"/>
                    <a:lumOff val="50000"/>
                  </a:schemeClr>
                </a:solidFill>
                <a:latin typeface="新宋体" panose="02010609030101010101" pitchFamily="49" charset="-122"/>
                <a:ea typeface="新宋体" panose="02010609030101010101" pitchFamily="49" charset="-122"/>
              </a:rPr>
              <a:t>输出，作为</a:t>
            </a:r>
            <a:r>
              <a:rPr lang="en-US" altLang="zh-CN" sz="1600" b="1" dirty="0" smtClean="0">
                <a:solidFill>
                  <a:srgbClr val="FF0000"/>
                </a:solidFill>
                <a:latin typeface="新宋体" panose="02010609030101010101" pitchFamily="49" charset="-122"/>
                <a:ea typeface="新宋体" panose="02010609030101010101" pitchFamily="49" charset="-122"/>
              </a:rPr>
              <a:t>{gradient}</a:t>
            </a:r>
            <a:r>
              <a:rPr lang="zh-CN" altLang="en-US" sz="1600" dirty="0" smtClean="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17" name="圆角矩形 16"/>
          <p:cNvSpPr/>
          <p:nvPr/>
        </p:nvSpPr>
        <p:spPr>
          <a:xfrm>
            <a:off x="1005620" y="4391976"/>
            <a:ext cx="5287603" cy="170140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a:t>
            </a:r>
            <a:r>
              <a:rPr lang="en-US" altLang="zh-CN" sz="1600" b="1" dirty="0" smtClean="0">
                <a:solidFill>
                  <a:srgbClr val="00B0F0"/>
                </a:solidFill>
                <a:latin typeface="新宋体" panose="02010609030101010101" pitchFamily="49" charset="-122"/>
                <a:ea typeface="新宋体" panose="02010609030101010101" pitchFamily="49" charset="-122"/>
              </a:rPr>
              <a:t>{prompt}</a:t>
            </a:r>
          </a:p>
          <a:p>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在以下示例上有错：</a:t>
            </a:r>
            <a:r>
              <a:rPr lang="en-US" altLang="zh-CN" sz="1600" b="1" dirty="0" smtClean="0">
                <a:solidFill>
                  <a:srgbClr val="00B0F0"/>
                </a:solidFill>
                <a:latin typeface="新宋体" panose="02010609030101010101" pitchFamily="49" charset="-122"/>
                <a:ea typeface="新宋体" panose="02010609030101010101" pitchFamily="49" charset="-122"/>
              </a:rPr>
              <a:t>{</a:t>
            </a:r>
            <a:r>
              <a:rPr lang="en-US" altLang="zh-CN" sz="1600" b="1" dirty="0" err="1" smtClean="0">
                <a:solidFill>
                  <a:srgbClr val="00B0F0"/>
                </a:solidFill>
                <a:latin typeface="新宋体" panose="02010609030101010101" pitchFamily="49" charset="-122"/>
                <a:ea typeface="新宋体" panose="02010609030101010101" pitchFamily="49" charset="-122"/>
              </a:rPr>
              <a:t>error_string</a:t>
            </a:r>
            <a:r>
              <a:rPr lang="en-US" altLang="zh-CN" sz="1600" b="1" dirty="0" smtClean="0">
                <a:solidFill>
                  <a:srgbClr val="00B0F0"/>
                </a:solidFill>
                <a:latin typeface="新宋体" panose="02010609030101010101" pitchFamily="49" charset="-122"/>
                <a:ea typeface="新宋体" panose="02010609030101010101" pitchFamily="49" charset="-122"/>
              </a:rPr>
              <a:t>}</a:t>
            </a:r>
          </a:p>
          <a:p>
            <a:r>
              <a:rPr lang="zh-CN" altLang="en-US" sz="1600" dirty="0" smtClean="0">
                <a:latin typeface="新宋体" panose="02010609030101010101" pitchFamily="49" charset="-122"/>
                <a:ea typeface="新宋体" panose="02010609030101010101" pitchFamily="49" charset="-122"/>
              </a:rPr>
              <a:t>错误原因：</a:t>
            </a:r>
            <a:r>
              <a:rPr lang="en-US" altLang="zh-CN" sz="1600" b="1" dirty="0" smtClean="0">
                <a:solidFill>
                  <a:srgbClr val="FF0000"/>
                </a:solidFill>
                <a:latin typeface="新宋体" panose="02010609030101010101" pitchFamily="49" charset="-122"/>
                <a:ea typeface="新宋体" panose="02010609030101010101" pitchFamily="49" charset="-122"/>
              </a:rPr>
              <a:t>{gradient}</a:t>
            </a:r>
          </a:p>
          <a:p>
            <a:endParaRPr lang="en-US" altLang="zh-CN" sz="1600" b="1" dirty="0">
              <a:solidFill>
                <a:srgbClr val="00B0F0"/>
              </a:solidFill>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基于上述内容，生成</a:t>
            </a:r>
            <a:r>
              <a:rPr lang="en-US" altLang="zh-CN" sz="1600" b="1" dirty="0" smtClean="0">
                <a:solidFill>
                  <a:srgbClr val="00B0F0"/>
                </a:solidFill>
                <a:latin typeface="新宋体" panose="02010609030101010101" pitchFamily="49" charset="-122"/>
                <a:ea typeface="新宋体" panose="02010609030101010101" pitchFamily="49" charset="-122"/>
              </a:rPr>
              <a:t>{</a:t>
            </a:r>
            <a:r>
              <a:rPr lang="en-US" altLang="zh-CN" sz="1600" b="1" dirty="0" err="1" smtClean="0">
                <a:solidFill>
                  <a:srgbClr val="00B0F0"/>
                </a:solidFill>
                <a:latin typeface="新宋体" panose="02010609030101010101" pitchFamily="49" charset="-122"/>
                <a:ea typeface="新宋体" panose="02010609030101010101" pitchFamily="49" charset="-122"/>
              </a:rPr>
              <a:t>step_per_gradient</a:t>
            </a:r>
            <a:r>
              <a:rPr lang="en-US" altLang="zh-CN" sz="1600" b="1" dirty="0" smtClean="0">
                <a:solidFill>
                  <a:srgbClr val="00B0F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条更好的</a:t>
            </a:r>
            <a:r>
              <a:rPr lang="en-US" altLang="zh-CN" sz="1600" dirty="0" smtClean="0">
                <a:latin typeface="新宋体" panose="02010609030101010101" pitchFamily="49" charset="-122"/>
                <a:ea typeface="新宋体" panose="02010609030101010101" pitchFamily="49" charset="-122"/>
              </a:rPr>
              <a:t>prompt</a:t>
            </a:r>
            <a:endParaRPr lang="zh-CN" altLang="en-US" sz="1600" b="1" dirty="0">
              <a:solidFill>
                <a:srgbClr val="00B0F0"/>
              </a:solidFill>
              <a:latin typeface="新宋体" panose="02010609030101010101" pitchFamily="49" charset="-122"/>
              <a:ea typeface="新宋体" panose="02010609030101010101" pitchFamily="49" charset="-122"/>
            </a:endParaRPr>
          </a:p>
        </p:txBody>
      </p:sp>
      <p:cxnSp>
        <p:nvCxnSpPr>
          <p:cNvPr id="18" name="直接箭头连接符 17"/>
          <p:cNvCxnSpPr>
            <a:stCxn id="15" idx="2"/>
            <a:endCxn id="16" idx="0"/>
          </p:cNvCxnSpPr>
          <p:nvPr/>
        </p:nvCxnSpPr>
        <p:spPr>
          <a:xfrm>
            <a:off x="3649424" y="2464645"/>
            <a:ext cx="0" cy="544418"/>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1" name="直接箭头连接符 20"/>
          <p:cNvCxnSpPr>
            <a:stCxn id="16" idx="2"/>
            <a:endCxn id="17" idx="0"/>
          </p:cNvCxnSpPr>
          <p:nvPr/>
        </p:nvCxnSpPr>
        <p:spPr>
          <a:xfrm flipH="1">
            <a:off x="3649422" y="3897274"/>
            <a:ext cx="2" cy="49470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55503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优化与</a:t>
            </a:r>
            <a:r>
              <a:rPr lang="en-US" altLang="zh-CN" sz="2400" dirty="0" smtClean="0">
                <a:solidFill>
                  <a:srgbClr val="3856F5"/>
                </a:solidFill>
                <a:latin typeface="微软雅黑" panose="020B0503020204020204" pitchFamily="34" charset="-122"/>
                <a:ea typeface="微软雅黑" panose="020B0503020204020204" pitchFamily="34" charset="-122"/>
              </a:rPr>
              <a:t>fine-turning</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1" name="矩形 30"/>
          <p:cNvSpPr/>
          <p:nvPr/>
        </p:nvSpPr>
        <p:spPr>
          <a:xfrm>
            <a:off x="6988324" y="1780112"/>
            <a:ext cx="4068000" cy="1324022"/>
          </a:xfrm>
          <a:prstGeom prst="rect">
            <a:avLst/>
          </a:prstGeom>
          <a:solidFill>
            <a:srgbClr val="FFFF00"/>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a:t>
            </a:r>
            <a:r>
              <a:rPr lang="en-US" altLang="zh-CN" sz="1600" dirty="0" smtClean="0">
                <a:solidFill>
                  <a:srgbClr val="121212"/>
                </a:solidFill>
                <a:latin typeface="新宋体" panose="02010609030101010101" pitchFamily="49" charset="-122"/>
                <a:ea typeface="新宋体" panose="02010609030101010101" pitchFamily="49" charset="-122"/>
              </a:rPr>
              <a:t>RLHF</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RLAIF</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Instruction-Turning</a:t>
            </a:r>
            <a:r>
              <a:rPr lang="zh-CN" altLang="en-US" sz="1600" dirty="0">
                <a:solidFill>
                  <a:srgbClr val="121212"/>
                </a:solidFill>
                <a:latin typeface="新宋体" panose="02010609030101010101" pitchFamily="49" charset="-122"/>
                <a:ea typeface="新宋体" panose="02010609030101010101" pitchFamily="49" charset="-122"/>
              </a:rPr>
              <a:t>（指令微调）对齐</a:t>
            </a:r>
            <a:r>
              <a:rPr lang="zh-CN" altLang="en-US" sz="1600" dirty="0" smtClean="0">
                <a:solidFill>
                  <a:srgbClr val="121212"/>
                </a:solidFill>
                <a:latin typeface="新宋体" panose="02010609030101010101" pitchFamily="49" charset="-122"/>
                <a:ea typeface="新宋体" panose="02010609030101010101" pitchFamily="49" charset="-122"/>
              </a:rPr>
              <a:t>到更高质量结果，并减少幻觉。</a:t>
            </a:r>
            <a:endParaRPr lang="en-US" altLang="zh-CN" sz="1600" dirty="0" smtClean="0">
              <a:solidFill>
                <a:srgbClr val="121212"/>
              </a:solidFill>
              <a:latin typeface="新宋体" panose="02010609030101010101" pitchFamily="49" charset="-122"/>
              <a:ea typeface="新宋体" panose="02010609030101010101" pitchFamily="49" charset="-122"/>
            </a:endParaRPr>
          </a:p>
          <a:p>
            <a:endParaRPr lang="en-US" altLang="zh-CN" sz="1600" dirty="0" smtClean="0">
              <a:solidFill>
                <a:srgbClr val="121212"/>
              </a:solidFill>
              <a:latin typeface="新宋体" panose="02010609030101010101" pitchFamily="49" charset="-122"/>
              <a:ea typeface="新宋体" panose="02010609030101010101" pitchFamily="49" charset="-122"/>
            </a:endParaRPr>
          </a:p>
          <a:p>
            <a:r>
              <a:rPr lang="zh-CN" altLang="en-US" sz="1600" dirty="0" smtClean="0">
                <a:solidFill>
                  <a:srgbClr val="121212"/>
                </a:solidFill>
                <a:latin typeface="新宋体" panose="02010609030101010101" pitchFamily="49" charset="-122"/>
                <a:ea typeface="新宋体" panose="02010609030101010101" pitchFamily="49" charset="-122"/>
              </a:rPr>
              <a:t>对于需要</a:t>
            </a:r>
            <a:r>
              <a:rPr lang="en-US" altLang="zh-CN" sz="1600" dirty="0" smtClean="0">
                <a:solidFill>
                  <a:srgbClr val="121212"/>
                </a:solidFill>
                <a:latin typeface="新宋体" panose="02010609030101010101" pitchFamily="49" charset="-122"/>
                <a:ea typeface="新宋体" panose="02010609030101010101" pitchFamily="49" charset="-122"/>
              </a:rPr>
              <a:t>Prompt</a:t>
            </a:r>
            <a:r>
              <a:rPr lang="zh-CN" altLang="en-US" sz="1600" dirty="0" smtClean="0">
                <a:solidFill>
                  <a:srgbClr val="121212"/>
                </a:solidFill>
                <a:latin typeface="新宋体" panose="02010609030101010101" pitchFamily="49" charset="-122"/>
                <a:ea typeface="新宋体" panose="02010609030101010101" pitchFamily="49" charset="-122"/>
              </a:rPr>
              <a:t>调优的情况更少了，也更难了</a:t>
            </a:r>
            <a:endParaRPr lang="en-US" altLang="zh-CN" sz="1600" dirty="0">
              <a:solidFill>
                <a:srgbClr val="121212"/>
              </a:solidFill>
              <a:latin typeface="新宋体" panose="02010609030101010101" pitchFamily="49" charset="-122"/>
              <a:ea typeface="新宋体" panose="02010609030101010101" pitchFamily="49" charset="-122"/>
            </a:endParaRPr>
          </a:p>
        </p:txBody>
      </p:sp>
      <p:sp>
        <p:nvSpPr>
          <p:cNvPr id="36" name="矩形 35"/>
          <p:cNvSpPr/>
          <p:nvPr/>
        </p:nvSpPr>
        <p:spPr>
          <a:xfrm>
            <a:off x="636901" y="1789939"/>
            <a:ext cx="2569030" cy="369332"/>
          </a:xfrm>
          <a:prstGeom prst="rect">
            <a:avLst/>
          </a:prstGeom>
        </p:spPr>
        <p:txBody>
          <a:bodyPr wrap="square">
            <a:spAutoFit/>
          </a:bodyPr>
          <a:lstStyle/>
          <a:p>
            <a:r>
              <a:rPr lang="zh-CN" altLang="en-US" b="1" dirty="0" smtClean="0">
                <a:solidFill>
                  <a:srgbClr val="121212"/>
                </a:solidFill>
                <a:latin typeface="新宋体" panose="02010609030101010101" pitchFamily="49" charset="-122"/>
                <a:ea typeface="新宋体" panose="02010609030101010101" pitchFamily="49" charset="-122"/>
              </a:rPr>
              <a:t>结果质量：</a:t>
            </a:r>
            <a:endParaRPr lang="en-US" altLang="zh-CN" b="1" dirty="0">
              <a:solidFill>
                <a:srgbClr val="121212"/>
              </a:solidFill>
              <a:latin typeface="新宋体" panose="02010609030101010101" pitchFamily="49" charset="-122"/>
              <a:ea typeface="新宋体" panose="02010609030101010101" pitchFamily="49" charset="-122"/>
            </a:endParaRPr>
          </a:p>
        </p:txBody>
      </p:sp>
      <p:sp>
        <p:nvSpPr>
          <p:cNvPr id="37" name="矩形 36"/>
          <p:cNvSpPr/>
          <p:nvPr/>
        </p:nvSpPr>
        <p:spPr>
          <a:xfrm>
            <a:off x="7653744" y="1405632"/>
            <a:ext cx="3127060" cy="400110"/>
          </a:xfrm>
          <a:prstGeom prst="rect">
            <a:avLst/>
          </a:prstGeom>
        </p:spPr>
        <p:txBody>
          <a:bodyPr wrap="square">
            <a:spAutoFit/>
          </a:bodyPr>
          <a:lstStyle/>
          <a:p>
            <a:r>
              <a:rPr lang="en-US" altLang="zh-CN" sz="2000" b="1" dirty="0" smtClean="0">
                <a:solidFill>
                  <a:srgbClr val="121212"/>
                </a:solidFill>
                <a:latin typeface="微软雅黑 Light" panose="020B0502040204020203" pitchFamily="34" charset="-122"/>
                <a:ea typeface="微软雅黑 Light" panose="020B0502040204020203" pitchFamily="34" charset="-122"/>
              </a:rPr>
              <a:t>PEFT &amp; full fine-tuning</a:t>
            </a:r>
            <a:endParaRPr lang="en-US" altLang="zh-CN" sz="2000" b="1" dirty="0">
              <a:solidFill>
                <a:srgbClr val="121212"/>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3303939" y="1397554"/>
            <a:ext cx="3070508" cy="400110"/>
          </a:xfrm>
          <a:prstGeom prst="rect">
            <a:avLst/>
          </a:prstGeom>
        </p:spPr>
        <p:txBody>
          <a:bodyPr wrap="square">
            <a:spAutoFit/>
          </a:bodyPr>
          <a:lstStyle/>
          <a:p>
            <a:r>
              <a:rPr lang="en-US" altLang="zh-CN" sz="2000" b="1" dirty="0" smtClean="0">
                <a:solidFill>
                  <a:srgbClr val="121212"/>
                </a:solidFill>
                <a:latin typeface="微软雅黑 Light" panose="020B0502040204020203" pitchFamily="34" charset="-122"/>
                <a:ea typeface="微软雅黑 Light" panose="020B0502040204020203" pitchFamily="34" charset="-122"/>
              </a:rPr>
              <a:t>Prompt Engineering</a:t>
            </a:r>
            <a:endParaRPr lang="en-US" altLang="zh-CN" sz="2000" b="1" dirty="0">
              <a:solidFill>
                <a:srgbClr val="121212"/>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453560" y="3166497"/>
            <a:ext cx="2349974" cy="369332"/>
          </a:xfrm>
          <a:prstGeom prst="rect">
            <a:avLst/>
          </a:prstGeom>
        </p:spPr>
        <p:txBody>
          <a:bodyPr wrap="square">
            <a:spAutoFit/>
          </a:bodyPr>
          <a:lstStyle/>
          <a:p>
            <a:r>
              <a:rPr lang="zh-CN" altLang="en-US" b="1" dirty="0" smtClean="0">
                <a:solidFill>
                  <a:srgbClr val="121212"/>
                </a:solidFill>
                <a:latin typeface="新宋体" panose="02010609030101010101" pitchFamily="49" charset="-122"/>
                <a:ea typeface="新宋体" panose="02010609030101010101" pitchFamily="49" charset="-122"/>
              </a:rPr>
              <a:t>推理准确性：</a:t>
            </a:r>
            <a:endParaRPr lang="en-US" altLang="zh-CN" b="1" dirty="0">
              <a:solidFill>
                <a:srgbClr val="121212"/>
              </a:solidFill>
              <a:latin typeface="新宋体" panose="02010609030101010101" pitchFamily="49" charset="-122"/>
              <a:ea typeface="新宋体" panose="02010609030101010101" pitchFamily="49" charset="-122"/>
            </a:endParaRPr>
          </a:p>
        </p:txBody>
      </p:sp>
      <p:sp>
        <p:nvSpPr>
          <p:cNvPr id="40" name="矩形 39"/>
          <p:cNvSpPr/>
          <p:nvPr/>
        </p:nvSpPr>
        <p:spPr>
          <a:xfrm>
            <a:off x="2174411" y="1787498"/>
            <a:ext cx="4824000" cy="1324022"/>
          </a:xfrm>
          <a:prstGeom prst="rect">
            <a:avLst/>
          </a:prstGeom>
          <a:solidFill>
            <a:schemeClr val="accent5">
              <a:lumMod val="40000"/>
              <a:lumOff val="60000"/>
            </a:schemeClr>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通过提升</a:t>
            </a:r>
            <a:r>
              <a:rPr lang="en-US" altLang="zh-CN" sz="1600" dirty="0" smtClean="0">
                <a:solidFill>
                  <a:srgbClr val="121212"/>
                </a:solidFill>
                <a:latin typeface="新宋体" panose="02010609030101010101" pitchFamily="49" charset="-122"/>
                <a:ea typeface="新宋体" panose="02010609030101010101" pitchFamily="49" charset="-122"/>
              </a:rPr>
              <a:t>Prompt</a:t>
            </a:r>
            <a:r>
              <a:rPr lang="zh-CN" altLang="en-US" sz="1600" dirty="0" smtClean="0">
                <a:solidFill>
                  <a:srgbClr val="121212"/>
                </a:solidFill>
                <a:latin typeface="新宋体" panose="02010609030101010101" pitchFamily="49" charset="-122"/>
                <a:ea typeface="新宋体" panose="02010609030101010101" pitchFamily="49" charset="-122"/>
              </a:rPr>
              <a:t>质量提升结果质量：</a:t>
            </a:r>
            <a:endParaRPr lang="en-US" altLang="zh-CN" sz="1600" dirty="0" smtClean="0">
              <a:solidFill>
                <a:srgbClr val="121212"/>
              </a:solidFill>
              <a:latin typeface="新宋体" panose="02010609030101010101" pitchFamily="49" charset="-122"/>
              <a:ea typeface="新宋体" panose="02010609030101010101" pitchFamily="49" charset="-122"/>
            </a:endParaRPr>
          </a:p>
          <a:p>
            <a:r>
              <a:rPr lang="en-US" altLang="zh-CN" sz="1600" dirty="0" smtClean="0">
                <a:solidFill>
                  <a:srgbClr val="121212"/>
                </a:solidFill>
                <a:latin typeface="新宋体" panose="02010609030101010101" pitchFamily="49" charset="-122"/>
                <a:ea typeface="新宋体" panose="02010609030101010101" pitchFamily="49" charset="-122"/>
              </a:rPr>
              <a:t>C</a:t>
            </a:r>
            <a:r>
              <a:rPr lang="en-US" altLang="zh-CN" sz="1600" dirty="0" smtClean="0">
                <a:latin typeface="新宋体" panose="02010609030101010101" pitchFamily="49" charset="-122"/>
                <a:ea typeface="新宋体" panose="02010609030101010101" pitchFamily="49" charset="-122"/>
              </a:rPr>
              <a:t>ontext Framing</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Zero-shot / One-shot</a:t>
            </a:r>
            <a:r>
              <a:rPr lang="zh-CN" altLang="en-US" sz="1600" dirty="0" smtClean="0">
                <a:latin typeface="新宋体" panose="02010609030101010101" pitchFamily="49" charset="-122"/>
                <a:ea typeface="新宋体" panose="02010609030101010101" pitchFamily="49" charset="-122"/>
              </a:rPr>
              <a:t>与</a:t>
            </a:r>
            <a:r>
              <a:rPr lang="en-US" altLang="zh-CN" sz="1600" dirty="0" smtClean="0">
                <a:latin typeface="新宋体" panose="02010609030101010101" pitchFamily="49" charset="-122"/>
                <a:ea typeface="新宋体" panose="02010609030101010101" pitchFamily="49" charset="-122"/>
              </a:rPr>
              <a:t>Few-shot learning</a:t>
            </a:r>
            <a:r>
              <a:rPr lang="zh-CN" altLang="en-US" sz="1600" dirty="0" smtClean="0">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Prompt to Prompt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Auto </a:t>
            </a:r>
            <a:r>
              <a:rPr lang="en-US" altLang="zh-CN" sz="1600" dirty="0">
                <a:solidFill>
                  <a:srgbClr val="121212"/>
                </a:solidFill>
                <a:latin typeface="新宋体" panose="02010609030101010101" pitchFamily="49" charset="-122"/>
                <a:ea typeface="新宋体" panose="02010609030101010101" pitchFamily="49" charset="-122"/>
              </a:rPr>
              <a:t>Prompt </a:t>
            </a:r>
            <a:r>
              <a:rPr lang="en-US" altLang="zh-CN" sz="1600" dirty="0" smtClean="0">
                <a:solidFill>
                  <a:srgbClr val="121212"/>
                </a:solidFill>
                <a:latin typeface="新宋体" panose="02010609030101010101" pitchFamily="49" charset="-122"/>
                <a:ea typeface="新宋体" panose="02010609030101010101" pitchFamily="49" charset="-122"/>
              </a:rPr>
              <a:t>Optimize</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OPRO</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Structured Prompt, Meta Prompt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a:t>
            </a:r>
            <a:endParaRPr lang="en-US" altLang="zh-CN" sz="1600" dirty="0">
              <a:solidFill>
                <a:srgbClr val="121212"/>
              </a:solidFill>
              <a:latin typeface="新宋体" panose="02010609030101010101" pitchFamily="49" charset="-122"/>
              <a:ea typeface="新宋体" panose="02010609030101010101" pitchFamily="49" charset="-122"/>
            </a:endParaRPr>
          </a:p>
        </p:txBody>
      </p:sp>
      <p:sp>
        <p:nvSpPr>
          <p:cNvPr id="20" name="矩形 19"/>
          <p:cNvSpPr/>
          <p:nvPr/>
        </p:nvSpPr>
        <p:spPr>
          <a:xfrm>
            <a:off x="740504" y="4097272"/>
            <a:ext cx="1599624" cy="369332"/>
          </a:xfrm>
          <a:prstGeom prst="rect">
            <a:avLst/>
          </a:prstGeom>
        </p:spPr>
        <p:txBody>
          <a:bodyPr wrap="square">
            <a:spAutoFit/>
          </a:bodyPr>
          <a:lstStyle/>
          <a:p>
            <a:r>
              <a:rPr lang="zh-CN" altLang="en-US" b="1" dirty="0" smtClean="0">
                <a:solidFill>
                  <a:srgbClr val="121212"/>
                </a:solidFill>
                <a:latin typeface="新宋体" panose="02010609030101010101" pitchFamily="49" charset="-122"/>
                <a:ea typeface="新宋体" panose="02010609030101010101" pitchFamily="49" charset="-122"/>
              </a:rPr>
              <a:t>补充知识：</a:t>
            </a:r>
            <a:endParaRPr lang="en-US" altLang="zh-CN" b="1" dirty="0">
              <a:solidFill>
                <a:srgbClr val="121212"/>
              </a:solidFill>
              <a:latin typeface="新宋体" panose="02010609030101010101" pitchFamily="49" charset="-122"/>
              <a:ea typeface="新宋体" panose="02010609030101010101" pitchFamily="49" charset="-122"/>
            </a:endParaRPr>
          </a:p>
        </p:txBody>
      </p:sp>
      <p:sp>
        <p:nvSpPr>
          <p:cNvPr id="22" name="矩形 21"/>
          <p:cNvSpPr/>
          <p:nvPr/>
        </p:nvSpPr>
        <p:spPr>
          <a:xfrm>
            <a:off x="6988325" y="4024665"/>
            <a:ext cx="4068000" cy="1188000"/>
          </a:xfrm>
          <a:prstGeom prst="rect">
            <a:avLst/>
          </a:prstGeom>
          <a:solidFill>
            <a:srgbClr val="FFFF00"/>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a:t>
            </a:r>
            <a:r>
              <a:rPr lang="en-US" altLang="zh-CN" sz="1600" dirty="0" smtClean="0">
                <a:solidFill>
                  <a:srgbClr val="121212"/>
                </a:solidFill>
                <a:latin typeface="新宋体" panose="02010609030101010101" pitchFamily="49" charset="-122"/>
                <a:ea typeface="新宋体" panose="02010609030101010101" pitchFamily="49" charset="-122"/>
              </a:rPr>
              <a:t>Fine-Tuning</a:t>
            </a:r>
            <a:r>
              <a:rPr lang="zh-CN" altLang="en-US" sz="1600" dirty="0" smtClean="0">
                <a:solidFill>
                  <a:srgbClr val="121212"/>
                </a:solidFill>
                <a:latin typeface="新宋体" panose="02010609030101010101" pitchFamily="49" charset="-122"/>
                <a:ea typeface="新宋体" panose="02010609030101010101" pitchFamily="49" charset="-122"/>
              </a:rPr>
              <a:t>，让模型学习到所有需要的知识；</a:t>
            </a:r>
            <a:endParaRPr lang="en-US" altLang="zh-CN" sz="1600" dirty="0" smtClean="0">
              <a:solidFill>
                <a:srgbClr val="121212"/>
              </a:solidFill>
              <a:latin typeface="新宋体" panose="02010609030101010101" pitchFamily="49" charset="-122"/>
              <a:ea typeface="新宋体" panose="02010609030101010101" pitchFamily="49" charset="-122"/>
            </a:endParaRPr>
          </a:p>
          <a:p>
            <a:r>
              <a:rPr lang="zh-CN" altLang="en-US" sz="1600" dirty="0" smtClean="0">
                <a:solidFill>
                  <a:srgbClr val="121212"/>
                </a:solidFill>
                <a:latin typeface="新宋体" panose="02010609030101010101" pitchFamily="49" charset="-122"/>
                <a:ea typeface="新宋体" panose="02010609030101010101" pitchFamily="49" charset="-122"/>
              </a:rPr>
              <a:t>通过</a:t>
            </a:r>
            <a:r>
              <a:rPr lang="en-US" altLang="zh-CN" sz="1600" dirty="0">
                <a:solidFill>
                  <a:srgbClr val="121212"/>
                </a:solidFill>
                <a:latin typeface="新宋体" panose="02010609030101010101" pitchFamily="49" charset="-122"/>
                <a:ea typeface="新宋体" panose="02010609030101010101" pitchFamily="49" charset="-122"/>
              </a:rPr>
              <a:t>Length </a:t>
            </a:r>
            <a:r>
              <a:rPr lang="en-US" altLang="zh-CN" sz="1600" dirty="0" smtClean="0">
                <a:solidFill>
                  <a:srgbClr val="121212"/>
                </a:solidFill>
                <a:latin typeface="新宋体" panose="02010609030101010101" pitchFamily="49" charset="-122"/>
                <a:ea typeface="新宋体" panose="02010609030101010101" pitchFamily="49" charset="-122"/>
              </a:rPr>
              <a:t>Extrapolating</a:t>
            </a:r>
            <a:r>
              <a:rPr lang="zh-CN" altLang="en-US" sz="1600" dirty="0" smtClean="0">
                <a:solidFill>
                  <a:srgbClr val="121212"/>
                </a:solidFill>
                <a:latin typeface="新宋体" panose="02010609030101010101" pitchFamily="49" charset="-122"/>
                <a:ea typeface="新宋体" panose="02010609030101010101" pitchFamily="49" charset="-122"/>
              </a:rPr>
              <a:t>（长度外推）提升上下文窗口长度</a:t>
            </a:r>
            <a:endParaRPr lang="en-US" altLang="zh-CN" sz="1600" dirty="0" smtClean="0">
              <a:solidFill>
                <a:srgbClr val="121212"/>
              </a:solidFill>
              <a:latin typeface="新宋体" panose="02010609030101010101" pitchFamily="49" charset="-122"/>
              <a:ea typeface="新宋体" panose="02010609030101010101" pitchFamily="49" charset="-122"/>
            </a:endParaRPr>
          </a:p>
        </p:txBody>
      </p:sp>
      <p:sp>
        <p:nvSpPr>
          <p:cNvPr id="24" name="矩形 23"/>
          <p:cNvSpPr/>
          <p:nvPr/>
        </p:nvSpPr>
        <p:spPr>
          <a:xfrm>
            <a:off x="6941830" y="5820644"/>
            <a:ext cx="4878213" cy="338554"/>
          </a:xfrm>
          <a:prstGeom prst="rect">
            <a:avLst/>
          </a:prstGeom>
        </p:spPr>
        <p:txBody>
          <a:bodyPr wrap="square">
            <a:spAutoFit/>
          </a:bodyPr>
          <a:lstStyle/>
          <a:p>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有充足的数据，让模型通过参数学习全部知识</a:t>
            </a:r>
            <a:r>
              <a:rPr lang="en-US" altLang="zh-CN" sz="1600" dirty="0" smtClean="0">
                <a:solidFill>
                  <a:srgbClr val="0070C0"/>
                </a:solidFill>
                <a:latin typeface="新宋体" panose="02010609030101010101" pitchFamily="49" charset="-122"/>
                <a:ea typeface="新宋体" panose="02010609030101010101" pitchFamily="49" charset="-122"/>
              </a:rPr>
              <a:t> */</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25" name="矩形 24"/>
          <p:cNvSpPr/>
          <p:nvPr/>
        </p:nvSpPr>
        <p:spPr>
          <a:xfrm>
            <a:off x="2174411" y="5827019"/>
            <a:ext cx="4713810" cy="338554"/>
          </a:xfrm>
          <a:prstGeom prst="rect">
            <a:avLst/>
          </a:prstGeom>
        </p:spPr>
        <p:txBody>
          <a:bodyPr wrap="square">
            <a:spAutoFit/>
          </a:bodyPr>
          <a:lstStyle/>
          <a:p>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有少量的数据，通过上下文学习到所需知识</a:t>
            </a:r>
            <a:r>
              <a:rPr lang="en-US" altLang="zh-CN" sz="1600" dirty="0" smtClean="0">
                <a:solidFill>
                  <a:srgbClr val="0070C0"/>
                </a:solidFill>
                <a:latin typeface="新宋体" panose="02010609030101010101" pitchFamily="49" charset="-122"/>
                <a:ea typeface="新宋体" panose="02010609030101010101" pitchFamily="49" charset="-122"/>
              </a:rPr>
              <a:t> */</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41" name="矩形 40"/>
          <p:cNvSpPr/>
          <p:nvPr/>
        </p:nvSpPr>
        <p:spPr>
          <a:xfrm>
            <a:off x="6988325" y="3096748"/>
            <a:ext cx="4068000" cy="936000"/>
          </a:xfrm>
          <a:prstGeom prst="rect">
            <a:avLst/>
          </a:prstGeom>
          <a:solidFill>
            <a:srgbClr val="FFFF00"/>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a:t>
            </a:r>
            <a:r>
              <a:rPr lang="en-US" altLang="zh-CN" sz="1600" dirty="0" smtClean="0">
                <a:solidFill>
                  <a:srgbClr val="121212"/>
                </a:solidFill>
                <a:latin typeface="新宋体" panose="02010609030101010101" pitchFamily="49" charset="-122"/>
                <a:ea typeface="新宋体" panose="02010609030101010101" pitchFamily="49" charset="-122"/>
              </a:rPr>
              <a:t>RLHF</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RLAIF</a:t>
            </a:r>
            <a:r>
              <a:rPr lang="zh-CN" altLang="en-US" sz="1600" dirty="0" smtClean="0">
                <a:solidFill>
                  <a:srgbClr val="121212"/>
                </a:solidFill>
                <a:latin typeface="新宋体" panose="02010609030101010101" pitchFamily="49" charset="-122"/>
                <a:ea typeface="新宋体" panose="02010609030101010101" pitchFamily="49" charset="-122"/>
              </a:rPr>
              <a:t>对齐到思维链进行推理</a:t>
            </a:r>
            <a:endParaRPr lang="en-US" altLang="zh-CN" sz="1600" dirty="0" smtClean="0">
              <a:solidFill>
                <a:srgbClr val="121212"/>
              </a:solidFill>
              <a:latin typeface="新宋体" panose="02010609030101010101" pitchFamily="49" charset="-122"/>
              <a:ea typeface="新宋体" panose="02010609030101010101" pitchFamily="49" charset="-122"/>
            </a:endParaRPr>
          </a:p>
          <a:p>
            <a:endParaRPr lang="en-US" altLang="zh-CN" sz="1600" dirty="0">
              <a:solidFill>
                <a:srgbClr val="121212"/>
              </a:solidFill>
              <a:latin typeface="新宋体" panose="02010609030101010101" pitchFamily="49" charset="-122"/>
              <a:ea typeface="新宋体" panose="02010609030101010101" pitchFamily="49" charset="-122"/>
            </a:endParaRPr>
          </a:p>
          <a:p>
            <a:r>
              <a:rPr lang="zh-CN" altLang="en-US" sz="1600" dirty="0" smtClean="0">
                <a:solidFill>
                  <a:srgbClr val="121212"/>
                </a:solidFill>
                <a:latin typeface="新宋体" panose="02010609030101010101" pitchFamily="49" charset="-122"/>
                <a:ea typeface="新宋体" panose="02010609030101010101" pitchFamily="49" charset="-122"/>
              </a:rPr>
              <a:t>仍很难进行回溯</a:t>
            </a:r>
            <a:endParaRPr lang="en-US" altLang="zh-CN" sz="1600" dirty="0">
              <a:solidFill>
                <a:srgbClr val="121212"/>
              </a:solidFill>
              <a:latin typeface="新宋体" panose="02010609030101010101" pitchFamily="49" charset="-122"/>
              <a:ea typeface="新宋体" panose="02010609030101010101" pitchFamily="49" charset="-122"/>
            </a:endParaRPr>
          </a:p>
        </p:txBody>
      </p:sp>
      <p:sp>
        <p:nvSpPr>
          <p:cNvPr id="43" name="矩形 42"/>
          <p:cNvSpPr/>
          <p:nvPr/>
        </p:nvSpPr>
        <p:spPr>
          <a:xfrm>
            <a:off x="2174411" y="3104134"/>
            <a:ext cx="4824000" cy="936000"/>
          </a:xfrm>
          <a:prstGeom prst="rect">
            <a:avLst/>
          </a:prstGeom>
          <a:solidFill>
            <a:schemeClr val="accent5">
              <a:lumMod val="40000"/>
              <a:lumOff val="60000"/>
            </a:schemeClr>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通过提升思维能力提升推理性能：</a:t>
            </a:r>
            <a:r>
              <a:rPr lang="en-US" altLang="zh-CN" sz="1600" dirty="0" err="1" smtClean="0">
                <a:solidFill>
                  <a:srgbClr val="121212"/>
                </a:solidFill>
                <a:latin typeface="新宋体" panose="02010609030101010101" pitchFamily="49" charset="-122"/>
                <a:ea typeface="新宋体" panose="02010609030101010101" pitchFamily="49" charset="-122"/>
              </a:rPr>
              <a:t>CoT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Action, </a:t>
            </a:r>
            <a:r>
              <a:rPr lang="en-US" altLang="zh-CN" sz="1600" dirty="0" err="1" smtClean="0">
                <a:solidFill>
                  <a:srgbClr val="121212"/>
                </a:solidFill>
                <a:latin typeface="新宋体" panose="02010609030101010101" pitchFamily="49" charset="-122"/>
                <a:ea typeface="新宋体" panose="02010609030101010101" pitchFamily="49" charset="-122"/>
              </a:rPr>
              <a:t>ReAct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 Self-Consistency</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Least-to-Most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Cot-SC</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err="1" smtClean="0">
                <a:solidFill>
                  <a:srgbClr val="121212"/>
                </a:solidFill>
                <a:latin typeface="新宋体" panose="02010609030101010101" pitchFamily="49" charset="-122"/>
                <a:ea typeface="新宋体" panose="02010609030101010101" pitchFamily="49" charset="-122"/>
              </a:rPr>
              <a:t>ToT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err="1" smtClean="0">
                <a:solidFill>
                  <a:srgbClr val="121212"/>
                </a:solidFill>
                <a:latin typeface="新宋体" panose="02010609030101010101" pitchFamily="49" charset="-122"/>
                <a:ea typeface="新宋体" panose="02010609030101010101" pitchFamily="49" charset="-122"/>
              </a:rPr>
              <a:t>GoT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err="1" smtClean="0">
                <a:solidFill>
                  <a:srgbClr val="121212"/>
                </a:solidFill>
                <a:latin typeface="新宋体" panose="02010609030101010101" pitchFamily="49" charset="-122"/>
                <a:ea typeface="新宋体" panose="02010609030101010101" pitchFamily="49" charset="-122"/>
              </a:rPr>
              <a:t>AoT</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err="1" smtClean="0">
                <a:solidFill>
                  <a:srgbClr val="121212"/>
                </a:solidFill>
                <a:latin typeface="新宋体" panose="02010609030101010101" pitchFamily="49" charset="-122"/>
                <a:ea typeface="新宋体" panose="02010609030101010101" pitchFamily="49" charset="-122"/>
              </a:rPr>
              <a:t>XoT</a:t>
            </a:r>
            <a:r>
              <a:rPr lang="zh-CN" altLang="en-US" sz="1600" dirty="0" smtClean="0">
                <a:solidFill>
                  <a:srgbClr val="121212"/>
                </a:solidFill>
                <a:latin typeface="新宋体" panose="02010609030101010101" pitchFamily="49" charset="-122"/>
                <a:ea typeface="新宋体" panose="02010609030101010101" pitchFamily="49" charset="-122"/>
              </a:rPr>
              <a:t>等</a:t>
            </a:r>
            <a:endParaRPr lang="en-US" altLang="zh-CN" sz="1600" dirty="0">
              <a:solidFill>
                <a:srgbClr val="121212"/>
              </a:solidFill>
              <a:latin typeface="新宋体" panose="02010609030101010101" pitchFamily="49" charset="-122"/>
              <a:ea typeface="新宋体" panose="02010609030101010101" pitchFamily="49" charset="-122"/>
            </a:endParaRPr>
          </a:p>
        </p:txBody>
      </p:sp>
      <p:sp>
        <p:nvSpPr>
          <p:cNvPr id="26" name="矩形 25"/>
          <p:cNvSpPr/>
          <p:nvPr/>
        </p:nvSpPr>
        <p:spPr>
          <a:xfrm>
            <a:off x="3555988" y="842836"/>
            <a:ext cx="7819492" cy="461665"/>
          </a:xfrm>
          <a:prstGeom prst="rect">
            <a:avLst/>
          </a:prstGeom>
        </p:spPr>
        <p:txBody>
          <a:bodyPr wrap="square">
            <a:spAutoFit/>
          </a:bodyPr>
          <a:lstStyle/>
          <a:p>
            <a:r>
              <a:rPr lang="zh-CN" altLang="en-US" sz="2400" b="1" dirty="0" smtClean="0">
                <a:solidFill>
                  <a:srgbClr val="00B0F0"/>
                </a:solidFill>
                <a:latin typeface="微软雅黑 Light" panose="020B0502040204020203" pitchFamily="34" charset="-122"/>
                <a:ea typeface="微软雅黑 Light" panose="020B0502040204020203" pitchFamily="34" charset="-122"/>
              </a:rPr>
              <a:t>我们需要通过优化</a:t>
            </a:r>
            <a:r>
              <a:rPr lang="en-US" altLang="zh-CN" sz="2400" b="1" dirty="0" smtClean="0">
                <a:solidFill>
                  <a:srgbClr val="00B0F0"/>
                </a:solidFill>
                <a:latin typeface="微软雅黑 Light" panose="020B0502040204020203" pitchFamily="34" charset="-122"/>
                <a:ea typeface="微软雅黑 Light" panose="020B0502040204020203" pitchFamily="34" charset="-122"/>
              </a:rPr>
              <a:t>Prompt</a:t>
            </a:r>
            <a:r>
              <a:rPr lang="zh-CN" altLang="en-US" sz="2400" b="1" dirty="0" smtClean="0">
                <a:solidFill>
                  <a:srgbClr val="00B0F0"/>
                </a:solidFill>
                <a:latin typeface="微软雅黑 Light" panose="020B0502040204020203" pitchFamily="34" charset="-122"/>
                <a:ea typeface="微软雅黑 Light" panose="020B0502040204020203" pitchFamily="34" charset="-122"/>
              </a:rPr>
              <a:t>来解决所有问题吗？</a:t>
            </a:r>
            <a:endParaRPr lang="en-US" altLang="zh-CN" sz="2400" b="1" dirty="0">
              <a:solidFill>
                <a:srgbClr val="00B0F0"/>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740504" y="5325943"/>
            <a:ext cx="1776087" cy="369332"/>
          </a:xfrm>
          <a:prstGeom prst="rect">
            <a:avLst/>
          </a:prstGeom>
        </p:spPr>
        <p:txBody>
          <a:bodyPr wrap="square">
            <a:spAutoFit/>
          </a:bodyPr>
          <a:lstStyle/>
          <a:p>
            <a:r>
              <a:rPr lang="zh-CN" altLang="en-US" b="1" dirty="0" smtClean="0">
                <a:solidFill>
                  <a:srgbClr val="121212"/>
                </a:solidFill>
                <a:latin typeface="新宋体" panose="02010609030101010101" pitchFamily="49" charset="-122"/>
                <a:ea typeface="新宋体" panose="02010609030101010101" pitchFamily="49" charset="-122"/>
              </a:rPr>
              <a:t>补充能力：</a:t>
            </a:r>
            <a:endParaRPr lang="en-US" altLang="zh-CN" b="1" dirty="0">
              <a:solidFill>
                <a:srgbClr val="121212"/>
              </a:solidFill>
              <a:latin typeface="新宋体" panose="02010609030101010101" pitchFamily="49" charset="-122"/>
              <a:ea typeface="新宋体" panose="02010609030101010101" pitchFamily="49" charset="-122"/>
            </a:endParaRPr>
          </a:p>
        </p:txBody>
      </p:sp>
      <p:sp>
        <p:nvSpPr>
          <p:cNvPr id="30" name="矩形 29"/>
          <p:cNvSpPr/>
          <p:nvPr/>
        </p:nvSpPr>
        <p:spPr>
          <a:xfrm>
            <a:off x="6996347" y="5155635"/>
            <a:ext cx="4068000" cy="576000"/>
          </a:xfrm>
          <a:prstGeom prst="rect">
            <a:avLst/>
          </a:prstGeom>
          <a:solidFill>
            <a:srgbClr val="FFFF00"/>
          </a:solidFill>
          <a:ln>
            <a:solidFill>
              <a:srgbClr val="3856F5"/>
            </a:solidFill>
          </a:ln>
        </p:spPr>
        <p:txBody>
          <a:bodyPr wrap="square">
            <a:noAutofit/>
          </a:bodyPr>
          <a:lstStyle/>
          <a:p>
            <a:endParaRPr lang="en-US" altLang="zh-CN" sz="1600" dirty="0" smtClean="0">
              <a:solidFill>
                <a:srgbClr val="121212"/>
              </a:solidFill>
              <a:latin typeface="新宋体" panose="02010609030101010101" pitchFamily="49" charset="-122"/>
              <a:ea typeface="新宋体" panose="02010609030101010101" pitchFamily="49" charset="-122"/>
            </a:endParaRPr>
          </a:p>
        </p:txBody>
      </p:sp>
      <p:sp>
        <p:nvSpPr>
          <p:cNvPr id="23" name="矩形 22"/>
          <p:cNvSpPr/>
          <p:nvPr/>
        </p:nvSpPr>
        <p:spPr>
          <a:xfrm>
            <a:off x="2174411" y="4032051"/>
            <a:ext cx="4824000" cy="1188000"/>
          </a:xfrm>
          <a:prstGeom prst="rect">
            <a:avLst/>
          </a:prstGeom>
          <a:solidFill>
            <a:schemeClr val="accent5">
              <a:lumMod val="40000"/>
              <a:lumOff val="60000"/>
            </a:schemeClr>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a:t>
            </a:r>
            <a:r>
              <a:rPr lang="en-US" altLang="zh-CN" sz="1600" dirty="0" smtClean="0">
                <a:solidFill>
                  <a:srgbClr val="121212"/>
                </a:solidFill>
                <a:latin typeface="新宋体" panose="02010609030101010101" pitchFamily="49" charset="-122"/>
                <a:ea typeface="新宋体" panose="02010609030101010101" pitchFamily="49" charset="-122"/>
              </a:rPr>
              <a:t>In-Context-Learning</a:t>
            </a:r>
            <a:r>
              <a:rPr lang="zh-CN" altLang="en-US" sz="1600" dirty="0" smtClean="0">
                <a:solidFill>
                  <a:srgbClr val="121212"/>
                </a:solidFill>
                <a:latin typeface="新宋体" panose="02010609030101010101" pitchFamily="49" charset="-122"/>
                <a:ea typeface="新宋体" panose="02010609030101010101" pitchFamily="49" charset="-122"/>
              </a:rPr>
              <a:t>（上下文学习），结合</a:t>
            </a:r>
            <a:r>
              <a:rPr lang="en-US" altLang="zh-CN" sz="1600" dirty="0" smtClean="0">
                <a:solidFill>
                  <a:srgbClr val="121212"/>
                </a:solidFill>
                <a:latin typeface="新宋体" panose="02010609030101010101" pitchFamily="49" charset="-122"/>
                <a:ea typeface="新宋体" panose="02010609030101010101" pitchFamily="49" charset="-122"/>
              </a:rPr>
              <a:t>Retrieval-Augmented-Generation</a:t>
            </a:r>
            <a:r>
              <a:rPr lang="zh-CN" altLang="en-US" sz="1600" dirty="0" smtClean="0">
                <a:solidFill>
                  <a:srgbClr val="121212"/>
                </a:solidFill>
                <a:latin typeface="新宋体" panose="02010609030101010101" pitchFamily="49" charset="-122"/>
                <a:ea typeface="新宋体" panose="02010609030101010101" pitchFamily="49" charset="-122"/>
              </a:rPr>
              <a:t>（</a:t>
            </a:r>
            <a:r>
              <a:rPr lang="en-US" altLang="zh-CN" sz="1600" dirty="0" smtClean="0">
                <a:solidFill>
                  <a:srgbClr val="121212"/>
                </a:solidFill>
                <a:latin typeface="新宋体" panose="02010609030101010101" pitchFamily="49" charset="-122"/>
                <a:ea typeface="新宋体" panose="02010609030101010101" pitchFamily="49" charset="-122"/>
              </a:rPr>
              <a:t>RAG</a:t>
            </a:r>
            <a:r>
              <a:rPr lang="zh-CN" altLang="en-US" sz="1600" dirty="0" smtClean="0">
                <a:solidFill>
                  <a:srgbClr val="121212"/>
                </a:solidFill>
                <a:latin typeface="新宋体" panose="02010609030101010101" pitchFamily="49" charset="-122"/>
                <a:ea typeface="新宋体" panose="02010609030101010101" pitchFamily="49" charset="-122"/>
              </a:rPr>
              <a:t>）等进行知识检索与</a:t>
            </a:r>
            <a:r>
              <a:rPr lang="en-US" altLang="zh-CN" sz="1600" dirty="0" smtClean="0">
                <a:solidFill>
                  <a:srgbClr val="121212"/>
                </a:solidFill>
                <a:latin typeface="新宋体" panose="02010609030101010101" pitchFamily="49" charset="-122"/>
                <a:ea typeface="新宋体" panose="02010609030101010101" pitchFamily="49" charset="-122"/>
              </a:rPr>
              <a:t>Prompt</a:t>
            </a:r>
            <a:r>
              <a:rPr lang="zh-CN" altLang="en-US" sz="1600" dirty="0" smtClean="0">
                <a:solidFill>
                  <a:srgbClr val="121212"/>
                </a:solidFill>
                <a:latin typeface="新宋体" panose="02010609030101010101" pitchFamily="49" charset="-122"/>
                <a:ea typeface="新宋体" panose="02010609030101010101" pitchFamily="49" charset="-122"/>
              </a:rPr>
              <a:t>生成</a:t>
            </a:r>
            <a:endParaRPr lang="en-US" altLang="zh-CN" sz="1600" dirty="0">
              <a:solidFill>
                <a:srgbClr val="121212"/>
              </a:solidFill>
              <a:latin typeface="新宋体" panose="02010609030101010101" pitchFamily="49" charset="-122"/>
              <a:ea typeface="新宋体" panose="02010609030101010101" pitchFamily="49" charset="-122"/>
            </a:endParaRPr>
          </a:p>
        </p:txBody>
      </p:sp>
      <p:sp>
        <p:nvSpPr>
          <p:cNvPr id="32" name="矩形 31"/>
          <p:cNvSpPr/>
          <p:nvPr/>
        </p:nvSpPr>
        <p:spPr>
          <a:xfrm>
            <a:off x="2182433" y="5155635"/>
            <a:ext cx="4824000" cy="576000"/>
          </a:xfrm>
          <a:prstGeom prst="rect">
            <a:avLst/>
          </a:prstGeom>
          <a:solidFill>
            <a:schemeClr val="accent5">
              <a:lumMod val="40000"/>
              <a:lumOff val="60000"/>
            </a:schemeClr>
          </a:solidFill>
          <a:ln>
            <a:solidFill>
              <a:srgbClr val="3856F5"/>
            </a:solidFill>
          </a:ln>
        </p:spPr>
        <p:txBody>
          <a:bodyPr wrap="square">
            <a:noAutofit/>
          </a:bodyPr>
          <a:lstStyle/>
          <a:p>
            <a:r>
              <a:rPr lang="zh-CN" altLang="en-US" sz="1600" dirty="0" smtClean="0">
                <a:solidFill>
                  <a:srgbClr val="121212"/>
                </a:solidFill>
                <a:latin typeface="新宋体" panose="02010609030101010101" pitchFamily="49" charset="-122"/>
                <a:ea typeface="新宋体" panose="02010609030101010101" pitchFamily="49" charset="-122"/>
              </a:rPr>
              <a:t>通过</a:t>
            </a:r>
            <a:r>
              <a:rPr lang="en-US" altLang="zh-CN" sz="1600" dirty="0" smtClean="0">
                <a:solidFill>
                  <a:srgbClr val="121212"/>
                </a:solidFill>
                <a:latin typeface="新宋体" panose="02010609030101010101" pitchFamily="49" charset="-122"/>
                <a:ea typeface="新宋体" panose="02010609030101010101" pitchFamily="49" charset="-122"/>
              </a:rPr>
              <a:t>Function / Tool </a:t>
            </a:r>
            <a:r>
              <a:rPr lang="zh-CN" altLang="en-US" sz="1600" dirty="0" smtClean="0">
                <a:solidFill>
                  <a:srgbClr val="121212"/>
                </a:solidFill>
                <a:latin typeface="新宋体" panose="02010609030101010101" pitchFamily="49" charset="-122"/>
                <a:ea typeface="新宋体" panose="02010609030101010101" pitchFamily="49" charset="-122"/>
              </a:rPr>
              <a:t>方式，补充模型能力</a:t>
            </a:r>
            <a:endParaRPr lang="en-US" altLang="zh-CN" sz="1600" dirty="0">
              <a:solidFill>
                <a:srgbClr val="12121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8568082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a:t>
            </a:r>
            <a:r>
              <a:rPr lang="zh-CN" altLang="en-US" sz="2400" dirty="0">
                <a:solidFill>
                  <a:srgbClr val="3856F5"/>
                </a:solidFill>
                <a:latin typeface="微软雅黑" panose="020B0503020204020204" pitchFamily="34" charset="-122"/>
                <a:ea typeface="微软雅黑" panose="020B0503020204020204" pitchFamily="34" charset="-122"/>
              </a:rPr>
              <a:t>优化</a:t>
            </a:r>
            <a:r>
              <a:rPr lang="zh-CN" altLang="en-US" sz="2400" dirty="0" smtClean="0">
                <a:solidFill>
                  <a:srgbClr val="3856F5"/>
                </a:solidFill>
                <a:latin typeface="微软雅黑" panose="020B0503020204020204" pitchFamily="34" charset="-122"/>
                <a:ea typeface="微软雅黑" panose="020B0503020204020204" pitchFamily="34" charset="-122"/>
              </a:rPr>
              <a:t>与</a:t>
            </a:r>
            <a:r>
              <a:rPr lang="en-US" altLang="zh-CN" sz="2400" dirty="0" smtClean="0">
                <a:solidFill>
                  <a:srgbClr val="3856F5"/>
                </a:solidFill>
                <a:latin typeface="微软雅黑" panose="020B0503020204020204" pitchFamily="34" charset="-122"/>
                <a:ea typeface="微软雅黑" panose="020B0503020204020204" pitchFamily="34" charset="-122"/>
              </a:rPr>
              <a:t>fine-turning</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31" y="742574"/>
            <a:ext cx="6022514" cy="5886825"/>
          </a:xfrm>
          <a:prstGeom prst="rect">
            <a:avLst/>
          </a:prstGeom>
        </p:spPr>
      </p:pic>
      <p:sp>
        <p:nvSpPr>
          <p:cNvPr id="4" name="矩形 3"/>
          <p:cNvSpPr/>
          <p:nvPr/>
        </p:nvSpPr>
        <p:spPr>
          <a:xfrm>
            <a:off x="6822871" y="727076"/>
            <a:ext cx="5095326" cy="1754326"/>
          </a:xfrm>
          <a:prstGeom prst="rect">
            <a:avLst/>
          </a:prstGeom>
        </p:spPr>
        <p:txBody>
          <a:bodyPr wrap="square">
            <a:spAutoFit/>
          </a:bodyPr>
          <a:lstStyle/>
          <a:p>
            <a:r>
              <a:rPr lang="en-US" altLang="zh-CN" b="1" dirty="0" err="1">
                <a:latin typeface="新宋体" panose="02010609030101010101" pitchFamily="49" charset="-122"/>
                <a:ea typeface="新宋体" panose="02010609030101010101" pitchFamily="49" charset="-122"/>
              </a:rPr>
              <a:t>Finetuning</a:t>
            </a:r>
            <a:r>
              <a:rPr lang="en-US" altLang="zh-CN" b="1" dirty="0">
                <a:latin typeface="新宋体" panose="02010609030101010101" pitchFamily="49" charset="-122"/>
                <a:ea typeface="新宋体" panose="02010609030101010101" pitchFamily="49" charset="-122"/>
              </a:rPr>
              <a:t> Large Language </a:t>
            </a:r>
            <a:r>
              <a:rPr lang="en-US" altLang="zh-CN" b="1" dirty="0" smtClean="0">
                <a:latin typeface="新宋体" panose="02010609030101010101" pitchFamily="49" charset="-122"/>
                <a:ea typeface="新宋体" panose="02010609030101010101" pitchFamily="49" charset="-122"/>
              </a:rPr>
              <a:t>Models</a:t>
            </a:r>
          </a:p>
          <a:p>
            <a:endParaRPr lang="en-US" altLang="zh-CN" b="1" dirty="0" smtClean="0">
              <a:latin typeface="新宋体" panose="02010609030101010101" pitchFamily="49" charset="-122"/>
              <a:ea typeface="新宋体" panose="02010609030101010101" pitchFamily="49" charset="-122"/>
            </a:endParaRPr>
          </a:p>
          <a:p>
            <a:r>
              <a:rPr lang="en-US" altLang="zh-CN" b="1" dirty="0">
                <a:latin typeface="新宋体" panose="02010609030101010101" pitchFamily="49" charset="-122"/>
                <a:ea typeface="新宋体" panose="02010609030101010101" pitchFamily="49" charset="-122"/>
              </a:rPr>
              <a:t>Sharon </a:t>
            </a:r>
            <a:r>
              <a:rPr lang="en-US" altLang="zh-CN" b="1" dirty="0" smtClean="0">
                <a:latin typeface="新宋体" panose="02010609030101010101" pitchFamily="49" charset="-122"/>
                <a:ea typeface="新宋体" panose="02010609030101010101" pitchFamily="49" charset="-122"/>
              </a:rPr>
              <a:t>Zhou</a:t>
            </a:r>
            <a:endParaRPr lang="en-US" altLang="zh-CN" b="1" dirty="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https</a:t>
            </a:r>
            <a:r>
              <a:rPr lang="zh-CN" altLang="en-US" dirty="0">
                <a:latin typeface="新宋体" panose="02010609030101010101" pitchFamily="49" charset="-122"/>
                <a:ea typeface="新宋体" panose="02010609030101010101" pitchFamily="49" charset="-122"/>
              </a:rPr>
              <a:t>://www.deeplearning.ai/short-courses/finetuning-large-language-models/</a:t>
            </a:r>
          </a:p>
        </p:txBody>
      </p:sp>
      <p:pic>
        <p:nvPicPr>
          <p:cNvPr id="5" name="图片 4"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771" y="3575960"/>
            <a:ext cx="1453224" cy="510138"/>
          </a:xfrm>
          <a:prstGeom prst="rect">
            <a:avLst/>
          </a:prstGeom>
        </p:spPr>
      </p:pic>
      <p:pic>
        <p:nvPicPr>
          <p:cNvPr id="6" name="图片 5"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5647" y="2637195"/>
            <a:ext cx="1584578" cy="564251"/>
          </a:xfrm>
          <a:prstGeom prst="rect">
            <a:avLst/>
          </a:prstGeom>
        </p:spPr>
      </p:pic>
      <p:pic>
        <p:nvPicPr>
          <p:cNvPr id="7" name="图片 6"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85647" y="4391922"/>
            <a:ext cx="1584578" cy="701629"/>
          </a:xfrm>
          <a:prstGeom prst="rect">
            <a:avLst/>
          </a:prstGeom>
        </p:spPr>
      </p:pic>
      <p:cxnSp>
        <p:nvCxnSpPr>
          <p:cNvPr id="28" name="直接连接符 3"/>
          <p:cNvCxnSpPr>
            <a:stCxn id="7" idx="1"/>
            <a:endCxn id="6" idx="1"/>
          </p:cNvCxnSpPr>
          <p:nvPr/>
        </p:nvCxnSpPr>
        <p:spPr>
          <a:xfrm rot="10800000">
            <a:off x="10085647" y="2919321"/>
            <a:ext cx="12700" cy="1823416"/>
          </a:xfrm>
          <a:prstGeom prst="bentConnector3">
            <a:avLst>
              <a:gd name="adj1" fmla="val 4362717"/>
            </a:avLst>
          </a:prstGeom>
          <a:noFill/>
          <a:ln w="38100" cap="flat">
            <a:solidFill>
              <a:srgbClr val="2E4EE0"/>
            </a:solidFill>
            <a:prstDash val="solid"/>
            <a:round/>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32" name="直接连接符 3"/>
          <p:cNvCxnSpPr>
            <a:stCxn id="5" idx="3"/>
          </p:cNvCxnSpPr>
          <p:nvPr/>
        </p:nvCxnSpPr>
        <p:spPr>
          <a:xfrm flipV="1">
            <a:off x="8091995" y="3821978"/>
            <a:ext cx="1458961" cy="9051"/>
          </a:xfrm>
          <a:prstGeom prst="straightConnector1">
            <a:avLst/>
          </a:prstGeom>
          <a:noFill/>
          <a:ln w="38100" cap="flat">
            <a:solidFill>
              <a:srgbClr val="2E4EE0"/>
            </a:solidFill>
            <a:prstDash val="solid"/>
            <a:round/>
            <a:headEnd type="none" w="lg" len="lg"/>
            <a:tailEnd type="none" w="lg" len="lg"/>
          </a:ln>
          <a:effectLst/>
          <a:sp3d/>
        </p:spPr>
        <p:style>
          <a:lnRef idx="0">
            <a:scrgbClr r="0" g="0" b="0"/>
          </a:lnRef>
          <a:fillRef idx="0">
            <a:scrgbClr r="0" g="0" b="0"/>
          </a:fillRef>
          <a:effectRef idx="0">
            <a:scrgbClr r="0" g="0" b="0"/>
          </a:effectRef>
          <a:fontRef idx="none"/>
        </p:style>
      </p:cxnSp>
      <p:sp>
        <p:nvSpPr>
          <p:cNvPr id="10" name="矩形 9"/>
          <p:cNvSpPr/>
          <p:nvPr/>
        </p:nvSpPr>
        <p:spPr>
          <a:xfrm>
            <a:off x="8164079" y="3411666"/>
            <a:ext cx="1693973" cy="338554"/>
          </a:xfrm>
          <a:prstGeom prst="rect">
            <a:avLst/>
          </a:prstGeom>
        </p:spPr>
        <p:txBody>
          <a:bodyPr wrap="square">
            <a:spAutoFit/>
          </a:bodyPr>
          <a:lstStyle/>
          <a:p>
            <a:r>
              <a:rPr lang="en-US" altLang="zh-CN" sz="1600" dirty="0" smtClean="0">
                <a:solidFill>
                  <a:srgbClr val="121212"/>
                </a:solidFill>
                <a:latin typeface="宋体" panose="02010600030101010101" pitchFamily="2" charset="-122"/>
                <a:ea typeface="宋体" panose="02010600030101010101" pitchFamily="2" charset="-122"/>
              </a:rPr>
              <a:t>Fine-tuning</a:t>
            </a:r>
            <a:endParaRPr lang="en-US" altLang="zh-CN" sz="1600" dirty="0">
              <a:solidFill>
                <a:srgbClr val="121212"/>
              </a:solidFill>
              <a:latin typeface="宋体" panose="02010600030101010101" pitchFamily="2" charset="-122"/>
              <a:ea typeface="宋体" panose="02010600030101010101" pitchFamily="2" charset="-122"/>
            </a:endParaRPr>
          </a:p>
        </p:txBody>
      </p:sp>
      <p:sp>
        <p:nvSpPr>
          <p:cNvPr id="12" name="矩形 11"/>
          <p:cNvSpPr/>
          <p:nvPr/>
        </p:nvSpPr>
        <p:spPr>
          <a:xfrm>
            <a:off x="6822871" y="5347167"/>
            <a:ext cx="5095326" cy="646331"/>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随着</a:t>
            </a:r>
            <a:r>
              <a:rPr lang="en-US" altLang="zh-CN" dirty="0" smtClean="0">
                <a:latin typeface="新宋体" panose="02010609030101010101" pitchFamily="49" charset="-122"/>
                <a:ea typeface="新宋体" panose="02010609030101010101" pitchFamily="49" charset="-122"/>
              </a:rPr>
              <a:t>Lora/Dora</a:t>
            </a:r>
            <a:r>
              <a:rPr lang="zh-CN" altLang="en-US" dirty="0" smtClean="0">
                <a:latin typeface="新宋体" panose="02010609030101010101" pitchFamily="49" charset="-122"/>
                <a:ea typeface="新宋体" panose="02010609030101010101" pitchFamily="49" charset="-122"/>
              </a:rPr>
              <a:t>等</a:t>
            </a:r>
            <a:r>
              <a:rPr lang="zh-CN" altLang="en-US" dirty="0" smtClean="0">
                <a:latin typeface="新宋体" panose="02010609030101010101" pitchFamily="49" charset="-122"/>
                <a:ea typeface="新宋体" panose="02010609030101010101" pitchFamily="49" charset="-122"/>
              </a:rPr>
              <a:t>技术的发展，</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落地到应用的过程中，</a:t>
            </a:r>
            <a:r>
              <a:rPr lang="en-US" altLang="zh-CN" dirty="0" smtClean="0">
                <a:latin typeface="新宋体" panose="02010609030101010101" pitchFamily="49" charset="-122"/>
                <a:ea typeface="新宋体" panose="02010609030101010101" pitchFamily="49" charset="-122"/>
              </a:rPr>
              <a:t>Fine-Tuning</a:t>
            </a:r>
            <a:r>
              <a:rPr lang="zh-CN" altLang="en-US" dirty="0" smtClean="0">
                <a:latin typeface="新宋体" panose="02010609030101010101" pitchFamily="49" charset="-122"/>
                <a:ea typeface="新宋体" panose="02010609030101010101" pitchFamily="49" charset="-122"/>
              </a:rPr>
              <a:t>成为越来越重要的技术。</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3739951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a:t>
            </a:r>
            <a:r>
              <a:rPr lang="zh-CN" altLang="en-US" sz="2400" dirty="0">
                <a:solidFill>
                  <a:srgbClr val="3856F5"/>
                </a:solidFill>
                <a:latin typeface="微软雅黑" panose="020B0503020204020204" pitchFamily="34" charset="-122"/>
                <a:ea typeface="微软雅黑" panose="020B0503020204020204" pitchFamily="34" charset="-122"/>
              </a:rPr>
              <a:t>优化与</a:t>
            </a:r>
            <a:r>
              <a:rPr lang="en-US" altLang="zh-CN" sz="2400" dirty="0">
                <a:solidFill>
                  <a:srgbClr val="3856F5"/>
                </a:solidFill>
                <a:latin typeface="微软雅黑" panose="020B0503020204020204" pitchFamily="34" charset="-122"/>
                <a:ea typeface="微软雅黑" panose="020B0503020204020204" pitchFamily="34" charset="-122"/>
              </a:rPr>
              <a:t>LLM fine-turning</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428" y="1553534"/>
            <a:ext cx="8904412" cy="5304466"/>
          </a:xfrm>
          <a:prstGeom prst="rect">
            <a:avLst/>
          </a:prstGeom>
        </p:spPr>
      </p:pic>
    </p:spTree>
    <p:extLst>
      <p:ext uri="{BB962C8B-B14F-4D97-AF65-F5344CB8AC3E}">
        <p14:creationId xmlns:p14="http://schemas.microsoft.com/office/powerpoint/2010/main" val="7054925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的数据嵌入</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3" name="矩形 12"/>
          <p:cNvSpPr/>
          <p:nvPr/>
        </p:nvSpPr>
        <p:spPr>
          <a:xfrm>
            <a:off x="312759" y="657094"/>
            <a:ext cx="11434956" cy="580689"/>
          </a:xfrm>
          <a:prstGeom prst="rect">
            <a:avLst/>
          </a:prstGeom>
        </p:spPr>
        <p:txBody>
          <a:bodyPr wrap="square">
            <a:noAutofit/>
          </a:bodyPr>
          <a:lstStyle/>
          <a:p>
            <a:pPr marL="274638" indent="-274638">
              <a:lnSpc>
                <a:spcPct val="150000"/>
              </a:lnSpc>
            </a:pPr>
            <a:r>
              <a:rPr lang="zh-CN" altLang="en-US" sz="2000" dirty="0" smtClean="0">
                <a:solidFill>
                  <a:schemeClr val="tx1"/>
                </a:solidFill>
                <a:latin typeface="新宋体" panose="02010609030101010101" pitchFamily="49" charset="-122"/>
                <a:ea typeface="新宋体" panose="02010609030101010101" pitchFamily="49" charset="-122"/>
              </a:rPr>
              <a:t>将</a:t>
            </a:r>
            <a:r>
              <a:rPr lang="en-US" altLang="zh-CN" sz="2000" dirty="0" smtClean="0">
                <a:solidFill>
                  <a:schemeClr val="tx1"/>
                </a:solidFill>
                <a:latin typeface="新宋体" panose="02010609030101010101" pitchFamily="49" charset="-122"/>
                <a:ea typeface="新宋体" panose="02010609030101010101" pitchFamily="49" charset="-122"/>
              </a:rPr>
              <a:t>LLM</a:t>
            </a:r>
            <a:r>
              <a:rPr lang="zh-CN" altLang="en-US" sz="2000" dirty="0" smtClean="0">
                <a:solidFill>
                  <a:schemeClr val="tx1"/>
                </a:solidFill>
                <a:latin typeface="新宋体" panose="02010609030101010101" pitchFamily="49" charset="-122"/>
                <a:ea typeface="新宋体" panose="02010609030101010101" pitchFamily="49" charset="-122"/>
              </a:rPr>
              <a:t>用于</a:t>
            </a:r>
            <a:r>
              <a:rPr lang="zh-CN" altLang="en-US" sz="2000" dirty="0" smtClean="0">
                <a:solidFill>
                  <a:schemeClr val="tx1"/>
                </a:solidFill>
                <a:latin typeface="新宋体" panose="02010609030101010101" pitchFamily="49" charset="-122"/>
                <a:ea typeface="新宋体" panose="02010609030101010101" pitchFamily="49" charset="-122"/>
              </a:rPr>
              <a:t>数据总结、归纳或分析</a:t>
            </a:r>
            <a:r>
              <a:rPr lang="zh-CN" altLang="en-US" sz="2000" dirty="0" smtClean="0">
                <a:solidFill>
                  <a:schemeClr val="tx1"/>
                </a:solidFill>
                <a:latin typeface="新宋体" panose="02010609030101010101" pitchFamily="49" charset="-122"/>
                <a:ea typeface="新宋体" panose="02010609030101010101" pitchFamily="49" charset="-122"/>
              </a:rPr>
              <a:t>时，包含两种场景：</a:t>
            </a:r>
            <a:endParaRPr lang="zh-CN" altLang="en-US" sz="2000" dirty="0">
              <a:solidFill>
                <a:schemeClr val="tx1"/>
              </a:solidFill>
              <a:latin typeface="新宋体" panose="02010609030101010101" pitchFamily="49" charset="-122"/>
              <a:ea typeface="新宋体" panose="02010609030101010101" pitchFamily="49" charset="-122"/>
            </a:endParaRPr>
          </a:p>
        </p:txBody>
      </p:sp>
      <p:sp>
        <p:nvSpPr>
          <p:cNvPr id="14" name="矩形 13"/>
          <p:cNvSpPr/>
          <p:nvPr/>
        </p:nvSpPr>
        <p:spPr>
          <a:xfrm>
            <a:off x="922359" y="1269235"/>
            <a:ext cx="3296715" cy="580689"/>
          </a:xfrm>
          <a:prstGeom prst="rect">
            <a:avLst/>
          </a:prstGeom>
        </p:spPr>
        <p:txBody>
          <a:bodyPr wrap="square">
            <a:noAutofit/>
          </a:bodyPr>
          <a:lstStyle/>
          <a:p>
            <a:pPr marL="274638" indent="-274638">
              <a:lnSpc>
                <a:spcPct val="150000"/>
              </a:lnSpc>
            </a:pPr>
            <a:r>
              <a:rPr lang="en-US" altLang="zh-CN" sz="2000" dirty="0" smtClean="0">
                <a:solidFill>
                  <a:schemeClr val="tx1"/>
                </a:solidFill>
                <a:latin typeface="新宋体" panose="02010609030101010101" pitchFamily="49" charset="-122"/>
                <a:ea typeface="新宋体" panose="02010609030101010101" pitchFamily="49" charset="-122"/>
              </a:rPr>
              <a:t>1</a:t>
            </a:r>
            <a:r>
              <a:rPr lang="zh-CN" altLang="en-US" sz="2000" dirty="0" smtClean="0">
                <a:solidFill>
                  <a:schemeClr val="tx1"/>
                </a:solidFill>
                <a:latin typeface="新宋体" panose="02010609030101010101" pitchFamily="49" charset="-122"/>
                <a:ea typeface="新宋体" panose="02010609030101010101" pitchFamily="49" charset="-122"/>
              </a:rPr>
              <a:t>、结构化数据：</a:t>
            </a:r>
            <a:endParaRPr lang="zh-CN" altLang="en-US" sz="2000" dirty="0">
              <a:solidFill>
                <a:schemeClr val="tx1"/>
              </a:solidFill>
              <a:latin typeface="新宋体" panose="02010609030101010101" pitchFamily="49" charset="-122"/>
              <a:ea typeface="新宋体" panose="02010609030101010101" pitchFamily="49" charset="-122"/>
            </a:endParaRPr>
          </a:p>
        </p:txBody>
      </p:sp>
      <p:sp>
        <p:nvSpPr>
          <p:cNvPr id="15" name="矩形 14"/>
          <p:cNvSpPr/>
          <p:nvPr/>
        </p:nvSpPr>
        <p:spPr>
          <a:xfrm>
            <a:off x="1467791" y="1849924"/>
            <a:ext cx="10279924" cy="580689"/>
          </a:xfrm>
          <a:prstGeom prst="rect">
            <a:avLst/>
          </a:prstGeom>
        </p:spPr>
        <p:txBody>
          <a:bodyPr wrap="square">
            <a:noAutofit/>
          </a:bodyPr>
          <a:lstStyle/>
          <a:p>
            <a:pPr>
              <a:lnSpc>
                <a:spcPct val="150000"/>
              </a:lnSpc>
            </a:pPr>
            <a:r>
              <a:rPr lang="zh-CN" altLang="en-US" dirty="0" smtClean="0">
                <a:solidFill>
                  <a:schemeClr val="tx1"/>
                </a:solidFill>
                <a:latin typeface="新宋体" panose="02010609030101010101" pitchFamily="49" charset="-122"/>
                <a:ea typeface="新宋体" panose="02010609030101010101" pitchFamily="49" charset="-122"/>
              </a:rPr>
              <a:t>结构化数据可直接用</a:t>
            </a:r>
            <a:r>
              <a:rPr lang="en-US" altLang="zh-CN" dirty="0" smtClean="0">
                <a:solidFill>
                  <a:schemeClr val="tx1"/>
                </a:solidFill>
                <a:latin typeface="新宋体" panose="02010609030101010101" pitchFamily="49" charset="-122"/>
                <a:ea typeface="新宋体" panose="02010609030101010101" pitchFamily="49" charset="-122"/>
              </a:rPr>
              <a:t>Pandas </a:t>
            </a:r>
            <a:r>
              <a:rPr lang="en-US" altLang="zh-CN" dirty="0" smtClean="0">
                <a:solidFill>
                  <a:schemeClr val="tx1"/>
                </a:solidFill>
                <a:latin typeface="新宋体" panose="02010609030101010101" pitchFamily="49" charset="-122"/>
                <a:ea typeface="新宋体" panose="02010609030101010101" pitchFamily="49" charset="-122"/>
              </a:rPr>
              <a:t>Data frame Agent</a:t>
            </a:r>
            <a:r>
              <a:rPr lang="zh-CN" altLang="en-US" dirty="0" smtClean="0">
                <a:solidFill>
                  <a:schemeClr val="tx1"/>
                </a:solidFill>
                <a:latin typeface="新宋体" panose="02010609030101010101" pitchFamily="49" charset="-122"/>
                <a:ea typeface="新宋体" panose="02010609030101010101" pitchFamily="49" charset="-122"/>
              </a:rPr>
              <a:t>或者</a:t>
            </a:r>
            <a:r>
              <a:rPr lang="en-US" altLang="zh-CN" dirty="0" err="1" smtClean="0">
                <a:solidFill>
                  <a:schemeClr val="tx1"/>
                </a:solidFill>
                <a:latin typeface="新宋体" panose="02010609030101010101" pitchFamily="49" charset="-122"/>
                <a:ea typeface="新宋体" panose="02010609030101010101" pitchFamily="49" charset="-122"/>
              </a:rPr>
              <a:t>sklearn</a:t>
            </a:r>
            <a:r>
              <a:rPr lang="zh-CN" altLang="en-US" dirty="0" smtClean="0">
                <a:solidFill>
                  <a:schemeClr val="tx1"/>
                </a:solidFill>
                <a:latin typeface="新宋体" panose="02010609030101010101" pitchFamily="49" charset="-122"/>
                <a:ea typeface="新宋体" panose="02010609030101010101" pitchFamily="49" charset="-122"/>
              </a:rPr>
              <a:t>进行</a:t>
            </a:r>
            <a:r>
              <a:rPr lang="zh-CN" altLang="en-US" dirty="0" smtClean="0">
                <a:solidFill>
                  <a:schemeClr val="tx1"/>
                </a:solidFill>
                <a:latin typeface="新宋体" panose="02010609030101010101" pitchFamily="49" charset="-122"/>
                <a:ea typeface="新宋体" panose="02010609030101010101" pitchFamily="49" charset="-122"/>
              </a:rPr>
              <a:t>分析。仅仅使用</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的自然语言理解能力，脱离了</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的分析能力。</a:t>
            </a:r>
            <a:endParaRPr lang="zh-CN" altLang="en-US" dirty="0">
              <a:solidFill>
                <a:schemeClr val="tx1"/>
              </a:solidFill>
              <a:latin typeface="新宋体" panose="02010609030101010101" pitchFamily="49" charset="-122"/>
              <a:ea typeface="新宋体" panose="02010609030101010101" pitchFamily="49" charset="-122"/>
            </a:endParaRPr>
          </a:p>
        </p:txBody>
      </p:sp>
      <p:sp>
        <p:nvSpPr>
          <p:cNvPr id="16" name="矩形 15"/>
          <p:cNvSpPr/>
          <p:nvPr/>
        </p:nvSpPr>
        <p:spPr>
          <a:xfrm>
            <a:off x="922358" y="2875032"/>
            <a:ext cx="3296715" cy="580689"/>
          </a:xfrm>
          <a:prstGeom prst="rect">
            <a:avLst/>
          </a:prstGeom>
        </p:spPr>
        <p:txBody>
          <a:bodyPr wrap="square">
            <a:noAutofit/>
          </a:bodyPr>
          <a:lstStyle/>
          <a:p>
            <a:pPr marL="274638" indent="-274638">
              <a:lnSpc>
                <a:spcPct val="150000"/>
              </a:lnSpc>
            </a:pPr>
            <a:r>
              <a:rPr lang="en-US" altLang="zh-CN" sz="2000" dirty="0" smtClean="0">
                <a:solidFill>
                  <a:schemeClr val="tx1"/>
                </a:solidFill>
                <a:latin typeface="新宋体" panose="02010609030101010101" pitchFamily="49" charset="-122"/>
                <a:ea typeface="新宋体" panose="02010609030101010101" pitchFamily="49" charset="-122"/>
              </a:rPr>
              <a:t>2</a:t>
            </a:r>
            <a:r>
              <a:rPr lang="zh-CN" altLang="en-US" sz="2000" dirty="0" smtClean="0">
                <a:solidFill>
                  <a:schemeClr val="tx1"/>
                </a:solidFill>
                <a:latin typeface="新宋体" panose="02010609030101010101" pitchFamily="49" charset="-122"/>
                <a:ea typeface="新宋体" panose="02010609030101010101" pitchFamily="49" charset="-122"/>
              </a:rPr>
              <a:t>、半结构化数据：</a:t>
            </a:r>
            <a:endParaRPr lang="zh-CN" altLang="en-US" sz="2000" dirty="0">
              <a:solidFill>
                <a:schemeClr val="tx1"/>
              </a:solidFill>
              <a:latin typeface="新宋体" panose="02010609030101010101" pitchFamily="49" charset="-122"/>
              <a:ea typeface="新宋体" panose="02010609030101010101" pitchFamily="49" charset="-122"/>
            </a:endParaRPr>
          </a:p>
        </p:txBody>
      </p:sp>
      <p:sp>
        <p:nvSpPr>
          <p:cNvPr id="17" name="矩形 16"/>
          <p:cNvSpPr/>
          <p:nvPr/>
        </p:nvSpPr>
        <p:spPr>
          <a:xfrm>
            <a:off x="1467791" y="3476845"/>
            <a:ext cx="10279924" cy="3100418"/>
          </a:xfrm>
          <a:prstGeom prst="rect">
            <a:avLst/>
          </a:prstGeom>
        </p:spPr>
        <p:txBody>
          <a:bodyPr wrap="square">
            <a:noAutofit/>
          </a:bodyPr>
          <a:lstStyle/>
          <a:p>
            <a:pPr>
              <a:lnSpc>
                <a:spcPct val="150000"/>
              </a:lnSpc>
            </a:pPr>
            <a:r>
              <a:rPr lang="zh-CN" altLang="en-US" dirty="0" smtClean="0">
                <a:solidFill>
                  <a:schemeClr val="tx1"/>
                </a:solidFill>
                <a:latin typeface="新宋体" panose="02010609030101010101" pitchFamily="49" charset="-122"/>
                <a:ea typeface="新宋体" panose="02010609030101010101" pitchFamily="49" charset="-122"/>
              </a:rPr>
              <a:t>对于包含长文本字段的半结构化数据，可利用</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的自然语言理解能力与分析能力进行分析。数据嵌入到</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中，主要包含几种方式：</a:t>
            </a:r>
            <a:endParaRPr lang="en-US" altLang="zh-CN" dirty="0" smtClean="0">
              <a:solidFill>
                <a:schemeClr val="tx1"/>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en-US" altLang="zh-CN" sz="1600" dirty="0" smtClean="0">
                <a:solidFill>
                  <a:schemeClr val="tx1"/>
                </a:solidFill>
                <a:latin typeface="新宋体" panose="02010609030101010101" pitchFamily="49" charset="-122"/>
                <a:ea typeface="新宋体" panose="02010609030101010101" pitchFamily="49" charset="-122"/>
              </a:rPr>
              <a:t>Markdown Table</a:t>
            </a:r>
            <a:r>
              <a:rPr lang="zh-CN" altLang="en-US" sz="1600" dirty="0" smtClean="0">
                <a:solidFill>
                  <a:schemeClr val="tx1"/>
                </a:solidFill>
                <a:latin typeface="新宋体" panose="02010609030101010101" pitchFamily="49" charset="-122"/>
                <a:ea typeface="新宋体" panose="02010609030101010101" pitchFamily="49" charset="-122"/>
              </a:rPr>
              <a:t>或</a:t>
            </a:r>
            <a:r>
              <a:rPr lang="en-US" altLang="zh-CN" sz="1600" dirty="0" smtClean="0">
                <a:solidFill>
                  <a:schemeClr val="tx1"/>
                </a:solidFill>
                <a:latin typeface="新宋体" panose="02010609030101010101" pitchFamily="49" charset="-122"/>
                <a:ea typeface="新宋体" panose="02010609030101010101" pitchFamily="49" charset="-122"/>
              </a:rPr>
              <a:t>CSV</a:t>
            </a:r>
            <a:r>
              <a:rPr lang="zh-CN" altLang="en-US" sz="1600" dirty="0" smtClean="0">
                <a:solidFill>
                  <a:schemeClr val="tx1"/>
                </a:solidFill>
                <a:latin typeface="新宋体" panose="02010609030101010101" pitchFamily="49" charset="-122"/>
                <a:ea typeface="新宋体" panose="02010609030101010101" pitchFamily="49" charset="-122"/>
              </a:rPr>
              <a:t>方式。比较节省</a:t>
            </a:r>
            <a:r>
              <a:rPr lang="en-US" altLang="zh-CN" sz="1600" dirty="0" smtClean="0">
                <a:solidFill>
                  <a:schemeClr val="tx1"/>
                </a:solidFill>
                <a:latin typeface="新宋体" panose="02010609030101010101" pitchFamily="49" charset="-122"/>
                <a:ea typeface="新宋体" panose="02010609030101010101" pitchFamily="49" charset="-122"/>
              </a:rPr>
              <a:t>token</a:t>
            </a:r>
            <a:r>
              <a:rPr lang="zh-CN" altLang="en-US" sz="1600" dirty="0" smtClean="0">
                <a:solidFill>
                  <a:schemeClr val="tx1"/>
                </a:solidFill>
                <a:latin typeface="新宋体" panose="02010609030101010101" pitchFamily="49" charset="-122"/>
                <a:ea typeface="新宋体" panose="02010609030101010101" pitchFamily="49" charset="-122"/>
              </a:rPr>
              <a:t>，但列数量较多并比较稀疏时，容易出现问题。</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en-US" altLang="zh-CN" sz="1600" dirty="0" err="1" smtClean="0">
                <a:solidFill>
                  <a:schemeClr val="tx1"/>
                </a:solidFill>
                <a:latin typeface="新宋体" panose="02010609030101010101" pitchFamily="49" charset="-122"/>
                <a:ea typeface="新宋体" panose="02010609030101010101" pitchFamily="49" charset="-122"/>
              </a:rPr>
              <a:t>Json</a:t>
            </a:r>
            <a:r>
              <a:rPr lang="zh-CN" altLang="en-US" sz="1600" dirty="0" smtClean="0">
                <a:solidFill>
                  <a:schemeClr val="tx1"/>
                </a:solidFill>
                <a:latin typeface="新宋体" panose="02010609030101010101" pitchFamily="49" charset="-122"/>
                <a:ea typeface="新宋体" panose="02010609030101010101" pitchFamily="49" charset="-122"/>
              </a:rPr>
              <a:t>方式。较浪费</a:t>
            </a:r>
            <a:r>
              <a:rPr lang="en-US" altLang="zh-CN" sz="1600" dirty="0" smtClean="0">
                <a:solidFill>
                  <a:schemeClr val="tx1"/>
                </a:solidFill>
                <a:latin typeface="新宋体" panose="02010609030101010101" pitchFamily="49" charset="-122"/>
                <a:ea typeface="新宋体" panose="02010609030101010101" pitchFamily="49" charset="-122"/>
              </a:rPr>
              <a:t>token</a:t>
            </a:r>
            <a:r>
              <a:rPr lang="zh-CN" altLang="en-US" sz="1600" dirty="0" smtClean="0">
                <a:solidFill>
                  <a:schemeClr val="tx1"/>
                </a:solidFill>
                <a:latin typeface="新宋体" panose="02010609030101010101" pitchFamily="49" charset="-122"/>
                <a:ea typeface="新宋体" panose="02010609030101010101" pitchFamily="49" charset="-122"/>
              </a:rPr>
              <a:t>数量，当中单引号、双引号、换行较多时，需要做预处理。</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en-US" altLang="zh-CN" sz="1600" dirty="0" smtClean="0">
                <a:solidFill>
                  <a:schemeClr val="tx1"/>
                </a:solidFill>
                <a:latin typeface="新宋体" panose="02010609030101010101" pitchFamily="49" charset="-122"/>
                <a:ea typeface="新宋体" panose="02010609030101010101" pitchFamily="49" charset="-122"/>
              </a:rPr>
              <a:t>Xml</a:t>
            </a:r>
            <a:r>
              <a:rPr lang="zh-CN" altLang="en-US" sz="1600" dirty="0" smtClean="0">
                <a:solidFill>
                  <a:schemeClr val="tx1"/>
                </a:solidFill>
                <a:latin typeface="新宋体" panose="02010609030101010101" pitchFamily="49" charset="-122"/>
                <a:ea typeface="新宋体" panose="02010609030101010101" pitchFamily="49" charset="-122"/>
              </a:rPr>
              <a:t>标签方式。最浪费</a:t>
            </a:r>
            <a:r>
              <a:rPr lang="en-US" altLang="zh-CN" sz="1600" dirty="0" smtClean="0">
                <a:solidFill>
                  <a:schemeClr val="tx1"/>
                </a:solidFill>
                <a:latin typeface="新宋体" panose="02010609030101010101" pitchFamily="49" charset="-122"/>
                <a:ea typeface="新宋体" panose="02010609030101010101" pitchFamily="49" charset="-122"/>
              </a:rPr>
              <a:t>token</a:t>
            </a:r>
            <a:r>
              <a:rPr lang="zh-CN" altLang="en-US" sz="1600" dirty="0" smtClean="0">
                <a:solidFill>
                  <a:schemeClr val="tx1"/>
                </a:solidFill>
                <a:latin typeface="新宋体" panose="02010609030101010101" pitchFamily="49" charset="-122"/>
                <a:ea typeface="新宋体" panose="02010609030101010101" pitchFamily="49" charset="-122"/>
              </a:rPr>
              <a:t>数量，但由于提供了结束标签，往往语言模型的效果最好。</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lnSpc>
                <a:spcPct val="150000"/>
              </a:lnSpc>
              <a:buFont typeface="Arial" panose="020B0604020202020204" pitchFamily="34" charset="0"/>
              <a:buChar char="•"/>
            </a:pPr>
            <a:r>
              <a:rPr lang="zh-CN" altLang="en-US" sz="1600" dirty="0" smtClean="0">
                <a:solidFill>
                  <a:schemeClr val="tx1"/>
                </a:solidFill>
                <a:latin typeface="新宋体" panose="02010609030101010101" pitchFamily="49" charset="-122"/>
                <a:ea typeface="新宋体" panose="02010609030101010101" pitchFamily="49" charset="-122"/>
              </a:rPr>
              <a:t>固定的语言模板。比</a:t>
            </a:r>
            <a:r>
              <a:rPr lang="en-US" altLang="zh-CN" sz="1600" dirty="0" err="1" smtClean="0">
                <a:solidFill>
                  <a:schemeClr val="tx1"/>
                </a:solidFill>
                <a:latin typeface="新宋体" panose="02010609030101010101" pitchFamily="49" charset="-122"/>
                <a:ea typeface="新宋体" panose="02010609030101010101" pitchFamily="49" charset="-122"/>
              </a:rPr>
              <a:t>Json</a:t>
            </a:r>
            <a:r>
              <a:rPr lang="zh-CN" altLang="en-US" sz="1600" dirty="0" smtClean="0">
                <a:solidFill>
                  <a:schemeClr val="tx1"/>
                </a:solidFill>
                <a:latin typeface="新宋体" panose="02010609030101010101" pitchFamily="49" charset="-122"/>
                <a:ea typeface="新宋体" panose="02010609030101010101" pitchFamily="49" charset="-122"/>
              </a:rPr>
              <a:t>和</a:t>
            </a:r>
            <a:r>
              <a:rPr lang="en-US" altLang="zh-CN" sz="1600" dirty="0" smtClean="0">
                <a:solidFill>
                  <a:schemeClr val="tx1"/>
                </a:solidFill>
                <a:latin typeface="新宋体" panose="02010609030101010101" pitchFamily="49" charset="-122"/>
                <a:ea typeface="新宋体" panose="02010609030101010101" pitchFamily="49" charset="-122"/>
              </a:rPr>
              <a:t>Xml</a:t>
            </a:r>
            <a:r>
              <a:rPr lang="zh-CN" altLang="en-US" sz="1600" dirty="0" smtClean="0">
                <a:solidFill>
                  <a:schemeClr val="tx1"/>
                </a:solidFill>
                <a:latin typeface="新宋体" panose="02010609030101010101" pitchFamily="49" charset="-122"/>
                <a:ea typeface="新宋体" panose="02010609030101010101" pitchFamily="49" charset="-122"/>
              </a:rPr>
              <a:t>省</a:t>
            </a:r>
            <a:r>
              <a:rPr lang="en-US" altLang="zh-CN" sz="1600" dirty="0" smtClean="0">
                <a:solidFill>
                  <a:schemeClr val="tx1"/>
                </a:solidFill>
                <a:latin typeface="新宋体" panose="02010609030101010101" pitchFamily="49" charset="-122"/>
                <a:ea typeface="新宋体" panose="02010609030101010101" pitchFamily="49" charset="-122"/>
              </a:rPr>
              <a:t>token</a:t>
            </a:r>
            <a:r>
              <a:rPr lang="zh-CN" altLang="en-US" sz="1600" dirty="0" smtClean="0">
                <a:solidFill>
                  <a:schemeClr val="tx1"/>
                </a:solidFill>
                <a:latin typeface="新宋体" panose="02010609030101010101" pitchFamily="49" charset="-122"/>
                <a:ea typeface="新宋体" panose="02010609030101010101" pitchFamily="49" charset="-122"/>
              </a:rPr>
              <a:t>。</a:t>
            </a:r>
            <a:endParaRPr lang="en-US" altLang="zh-CN" sz="1600" dirty="0" smtClean="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2068046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7386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1</a:t>
            </a:r>
            <a:r>
              <a:rPr lang="zh-CN" altLang="en-US" sz="2800" b="1" dirty="0" smtClean="0"/>
              <a:t>、</a:t>
            </a:r>
            <a:r>
              <a:rPr lang="en-US" altLang="zh-CN" sz="2800" b="1" dirty="0" smtClean="0"/>
              <a:t>Prompting Guide </a:t>
            </a:r>
            <a:r>
              <a:rPr lang="zh-CN" altLang="en-US" sz="2800" b="1" dirty="0" smtClean="0"/>
              <a:t>入门篇（复习）</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4" name="文本框 6"/>
          <p:cNvSpPr txBox="1"/>
          <p:nvPr/>
        </p:nvSpPr>
        <p:spPr>
          <a:xfrm>
            <a:off x="890174" y="970094"/>
            <a:ext cx="9697615" cy="470898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构建有效</a:t>
            </a:r>
            <a:r>
              <a:rPr lang="en-US" altLang="zh-CN" sz="2000" dirty="0" smtClean="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的前提：理解</a:t>
            </a:r>
            <a:r>
              <a:rPr lang="en-US" altLang="zh-CN" sz="2000" dirty="0" smtClean="0">
                <a:solidFill>
                  <a:schemeClr val="bg2"/>
                </a:solidFill>
                <a:latin typeface="新宋体" panose="02010609030101010101" pitchFamily="49" charset="-122"/>
                <a:ea typeface="新宋体" panose="02010609030101010101" pitchFamily="49" charset="-122"/>
              </a:rPr>
              <a:t>LLM</a:t>
            </a:r>
            <a:r>
              <a:rPr lang="zh-CN" altLang="en-US" sz="2000" dirty="0" smtClean="0">
                <a:solidFill>
                  <a:schemeClr val="bg2"/>
                </a:solidFill>
                <a:latin typeface="新宋体" panose="02010609030101010101" pitchFamily="49" charset="-122"/>
                <a:ea typeface="新宋体" panose="02010609030101010101" pitchFamily="49" charset="-122"/>
              </a:rPr>
              <a:t>的单向性与知识限制</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明确任务目标，避免歧义，利用工具辅助任务目标设计</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000" dirty="0" smtClean="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的语境设置，设定角色，约定输出，给出案例，描述工作流程</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理解上下文学习与少样本学习，给模型有效的例子</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运用入门级的思维链提示，让模型一步一步求解</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编写结构化提示与伪代码提示</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消除与避免无关</a:t>
            </a:r>
            <a:r>
              <a:rPr lang="zh-CN" altLang="en-US" sz="2000" dirty="0">
                <a:solidFill>
                  <a:schemeClr val="bg2"/>
                </a:solidFill>
                <a:latin typeface="新宋体" panose="02010609030101010101" pitchFamily="49" charset="-122"/>
                <a:ea typeface="新宋体" panose="02010609030101010101" pitchFamily="49" charset="-122"/>
              </a:rPr>
              <a:t>内容的</a:t>
            </a:r>
            <a:r>
              <a:rPr lang="zh-CN" altLang="en-US" sz="2000" dirty="0" smtClean="0">
                <a:solidFill>
                  <a:schemeClr val="bg2"/>
                </a:solidFill>
                <a:latin typeface="新宋体" panose="02010609030101010101" pitchFamily="49" charset="-122"/>
                <a:ea typeface="新宋体" panose="02010609030101010101" pitchFamily="49" charset="-122"/>
              </a:rPr>
              <a:t>影响</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000" dirty="0" smtClean="0">
                <a:solidFill>
                  <a:schemeClr val="bg2"/>
                </a:solidFill>
                <a:latin typeface="新宋体" panose="02010609030101010101" pitchFamily="49" charset="-122"/>
                <a:ea typeface="新宋体" panose="02010609030101010101" pitchFamily="49" charset="-122"/>
              </a:rPr>
              <a:t>利用结果对比、问题相关性、结果评分来自动化</a:t>
            </a:r>
            <a:r>
              <a:rPr lang="en-US" altLang="zh-CN" sz="2000" dirty="0" smtClean="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评估</a:t>
            </a:r>
            <a:endParaRPr lang="en-US" altLang="zh-CN" sz="2000" dirty="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000" dirty="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的优化流程，与自动生成</a:t>
            </a:r>
            <a:r>
              <a:rPr lang="en-US" altLang="zh-CN" sz="2000" dirty="0" smtClean="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的若干种方式</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000" dirty="0" smtClean="0">
                <a:solidFill>
                  <a:schemeClr val="bg2"/>
                </a:solidFill>
                <a:latin typeface="新宋体" panose="02010609030101010101" pitchFamily="49" charset="-122"/>
                <a:ea typeface="新宋体" panose="02010609030101010101" pitchFamily="49" charset="-122"/>
              </a:rPr>
              <a:t># </a:t>
            </a:r>
            <a:r>
              <a:rPr lang="zh-CN" altLang="en-US" sz="2000" dirty="0" smtClean="0">
                <a:solidFill>
                  <a:srgbClr val="FF0000"/>
                </a:solidFill>
                <a:latin typeface="新宋体" panose="02010609030101010101" pitchFamily="49" charset="-122"/>
                <a:ea typeface="新宋体" panose="02010609030101010101" pitchFamily="49" charset="-122"/>
              </a:rPr>
              <a:t>对于</a:t>
            </a:r>
            <a:r>
              <a:rPr lang="en-US" altLang="zh-CN" sz="2000" dirty="0" smtClean="0">
                <a:solidFill>
                  <a:srgbClr val="FF0000"/>
                </a:solidFill>
                <a:latin typeface="新宋体" panose="02010609030101010101" pitchFamily="49" charset="-122"/>
                <a:ea typeface="新宋体" panose="02010609030101010101" pitchFamily="49" charset="-122"/>
              </a:rPr>
              <a:t>GPT</a:t>
            </a:r>
            <a:r>
              <a:rPr lang="zh-CN" altLang="en-US" sz="2000" dirty="0" smtClean="0">
                <a:solidFill>
                  <a:srgbClr val="FF0000"/>
                </a:solidFill>
                <a:latin typeface="新宋体" panose="02010609030101010101" pitchFamily="49" charset="-122"/>
                <a:ea typeface="新宋体" panose="02010609030101010101" pitchFamily="49" charset="-122"/>
              </a:rPr>
              <a:t>或</a:t>
            </a:r>
            <a:r>
              <a:rPr lang="en-US" altLang="zh-CN" sz="2000" dirty="0" smtClean="0">
                <a:solidFill>
                  <a:srgbClr val="FF0000"/>
                </a:solidFill>
                <a:latin typeface="新宋体" panose="02010609030101010101" pitchFamily="49" charset="-122"/>
                <a:ea typeface="新宋体" panose="02010609030101010101" pitchFamily="49" charset="-122"/>
              </a:rPr>
              <a:t>Claude</a:t>
            </a:r>
            <a:r>
              <a:rPr lang="zh-CN" altLang="en-US" sz="2000" dirty="0" smtClean="0">
                <a:solidFill>
                  <a:srgbClr val="FF0000"/>
                </a:solidFill>
                <a:latin typeface="新宋体" panose="02010609030101010101" pitchFamily="49" charset="-122"/>
                <a:ea typeface="新宋体" panose="02010609030101010101" pitchFamily="49" charset="-122"/>
              </a:rPr>
              <a:t>，</a:t>
            </a:r>
            <a:r>
              <a:rPr lang="en-US" altLang="zh-CN" sz="2000" dirty="0" smtClean="0">
                <a:solidFill>
                  <a:srgbClr val="FF0000"/>
                </a:solidFill>
                <a:latin typeface="新宋体" panose="02010609030101010101" pitchFamily="49" charset="-122"/>
                <a:ea typeface="新宋体" panose="02010609030101010101" pitchFamily="49" charset="-122"/>
              </a:rPr>
              <a:t>Prompt</a:t>
            </a:r>
            <a:r>
              <a:rPr lang="zh-CN" altLang="en-US" sz="2000" dirty="0" smtClean="0">
                <a:solidFill>
                  <a:srgbClr val="FF0000"/>
                </a:solidFill>
                <a:latin typeface="新宋体" panose="02010609030101010101" pitchFamily="49" charset="-122"/>
                <a:ea typeface="新宋体" panose="02010609030101010101" pitchFamily="49" charset="-122"/>
              </a:rPr>
              <a:t>模板最好用英文</a:t>
            </a:r>
            <a:endParaRPr lang="en-US" altLang="zh-CN" sz="2000" dirty="0" smtClean="0">
              <a:solidFill>
                <a:srgbClr val="FF0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93368428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1"/>
          <p:cNvSpPr>
            <a:spLocks noGrp="1"/>
          </p:cNvSpPr>
          <p:nvPr>
            <p:ph type="title"/>
          </p:nvPr>
        </p:nvSpPr>
        <p:spPr>
          <a:xfrm>
            <a:off x="93964" y="120483"/>
            <a:ext cx="9254044" cy="424732"/>
          </a:xfrm>
        </p:spPr>
        <p:txBody>
          <a:bodyPr/>
          <a:lstStyle/>
          <a:p>
            <a:r>
              <a:rPr lang="zh-CN" altLang="en-US" b="0" dirty="0" smtClean="0"/>
              <a:t>大语言模型</a:t>
            </a:r>
            <a:endParaRPr lang="zh-CN" altLang="en-US" b="0" dirty="0">
              <a:solidFill>
                <a:srgbClr val="FF0000"/>
              </a:solidFill>
            </a:endParaRPr>
          </a:p>
        </p:txBody>
      </p:sp>
      <p:sp>
        <p:nvSpPr>
          <p:cNvPr id="9" name="矩形 8"/>
          <p:cNvSpPr/>
          <p:nvPr/>
        </p:nvSpPr>
        <p:spPr>
          <a:xfrm>
            <a:off x="1550971" y="791521"/>
            <a:ext cx="2594309" cy="461665"/>
          </a:xfrm>
          <a:prstGeom prst="rect">
            <a:avLst/>
          </a:prstGeom>
          <a:solidFill>
            <a:srgbClr val="FFFFFF"/>
          </a:solidFill>
        </p:spPr>
        <p:txBody>
          <a:bodyPr wrap="square">
            <a:spAutoFit/>
          </a:bodyPr>
          <a:lstStyle/>
          <a:p>
            <a:pPr algn="ctr"/>
            <a:r>
              <a:rPr lang="en-US" altLang="zh-CN" sz="2400" b="1" dirty="0" smtClean="0">
                <a:solidFill>
                  <a:srgbClr val="121212"/>
                </a:solidFill>
                <a:latin typeface="-apple-system"/>
              </a:rPr>
              <a:t>Base LLM</a:t>
            </a:r>
            <a:endParaRPr lang="en-US" altLang="zh-CN" sz="2400" b="1" dirty="0">
              <a:solidFill>
                <a:srgbClr val="121212"/>
              </a:solidFill>
              <a:latin typeface="-apple-system"/>
            </a:endParaRPr>
          </a:p>
        </p:txBody>
      </p:sp>
      <p:sp>
        <p:nvSpPr>
          <p:cNvPr id="27" name="矩形 26"/>
          <p:cNvSpPr/>
          <p:nvPr/>
        </p:nvSpPr>
        <p:spPr>
          <a:xfrm>
            <a:off x="6137068" y="1402079"/>
            <a:ext cx="5491052" cy="4358641"/>
          </a:xfrm>
          <a:prstGeom prst="rect">
            <a:avLst/>
          </a:prstGeom>
          <a:noFill/>
          <a:ln w="25400" cap="flat">
            <a:solidFill>
              <a:srgbClr val="00A16F"/>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1" name="矩形 30"/>
          <p:cNvSpPr/>
          <p:nvPr/>
        </p:nvSpPr>
        <p:spPr>
          <a:xfrm>
            <a:off x="424142" y="1418309"/>
            <a:ext cx="5184177" cy="4342966"/>
          </a:xfrm>
          <a:prstGeom prst="rect">
            <a:avLst/>
          </a:prstGeom>
          <a:noFill/>
          <a:ln w="25400" cap="flat">
            <a:solidFill>
              <a:schemeClr val="accent5"/>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pic>
        <p:nvPicPr>
          <p:cNvPr id="24" name="图片 2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43" y="1574194"/>
            <a:ext cx="4934003" cy="4022192"/>
          </a:xfrm>
          <a:prstGeom prst="rect">
            <a:avLst/>
          </a:prstGeom>
        </p:spPr>
      </p:pic>
      <p:pic>
        <p:nvPicPr>
          <p:cNvPr id="25" name="图片 2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169" y="1615491"/>
            <a:ext cx="5213015" cy="3505149"/>
          </a:xfrm>
          <a:prstGeom prst="rect">
            <a:avLst/>
          </a:prstGeom>
        </p:spPr>
      </p:pic>
      <p:sp>
        <p:nvSpPr>
          <p:cNvPr id="70" name="矩形 69"/>
          <p:cNvSpPr/>
          <p:nvPr/>
        </p:nvSpPr>
        <p:spPr>
          <a:xfrm>
            <a:off x="7050389" y="833708"/>
            <a:ext cx="3554574" cy="461665"/>
          </a:xfrm>
          <a:prstGeom prst="rect">
            <a:avLst/>
          </a:prstGeom>
          <a:solidFill>
            <a:srgbClr val="FFFFFF"/>
          </a:solidFill>
        </p:spPr>
        <p:txBody>
          <a:bodyPr wrap="square">
            <a:spAutoFit/>
          </a:bodyPr>
          <a:lstStyle/>
          <a:p>
            <a:pPr algn="ctr"/>
            <a:r>
              <a:rPr lang="en-US" altLang="zh-CN" sz="2400" b="1" dirty="0" err="1" smtClean="0">
                <a:solidFill>
                  <a:srgbClr val="121212"/>
                </a:solidFill>
                <a:latin typeface="-apple-system"/>
              </a:rPr>
              <a:t>Finetuned</a:t>
            </a:r>
            <a:r>
              <a:rPr lang="zh-CN" altLang="en-US" sz="2400" b="1" dirty="0" smtClean="0">
                <a:solidFill>
                  <a:srgbClr val="121212"/>
                </a:solidFill>
                <a:latin typeface="-apple-system"/>
              </a:rPr>
              <a:t>： </a:t>
            </a:r>
            <a:r>
              <a:rPr lang="en-US" altLang="zh-CN" sz="2400" b="1" dirty="0" smtClean="0">
                <a:solidFill>
                  <a:srgbClr val="121212"/>
                </a:solidFill>
                <a:latin typeface="-apple-system"/>
              </a:rPr>
              <a:t>Chat-LLM</a:t>
            </a:r>
            <a:endParaRPr lang="en-US" altLang="zh-CN" sz="2400" b="1" dirty="0">
              <a:solidFill>
                <a:srgbClr val="121212"/>
              </a:solidFill>
              <a:latin typeface="-apple-system"/>
            </a:endParaRPr>
          </a:p>
        </p:txBody>
      </p:sp>
      <p:cxnSp>
        <p:nvCxnSpPr>
          <p:cNvPr id="71" name="直接连接符 3"/>
          <p:cNvCxnSpPr/>
          <p:nvPr/>
        </p:nvCxnSpPr>
        <p:spPr>
          <a:xfrm flipV="1">
            <a:off x="5646232" y="3398544"/>
            <a:ext cx="528749" cy="0"/>
          </a:xfrm>
          <a:prstGeom prst="straightConnector1">
            <a:avLst/>
          </a:prstGeom>
          <a:noFill/>
          <a:ln w="66675" cap="flat">
            <a:solidFill>
              <a:srgbClr val="00A16F"/>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72" name="矩形 71"/>
          <p:cNvSpPr/>
          <p:nvPr/>
        </p:nvSpPr>
        <p:spPr>
          <a:xfrm>
            <a:off x="4170746" y="5868990"/>
            <a:ext cx="4466099" cy="369332"/>
          </a:xfrm>
          <a:prstGeom prst="rect">
            <a:avLst/>
          </a:prstGeom>
        </p:spPr>
        <p:txBody>
          <a:bodyPr wrap="square">
            <a:spAutoFit/>
          </a:bodyPr>
          <a:lstStyle/>
          <a:p>
            <a:r>
              <a:rPr lang="zh-CN" altLang="en-US" b="1" dirty="0" smtClean="0">
                <a:solidFill>
                  <a:srgbClr val="FF0000"/>
                </a:solidFill>
                <a:latin typeface="Söhne Mono"/>
              </a:rPr>
              <a:t>对齐（</a:t>
            </a:r>
            <a:r>
              <a:rPr lang="en-US" altLang="zh-CN" b="1" dirty="0" smtClean="0">
                <a:solidFill>
                  <a:srgbClr val="FF0000"/>
                </a:solidFill>
                <a:latin typeface="Söhne Mono"/>
              </a:rPr>
              <a:t>Alignment</a:t>
            </a:r>
            <a:r>
              <a:rPr lang="zh-CN" altLang="en-US" b="1" dirty="0" smtClean="0">
                <a:solidFill>
                  <a:srgbClr val="FF0000"/>
                </a:solidFill>
                <a:latin typeface="Söhne Mono"/>
              </a:rPr>
              <a:t>）</a:t>
            </a:r>
            <a:r>
              <a:rPr lang="zh-CN" altLang="en-US" dirty="0" smtClean="0">
                <a:solidFill>
                  <a:schemeClr val="accent1"/>
                </a:solidFill>
                <a:latin typeface="Söhne Mono"/>
              </a:rPr>
              <a:t>到对话的模式</a:t>
            </a:r>
            <a:endParaRPr lang="zh-CN" altLang="en-US" dirty="0">
              <a:solidFill>
                <a:schemeClr val="accent1"/>
              </a:solidFill>
            </a:endParaRPr>
          </a:p>
        </p:txBody>
      </p:sp>
      <p:sp>
        <p:nvSpPr>
          <p:cNvPr id="11" name="矩形 10"/>
          <p:cNvSpPr/>
          <p:nvPr/>
        </p:nvSpPr>
        <p:spPr>
          <a:xfrm>
            <a:off x="424142" y="6392295"/>
            <a:ext cx="7515898" cy="369332"/>
          </a:xfrm>
          <a:prstGeom prst="rect">
            <a:avLst/>
          </a:prstGeom>
        </p:spPr>
        <p:txBody>
          <a:bodyPr wrap="square">
            <a:spAutoFit/>
          </a:bodyPr>
          <a:lstStyle/>
          <a:p>
            <a:r>
              <a:rPr lang="zh-CN" altLang="en-US" dirty="0" smtClean="0">
                <a:solidFill>
                  <a:srgbClr val="2B4E95"/>
                </a:solidFill>
                <a:latin typeface="Söhne Mono"/>
              </a:rPr>
              <a:t>对齐（</a:t>
            </a:r>
            <a:r>
              <a:rPr lang="en-US" altLang="zh-CN" dirty="0" smtClean="0">
                <a:solidFill>
                  <a:srgbClr val="2B4E95"/>
                </a:solidFill>
                <a:latin typeface="Söhne Mono"/>
              </a:rPr>
              <a:t>Alignment</a:t>
            </a:r>
            <a:r>
              <a:rPr lang="zh-CN" altLang="en-US" dirty="0" smtClean="0">
                <a:solidFill>
                  <a:srgbClr val="2B4E95"/>
                </a:solidFill>
                <a:latin typeface="Söhne Mono"/>
              </a:rPr>
              <a:t>）：要求</a:t>
            </a:r>
            <a:r>
              <a:rPr lang="en-US" altLang="zh-CN" dirty="0" smtClean="0">
                <a:solidFill>
                  <a:srgbClr val="2B4E95"/>
                </a:solidFill>
                <a:latin typeface="Söhne Mono"/>
              </a:rPr>
              <a:t>AI</a:t>
            </a:r>
            <a:r>
              <a:rPr lang="zh-CN" altLang="en-US" dirty="0" smtClean="0">
                <a:solidFill>
                  <a:srgbClr val="2B4E95"/>
                </a:solidFill>
                <a:latin typeface="Söhne Mono"/>
              </a:rPr>
              <a:t>系统的目标，符合人类的偏好与价值观</a:t>
            </a:r>
            <a:endParaRPr lang="zh-CN" altLang="en-US" dirty="0">
              <a:solidFill>
                <a:srgbClr val="2B4E95"/>
              </a:solidFill>
            </a:endParaRPr>
          </a:p>
        </p:txBody>
      </p:sp>
    </p:spTree>
    <p:extLst>
      <p:ext uri="{BB962C8B-B14F-4D97-AF65-F5344CB8AC3E}">
        <p14:creationId xmlns:p14="http://schemas.microsoft.com/office/powerpoint/2010/main" val="35209261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b="1" dirty="0" smtClean="0">
                <a:solidFill>
                  <a:srgbClr val="3856F5"/>
                </a:solidFill>
                <a:latin typeface="微软雅黑" panose="020B0503020204020204" pitchFamily="34" charset="-122"/>
                <a:ea typeface="微软雅黑" panose="020B0503020204020204" pitchFamily="34" charset="-122"/>
              </a:rPr>
              <a:t>预告：</a:t>
            </a:r>
            <a:r>
              <a:rPr lang="en-US" altLang="zh-CN" sz="2400" b="1" dirty="0" smtClean="0">
                <a:solidFill>
                  <a:srgbClr val="3856F5"/>
                </a:solidFill>
                <a:latin typeface="微软雅黑" panose="020B0503020204020204" pitchFamily="34" charset="-122"/>
                <a:ea typeface="微软雅黑" panose="020B0503020204020204" pitchFamily="34" charset="-122"/>
              </a:rPr>
              <a:t>《Prompting Guide</a:t>
            </a:r>
            <a:r>
              <a:rPr lang="zh-CN" altLang="en-US" sz="2400" b="1" dirty="0" smtClean="0">
                <a:solidFill>
                  <a:srgbClr val="3856F5"/>
                </a:solidFill>
                <a:latin typeface="微软雅黑" panose="020B0503020204020204" pitchFamily="34" charset="-122"/>
                <a:ea typeface="微软雅黑" panose="020B0503020204020204" pitchFamily="34" charset="-122"/>
              </a:rPr>
              <a:t>：进阶篇</a:t>
            </a:r>
            <a:r>
              <a:rPr lang="en-US" altLang="zh-CN" sz="2400" b="1" dirty="0" smtClean="0">
                <a:solidFill>
                  <a:srgbClr val="3856F5"/>
                </a:solidFill>
                <a:latin typeface="微软雅黑" panose="020B0503020204020204" pitchFamily="34" charset="-122"/>
                <a:ea typeface="微软雅黑" panose="020B0503020204020204" pitchFamily="34" charset="-122"/>
              </a:rPr>
              <a:t>》</a:t>
            </a:r>
            <a:endParaRPr lang="zh-CN" altLang="en-US" sz="2400" b="1" dirty="0">
              <a:solidFill>
                <a:srgbClr val="3856F5"/>
              </a:solidFill>
              <a:latin typeface="微软雅黑" panose="020B0503020204020204" pitchFamily="34" charset="-122"/>
              <a:ea typeface="微软雅黑" panose="020B0503020204020204" pitchFamily="34" charset="-122"/>
            </a:endParaRPr>
          </a:p>
        </p:txBody>
      </p:sp>
      <p:sp>
        <p:nvSpPr>
          <p:cNvPr id="3" name="文本框 6"/>
          <p:cNvSpPr txBox="1"/>
          <p:nvPr/>
        </p:nvSpPr>
        <p:spPr>
          <a:xfrm>
            <a:off x="473079" y="729463"/>
            <a:ext cx="11718921" cy="55399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zh-CN" altLang="en-US" sz="2000" dirty="0" smtClean="0">
                <a:solidFill>
                  <a:schemeClr val="bg2"/>
                </a:solidFill>
                <a:latin typeface="新宋体" panose="02010609030101010101" pitchFamily="49" charset="-122"/>
                <a:ea typeface="新宋体" panose="02010609030101010101" pitchFamily="49" charset="-122"/>
              </a:rPr>
              <a:t>从</a:t>
            </a:r>
            <a:r>
              <a:rPr lang="en-US" altLang="zh-CN" sz="2000" dirty="0" smtClean="0">
                <a:solidFill>
                  <a:schemeClr val="bg2"/>
                </a:solidFill>
                <a:latin typeface="新宋体" panose="02010609030101010101" pitchFamily="49" charset="-122"/>
                <a:ea typeface="新宋体" panose="02010609030101010101" pitchFamily="49" charset="-122"/>
              </a:rPr>
              <a:t>Design Time</a:t>
            </a:r>
            <a:r>
              <a:rPr lang="zh-CN" altLang="en-US" sz="2000" dirty="0" smtClean="0">
                <a:solidFill>
                  <a:schemeClr val="bg2"/>
                </a:solidFill>
                <a:latin typeface="新宋体" panose="02010609030101010101" pitchFamily="49" charset="-122"/>
                <a:ea typeface="新宋体" panose="02010609030101010101" pitchFamily="49" charset="-122"/>
              </a:rPr>
              <a:t>过度到</a:t>
            </a:r>
            <a:r>
              <a:rPr lang="en-US" altLang="zh-CN" sz="2000" dirty="0" smtClean="0">
                <a:solidFill>
                  <a:schemeClr val="bg2"/>
                </a:solidFill>
                <a:latin typeface="新宋体" panose="02010609030101010101" pitchFamily="49" charset="-122"/>
                <a:ea typeface="新宋体" panose="02010609030101010101" pitchFamily="49" charset="-122"/>
              </a:rPr>
              <a:t>Runtime</a:t>
            </a:r>
            <a:r>
              <a:rPr lang="zh-CN" altLang="en-US" sz="2000" dirty="0" smtClean="0">
                <a:solidFill>
                  <a:schemeClr val="bg2"/>
                </a:solidFill>
                <a:latin typeface="新宋体" panose="02010609030101010101" pitchFamily="49" charset="-122"/>
                <a:ea typeface="新宋体" panose="02010609030101010101" pitchFamily="49" charset="-122"/>
              </a:rPr>
              <a:t>，协调模型进行工作，提升思维链能力解决复杂问题</a:t>
            </a:r>
            <a:endParaRPr lang="en-US" altLang="zh-CN" sz="2000" dirty="0" smtClean="0">
              <a:solidFill>
                <a:schemeClr val="bg2"/>
              </a:solidFill>
              <a:latin typeface="新宋体" panose="02010609030101010101" pitchFamily="49" charset="-122"/>
              <a:ea typeface="新宋体" panose="02010609030101010101" pitchFamily="49" charset="-122"/>
            </a:endParaRPr>
          </a:p>
        </p:txBody>
      </p:sp>
      <p:sp>
        <p:nvSpPr>
          <p:cNvPr id="4" name="圆角矩形 3"/>
          <p:cNvSpPr/>
          <p:nvPr/>
        </p:nvSpPr>
        <p:spPr>
          <a:xfrm>
            <a:off x="2064397" y="1740707"/>
            <a:ext cx="1994252"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用户任务</a:t>
            </a:r>
            <a:endParaRPr lang="zh-CN" altLang="en-US" sz="1600" dirty="0">
              <a:latin typeface="新宋体" panose="02010609030101010101" pitchFamily="49" charset="-122"/>
              <a:ea typeface="新宋体" panose="02010609030101010101" pitchFamily="49" charset="-122"/>
            </a:endParaRPr>
          </a:p>
        </p:txBody>
      </p:sp>
      <p:cxnSp>
        <p:nvCxnSpPr>
          <p:cNvPr id="7" name="直接箭头连接符 6"/>
          <p:cNvCxnSpPr/>
          <p:nvPr/>
        </p:nvCxnSpPr>
        <p:spPr>
          <a:xfrm>
            <a:off x="3061523" y="2334173"/>
            <a:ext cx="0" cy="505278"/>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12" name="圆角矩形 11"/>
          <p:cNvSpPr/>
          <p:nvPr/>
        </p:nvSpPr>
        <p:spPr>
          <a:xfrm>
            <a:off x="2064397" y="2839451"/>
            <a:ext cx="1994252"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Conductor</a:t>
            </a:r>
            <a:endParaRPr lang="zh-CN" altLang="en-US" sz="1600" dirty="0">
              <a:latin typeface="新宋体" panose="02010609030101010101" pitchFamily="49" charset="-122"/>
              <a:ea typeface="新宋体" panose="02010609030101010101" pitchFamily="49" charset="-122"/>
            </a:endParaRPr>
          </a:p>
        </p:txBody>
      </p:sp>
      <p:sp>
        <p:nvSpPr>
          <p:cNvPr id="13" name="圆角矩形 12"/>
          <p:cNvSpPr/>
          <p:nvPr/>
        </p:nvSpPr>
        <p:spPr>
          <a:xfrm>
            <a:off x="473079" y="4331367"/>
            <a:ext cx="1288398"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Expert 1</a:t>
            </a:r>
            <a:endParaRPr lang="zh-CN" altLang="en-US" sz="1600" dirty="0">
              <a:latin typeface="新宋体" panose="02010609030101010101" pitchFamily="49" charset="-122"/>
              <a:ea typeface="新宋体" panose="02010609030101010101" pitchFamily="49" charset="-122"/>
            </a:endParaRPr>
          </a:p>
        </p:txBody>
      </p:sp>
      <p:sp>
        <p:nvSpPr>
          <p:cNvPr id="14" name="圆角矩形 13"/>
          <p:cNvSpPr/>
          <p:nvPr/>
        </p:nvSpPr>
        <p:spPr>
          <a:xfrm>
            <a:off x="2027289" y="4331367"/>
            <a:ext cx="1288398"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Expert 2</a:t>
            </a:r>
            <a:endParaRPr lang="zh-CN" altLang="en-US" sz="1600" dirty="0">
              <a:latin typeface="新宋体" panose="02010609030101010101" pitchFamily="49" charset="-122"/>
              <a:ea typeface="新宋体" panose="02010609030101010101" pitchFamily="49" charset="-122"/>
            </a:endParaRPr>
          </a:p>
        </p:txBody>
      </p:sp>
      <p:sp>
        <p:nvSpPr>
          <p:cNvPr id="15" name="圆角矩形 14"/>
          <p:cNvSpPr/>
          <p:nvPr/>
        </p:nvSpPr>
        <p:spPr>
          <a:xfrm>
            <a:off x="3132323" y="4315325"/>
            <a:ext cx="1288398" cy="593466"/>
          </a:xfrm>
          <a:prstGeom prst="roundRect">
            <a:avLst/>
          </a:prstGeom>
          <a:noFill/>
          <a:ln w="190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16" name="圆角矩形 15"/>
          <p:cNvSpPr/>
          <p:nvPr/>
        </p:nvSpPr>
        <p:spPr>
          <a:xfrm>
            <a:off x="4157141" y="4315325"/>
            <a:ext cx="1288398" cy="593466"/>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Expert N</a:t>
            </a:r>
            <a:endParaRPr lang="zh-CN" altLang="en-US" sz="1600" dirty="0">
              <a:latin typeface="新宋体" panose="02010609030101010101" pitchFamily="49" charset="-122"/>
              <a:ea typeface="新宋体" panose="02010609030101010101" pitchFamily="49" charset="-122"/>
            </a:endParaRPr>
          </a:p>
        </p:txBody>
      </p:sp>
      <p:cxnSp>
        <p:nvCxnSpPr>
          <p:cNvPr id="17" name="直接箭头连接符 16"/>
          <p:cNvCxnSpPr>
            <a:stCxn id="12" idx="2"/>
            <a:endCxn id="14" idx="0"/>
          </p:cNvCxnSpPr>
          <p:nvPr/>
        </p:nvCxnSpPr>
        <p:spPr>
          <a:xfrm rot="5400000">
            <a:off x="2417281" y="3687125"/>
            <a:ext cx="898450" cy="390035"/>
          </a:xfrm>
          <a:prstGeom prst="bentConnector3">
            <a:avLst>
              <a:gd name="adj1" fmla="val 50000"/>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9" name="直接箭头连接符 16"/>
          <p:cNvCxnSpPr>
            <a:stCxn id="12" idx="2"/>
            <a:endCxn id="13" idx="0"/>
          </p:cNvCxnSpPr>
          <p:nvPr/>
        </p:nvCxnSpPr>
        <p:spPr>
          <a:xfrm rot="5400000">
            <a:off x="1640176" y="2910020"/>
            <a:ext cx="898450" cy="1944245"/>
          </a:xfrm>
          <a:prstGeom prst="bentConnector3">
            <a:avLst>
              <a:gd name="adj1" fmla="val 50000"/>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0" name="直接箭头连接符 16"/>
          <p:cNvCxnSpPr>
            <a:stCxn id="12" idx="2"/>
            <a:endCxn id="16" idx="0"/>
          </p:cNvCxnSpPr>
          <p:nvPr/>
        </p:nvCxnSpPr>
        <p:spPr>
          <a:xfrm rot="16200000" flipH="1">
            <a:off x="3490227" y="3004212"/>
            <a:ext cx="882408" cy="1739817"/>
          </a:xfrm>
          <a:prstGeom prst="bentConnector3">
            <a:avLst>
              <a:gd name="adj1" fmla="val 50000"/>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7" name="文本框 6"/>
          <p:cNvSpPr txBox="1"/>
          <p:nvPr/>
        </p:nvSpPr>
        <p:spPr>
          <a:xfrm>
            <a:off x="505162" y="5013113"/>
            <a:ext cx="5157701" cy="193899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en-US" altLang="zh-CN" sz="1600" dirty="0" smtClean="0">
                <a:solidFill>
                  <a:schemeClr val="bg2"/>
                </a:solidFill>
                <a:latin typeface="新宋体" panose="02010609030101010101" pitchFamily="49" charset="-122"/>
                <a:ea typeface="新宋体" panose="02010609030101010101" pitchFamily="49" charset="-122"/>
              </a:rPr>
              <a:t>Meta Prompt</a:t>
            </a:r>
            <a:r>
              <a:rPr lang="zh-CN" altLang="en-US" sz="1600" dirty="0" smtClean="0">
                <a:solidFill>
                  <a:schemeClr val="bg2"/>
                </a:solidFill>
                <a:latin typeface="新宋体" panose="02010609030101010101" pitchFamily="49" charset="-122"/>
                <a:ea typeface="新宋体" panose="02010609030101010101" pitchFamily="49" charset="-122"/>
              </a:rPr>
              <a:t>（斯坦福）：</a:t>
            </a:r>
            <a:endParaRPr lang="en-US" altLang="zh-CN" sz="1600" dirty="0" smtClean="0">
              <a:solidFill>
                <a:schemeClr val="bg2"/>
              </a:solidFill>
              <a:latin typeface="新宋体" panose="02010609030101010101" pitchFamily="49" charset="-122"/>
              <a:ea typeface="新宋体" panose="02010609030101010101" pitchFamily="49" charset="-122"/>
            </a:endParaRPr>
          </a:p>
          <a:p>
            <a:pPr marL="285750" indent="-285750" algn="l">
              <a:buFontTx/>
              <a:buChar char="-"/>
            </a:pPr>
            <a:r>
              <a:rPr lang="en-US" altLang="zh-CN" sz="1600" dirty="0" smtClean="0">
                <a:solidFill>
                  <a:schemeClr val="bg2"/>
                </a:solidFill>
                <a:latin typeface="新宋体" panose="02010609030101010101" pitchFamily="49" charset="-122"/>
                <a:ea typeface="新宋体" panose="02010609030101010101" pitchFamily="49" charset="-122"/>
              </a:rPr>
              <a:t>Conductor</a:t>
            </a:r>
            <a:r>
              <a:rPr lang="zh-CN" altLang="en-US" sz="1600" dirty="0" smtClean="0">
                <a:solidFill>
                  <a:schemeClr val="bg2"/>
                </a:solidFill>
                <a:latin typeface="新宋体" panose="02010609030101010101" pitchFamily="49" charset="-122"/>
                <a:ea typeface="新宋体" panose="02010609030101010101" pitchFamily="49" charset="-122"/>
              </a:rPr>
              <a:t>把任务交给一个</a:t>
            </a:r>
            <a:r>
              <a:rPr lang="en-US" altLang="zh-CN" sz="1600" dirty="0" smtClean="0">
                <a:solidFill>
                  <a:schemeClr val="bg2"/>
                </a:solidFill>
                <a:latin typeface="新宋体" panose="02010609030101010101" pitchFamily="49" charset="-122"/>
                <a:ea typeface="新宋体" panose="02010609030101010101" pitchFamily="49" charset="-122"/>
              </a:rPr>
              <a:t>Expert</a:t>
            </a:r>
          </a:p>
          <a:p>
            <a:pPr marL="285750" indent="-285750" algn="l">
              <a:buFontTx/>
              <a:buChar char="-"/>
            </a:pPr>
            <a:r>
              <a:rPr lang="en-US" altLang="zh-CN" sz="1600" dirty="0" smtClean="0">
                <a:solidFill>
                  <a:schemeClr val="bg2"/>
                </a:solidFill>
                <a:latin typeface="新宋体" panose="02010609030101010101" pitchFamily="49" charset="-122"/>
                <a:ea typeface="新宋体" panose="02010609030101010101" pitchFamily="49" charset="-122"/>
              </a:rPr>
              <a:t>Conductor</a:t>
            </a:r>
            <a:r>
              <a:rPr lang="zh-CN" altLang="en-US" sz="1600" dirty="0" smtClean="0">
                <a:solidFill>
                  <a:schemeClr val="bg2"/>
                </a:solidFill>
                <a:latin typeface="新宋体" panose="02010609030101010101" pitchFamily="49" charset="-122"/>
                <a:ea typeface="新宋体" panose="02010609030101010101" pitchFamily="49" charset="-122"/>
              </a:rPr>
              <a:t>验证</a:t>
            </a:r>
            <a:r>
              <a:rPr lang="en-US" altLang="zh-CN" sz="1600" dirty="0" smtClean="0">
                <a:solidFill>
                  <a:schemeClr val="bg2"/>
                </a:solidFill>
                <a:latin typeface="新宋体" panose="02010609030101010101" pitchFamily="49" charset="-122"/>
                <a:ea typeface="新宋体" panose="02010609030101010101" pitchFamily="49" charset="-122"/>
              </a:rPr>
              <a:t>Expert</a:t>
            </a:r>
            <a:r>
              <a:rPr lang="zh-CN" altLang="en-US" sz="1600" dirty="0" smtClean="0">
                <a:solidFill>
                  <a:schemeClr val="bg2"/>
                </a:solidFill>
                <a:latin typeface="新宋体" panose="02010609030101010101" pitchFamily="49" charset="-122"/>
                <a:ea typeface="新宋体" panose="02010609030101010101" pitchFamily="49" charset="-122"/>
              </a:rPr>
              <a:t>结果是否正确</a:t>
            </a:r>
            <a:endParaRPr lang="en-US" altLang="zh-CN" sz="1600" dirty="0" smtClean="0">
              <a:solidFill>
                <a:schemeClr val="bg2"/>
              </a:solidFill>
              <a:latin typeface="新宋体" panose="02010609030101010101" pitchFamily="49" charset="-122"/>
              <a:ea typeface="新宋体" panose="02010609030101010101" pitchFamily="49" charset="-122"/>
            </a:endParaRPr>
          </a:p>
          <a:p>
            <a:pPr marL="285750" indent="-285750" algn="l">
              <a:buFontTx/>
              <a:buChar char="-"/>
            </a:pPr>
            <a:r>
              <a:rPr lang="zh-CN" altLang="en-US" sz="1600" dirty="0" smtClean="0">
                <a:solidFill>
                  <a:schemeClr val="bg2"/>
                </a:solidFill>
                <a:latin typeface="新宋体" panose="02010609030101010101" pitchFamily="49" charset="-122"/>
                <a:ea typeface="新宋体" panose="02010609030101010101" pitchFamily="49" charset="-122"/>
              </a:rPr>
              <a:t>如果无法验证，再找一个</a:t>
            </a:r>
            <a:r>
              <a:rPr lang="en-US" altLang="zh-CN" sz="1600" dirty="0" smtClean="0">
                <a:solidFill>
                  <a:schemeClr val="bg2"/>
                </a:solidFill>
                <a:latin typeface="新宋体" panose="02010609030101010101" pitchFamily="49" charset="-122"/>
                <a:ea typeface="新宋体" panose="02010609030101010101" pitchFamily="49" charset="-122"/>
              </a:rPr>
              <a:t>Expert</a:t>
            </a:r>
            <a:r>
              <a:rPr lang="zh-CN" altLang="en-US" sz="1600" dirty="0" smtClean="0">
                <a:solidFill>
                  <a:schemeClr val="bg2"/>
                </a:solidFill>
                <a:latin typeface="新宋体" panose="02010609030101010101" pitchFamily="49" charset="-122"/>
                <a:ea typeface="新宋体" panose="02010609030101010101" pitchFamily="49" charset="-122"/>
              </a:rPr>
              <a:t>来判断</a:t>
            </a:r>
            <a:endParaRPr lang="en-US" altLang="zh-CN" sz="1600" dirty="0" smtClean="0">
              <a:solidFill>
                <a:schemeClr val="bg2"/>
              </a:solidFill>
              <a:latin typeface="新宋体" panose="02010609030101010101" pitchFamily="49" charset="-122"/>
              <a:ea typeface="新宋体" panose="02010609030101010101" pitchFamily="49" charset="-122"/>
            </a:endParaRPr>
          </a:p>
          <a:p>
            <a:pPr marL="285750" indent="-285750" algn="l">
              <a:buFontTx/>
              <a:buChar char="-"/>
            </a:pPr>
            <a:r>
              <a:rPr lang="zh-CN" altLang="en-US" sz="1600" dirty="0" smtClean="0">
                <a:solidFill>
                  <a:schemeClr val="bg2"/>
                </a:solidFill>
                <a:latin typeface="新宋体" panose="02010609030101010101" pitchFamily="49" charset="-122"/>
                <a:ea typeface="新宋体" panose="02010609030101010101" pitchFamily="49" charset="-122"/>
              </a:rPr>
              <a:t>重复，直到结果正确</a:t>
            </a:r>
            <a:endParaRPr lang="en-US" altLang="zh-CN" sz="1600" dirty="0" smtClean="0">
              <a:solidFill>
                <a:schemeClr val="bg2"/>
              </a:solidFill>
              <a:latin typeface="新宋体" panose="02010609030101010101" pitchFamily="49" charset="-122"/>
              <a:ea typeface="新宋体" panose="02010609030101010101" pitchFamily="49" charset="-122"/>
            </a:endParaRPr>
          </a:p>
        </p:txBody>
      </p:sp>
      <p:cxnSp>
        <p:nvCxnSpPr>
          <p:cNvPr id="28" name="直接连接符 27"/>
          <p:cNvCxnSpPr/>
          <p:nvPr/>
        </p:nvCxnSpPr>
        <p:spPr>
          <a:xfrm>
            <a:off x="5831169" y="1331587"/>
            <a:ext cx="0" cy="52790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rot="1636416">
            <a:off x="4387300" y="1566961"/>
            <a:ext cx="1419765" cy="408618"/>
          </a:xfrm>
          <a:prstGeom prst="round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0000"/>
                </a:solidFill>
                <a:effectLst/>
                <a:uFillTx/>
                <a:latin typeface="+mn-lt"/>
                <a:ea typeface="+mn-ea"/>
                <a:cs typeface="+mn-cs"/>
                <a:sym typeface="等线"/>
              </a:rPr>
              <a:t>示例</a:t>
            </a:r>
            <a:endParaRPr kumimoji="0" lang="zh-CN" altLang="en-US" sz="1800" b="0" i="0" u="none" strike="noStrike" cap="none" spc="0" normalizeH="0" baseline="0" dirty="0">
              <a:ln>
                <a:noFill/>
              </a:ln>
              <a:solidFill>
                <a:srgbClr val="FF0000"/>
              </a:solidFill>
              <a:effectLst/>
              <a:uFillTx/>
              <a:latin typeface="+mn-lt"/>
              <a:ea typeface="+mn-ea"/>
              <a:cs typeface="+mn-cs"/>
              <a:sym typeface="等线"/>
            </a:endParaRPr>
          </a:p>
        </p:txBody>
      </p:sp>
      <p:sp>
        <p:nvSpPr>
          <p:cNvPr id="30" name="文本框 6"/>
          <p:cNvSpPr txBox="1"/>
          <p:nvPr/>
        </p:nvSpPr>
        <p:spPr>
          <a:xfrm>
            <a:off x="5990075" y="1529608"/>
            <a:ext cx="5771230" cy="332398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342900" indent="-342900" algn="l">
              <a:buFont typeface="Arial" panose="020B0604020202020204" pitchFamily="34" charset="0"/>
              <a:buChar char="•"/>
            </a:pPr>
            <a:r>
              <a:rPr lang="zh-CN" altLang="en-US" sz="2000" dirty="0" smtClean="0">
                <a:solidFill>
                  <a:schemeClr val="bg2"/>
                </a:solidFill>
                <a:latin typeface="新宋体" panose="02010609030101010101" pitchFamily="49" charset="-122"/>
                <a:ea typeface="新宋体" panose="02010609030101010101" pitchFamily="49" charset="-122"/>
              </a:rPr>
              <a:t>化繁为简：</a:t>
            </a:r>
            <a:r>
              <a:rPr lang="en-US" altLang="zh-CN" sz="2000" dirty="0" smtClean="0">
                <a:solidFill>
                  <a:schemeClr val="bg2"/>
                </a:solidFill>
                <a:latin typeface="新宋体" panose="02010609030101010101" pitchFamily="49" charset="-122"/>
                <a:ea typeface="新宋体" panose="02010609030101010101" pitchFamily="49" charset="-122"/>
              </a:rPr>
              <a:t>Least to Most</a:t>
            </a:r>
          </a:p>
          <a:p>
            <a:pPr marL="342900" indent="-342900" algn="l">
              <a:buFont typeface="Arial" panose="020B0604020202020204" pitchFamily="34" charset="0"/>
              <a:buChar char="•"/>
            </a:pPr>
            <a:r>
              <a:rPr lang="zh-CN" altLang="en-US" sz="2000" dirty="0" smtClean="0">
                <a:solidFill>
                  <a:schemeClr val="bg2"/>
                </a:solidFill>
                <a:latin typeface="新宋体" panose="02010609030101010101" pitchFamily="49" charset="-122"/>
                <a:ea typeface="新宋体" panose="02010609030101010101" pitchFamily="49" charset="-122"/>
              </a:rPr>
              <a:t>自省：</a:t>
            </a:r>
            <a:r>
              <a:rPr lang="en-US" altLang="zh-CN" sz="2000" dirty="0" smtClean="0">
                <a:solidFill>
                  <a:schemeClr val="bg2"/>
                </a:solidFill>
                <a:latin typeface="新宋体" panose="02010609030101010101" pitchFamily="49" charset="-122"/>
                <a:ea typeface="新宋体" panose="02010609030101010101" pitchFamily="49" charset="-122"/>
              </a:rPr>
              <a:t>Self-Consistency</a:t>
            </a:r>
          </a:p>
          <a:p>
            <a:pPr marL="342900" indent="-342900" algn="l">
              <a:buFont typeface="Arial" panose="020B0604020202020204" pitchFamily="34" charset="0"/>
              <a:buChar char="•"/>
            </a:pPr>
            <a:r>
              <a:rPr lang="en-US" altLang="zh-CN" sz="2000" dirty="0" smtClean="0">
                <a:solidFill>
                  <a:schemeClr val="bg2"/>
                </a:solidFill>
                <a:latin typeface="新宋体" panose="02010609030101010101" pitchFamily="49" charset="-122"/>
                <a:ea typeface="新宋体" panose="02010609030101010101" pitchFamily="49" charset="-122"/>
              </a:rPr>
              <a:t>ART</a:t>
            </a:r>
            <a:r>
              <a:rPr lang="zh-CN" altLang="en-US" sz="2000" dirty="0">
                <a:solidFill>
                  <a:schemeClr val="bg2"/>
                </a:solidFill>
                <a:latin typeface="新宋体" panose="02010609030101010101" pitchFamily="49" charset="-122"/>
                <a:ea typeface="新宋体" panose="02010609030101010101" pitchFamily="49" charset="-122"/>
              </a:rPr>
              <a:t>：自动多步推理</a:t>
            </a:r>
            <a:endParaRPr lang="en-US" altLang="zh-CN" sz="2000" dirty="0">
              <a:solidFill>
                <a:schemeClr val="bg2"/>
              </a:solidFill>
              <a:latin typeface="新宋体" panose="02010609030101010101" pitchFamily="49" charset="-122"/>
              <a:ea typeface="新宋体" panose="02010609030101010101" pitchFamily="49" charset="-122"/>
            </a:endParaRPr>
          </a:p>
          <a:p>
            <a:pPr marL="342900" indent="-342900" algn="l">
              <a:buFont typeface="Arial" panose="020B0604020202020204" pitchFamily="34" charset="0"/>
              <a:buChar char="•"/>
            </a:pPr>
            <a:r>
              <a:rPr lang="zh-CN" altLang="en-US" sz="2000" dirty="0" smtClean="0">
                <a:solidFill>
                  <a:schemeClr val="bg2"/>
                </a:solidFill>
                <a:latin typeface="新宋体" panose="02010609030101010101" pitchFamily="49" charset="-122"/>
                <a:ea typeface="新宋体" panose="02010609030101010101" pitchFamily="49" charset="-122"/>
              </a:rPr>
              <a:t>链式</a:t>
            </a:r>
            <a:r>
              <a:rPr lang="en-US" altLang="zh-CN" sz="2000" dirty="0" smtClean="0">
                <a:solidFill>
                  <a:schemeClr val="bg2"/>
                </a:solidFill>
                <a:latin typeface="新宋体" panose="02010609030101010101" pitchFamily="49" charset="-122"/>
                <a:ea typeface="新宋体" panose="02010609030101010101" pitchFamily="49" charset="-122"/>
              </a:rPr>
              <a:t>Prompt</a:t>
            </a:r>
            <a:r>
              <a:rPr lang="zh-CN" altLang="en-US" sz="2000" dirty="0" smtClean="0">
                <a:solidFill>
                  <a:schemeClr val="bg2"/>
                </a:solidFill>
                <a:latin typeface="新宋体" panose="02010609030101010101" pitchFamily="49" charset="-122"/>
                <a:ea typeface="新宋体" panose="02010609030101010101" pitchFamily="49" charset="-122"/>
              </a:rPr>
              <a:t>：</a:t>
            </a:r>
            <a:r>
              <a:rPr lang="en-US" altLang="zh-CN" sz="2000" dirty="0" err="1" smtClean="0">
                <a:solidFill>
                  <a:schemeClr val="bg2"/>
                </a:solidFill>
                <a:latin typeface="新宋体" panose="02010609030101010101" pitchFamily="49" charset="-122"/>
                <a:ea typeface="新宋体" panose="02010609030101010101" pitchFamily="49" charset="-122"/>
              </a:rPr>
              <a:t>ToT</a:t>
            </a:r>
            <a:r>
              <a:rPr lang="en-US" altLang="zh-CN" sz="2000" dirty="0" smtClean="0">
                <a:solidFill>
                  <a:schemeClr val="bg2"/>
                </a:solidFill>
                <a:latin typeface="新宋体" panose="02010609030101010101" pitchFamily="49" charset="-122"/>
                <a:ea typeface="新宋体" panose="02010609030101010101" pitchFamily="49" charset="-122"/>
              </a:rPr>
              <a:t> / </a:t>
            </a:r>
            <a:r>
              <a:rPr lang="en-US" altLang="zh-CN" sz="2000" dirty="0" err="1" smtClean="0">
                <a:solidFill>
                  <a:schemeClr val="bg2"/>
                </a:solidFill>
                <a:latin typeface="新宋体" panose="02010609030101010101" pitchFamily="49" charset="-122"/>
                <a:ea typeface="新宋体" panose="02010609030101010101" pitchFamily="49" charset="-122"/>
              </a:rPr>
              <a:t>GoT</a:t>
            </a:r>
            <a:r>
              <a:rPr lang="en-US" altLang="zh-CN" sz="2000" dirty="0" smtClean="0">
                <a:solidFill>
                  <a:schemeClr val="bg2"/>
                </a:solidFill>
                <a:latin typeface="新宋体" panose="02010609030101010101" pitchFamily="49" charset="-122"/>
                <a:ea typeface="新宋体" panose="02010609030101010101" pitchFamily="49" charset="-122"/>
              </a:rPr>
              <a:t> / </a:t>
            </a:r>
            <a:r>
              <a:rPr lang="en-US" altLang="zh-CN" sz="2000" dirty="0" err="1" smtClean="0">
                <a:solidFill>
                  <a:schemeClr val="bg2"/>
                </a:solidFill>
                <a:latin typeface="新宋体" panose="02010609030101010101" pitchFamily="49" charset="-122"/>
                <a:ea typeface="新宋体" panose="02010609030101010101" pitchFamily="49" charset="-122"/>
              </a:rPr>
              <a:t>XoT</a:t>
            </a:r>
            <a:r>
              <a:rPr lang="en-US" altLang="zh-CN" sz="2000" dirty="0" smtClean="0">
                <a:solidFill>
                  <a:schemeClr val="bg2"/>
                </a:solidFill>
                <a:latin typeface="新宋体" panose="02010609030101010101" pitchFamily="49" charset="-122"/>
                <a:ea typeface="新宋体" panose="02010609030101010101" pitchFamily="49" charset="-122"/>
              </a:rPr>
              <a:t> / </a:t>
            </a:r>
            <a:r>
              <a:rPr lang="en-US" altLang="zh-CN" sz="2000" dirty="0" err="1" smtClean="0">
                <a:solidFill>
                  <a:schemeClr val="bg2"/>
                </a:solidFill>
                <a:latin typeface="新宋体" panose="02010609030101010101" pitchFamily="49" charset="-122"/>
                <a:ea typeface="新宋体" panose="02010609030101010101" pitchFamily="49" charset="-122"/>
              </a:rPr>
              <a:t>AoT</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342900" indent="-342900" algn="l">
              <a:buFont typeface="Arial" panose="020B0604020202020204" pitchFamily="34" charset="0"/>
              <a:buChar char="•"/>
            </a:pPr>
            <a:r>
              <a:rPr lang="en-US" altLang="zh-CN" sz="2000" dirty="0" err="1" smtClean="0">
                <a:solidFill>
                  <a:schemeClr val="bg2"/>
                </a:solidFill>
                <a:latin typeface="新宋体" panose="02010609030101010101" pitchFamily="49" charset="-122"/>
                <a:ea typeface="新宋体" panose="02010609030101010101" pitchFamily="49" charset="-122"/>
              </a:rPr>
              <a:t>ReAct</a:t>
            </a:r>
            <a:r>
              <a:rPr lang="en-US" altLang="zh-CN" sz="2000" dirty="0" smtClean="0">
                <a:solidFill>
                  <a:schemeClr val="bg2"/>
                </a:solidFill>
                <a:latin typeface="新宋体" panose="02010609030101010101" pitchFamily="49" charset="-122"/>
                <a:ea typeface="新宋体" panose="02010609030101010101" pitchFamily="49" charset="-122"/>
              </a:rPr>
              <a:t>: Reasoning </a:t>
            </a:r>
            <a:r>
              <a:rPr lang="en-US" altLang="zh-CN" sz="2000" dirty="0">
                <a:solidFill>
                  <a:schemeClr val="bg2"/>
                </a:solidFill>
                <a:latin typeface="新宋体" panose="02010609030101010101" pitchFamily="49" charset="-122"/>
                <a:ea typeface="新宋体" panose="02010609030101010101" pitchFamily="49" charset="-122"/>
              </a:rPr>
              <a:t>a</a:t>
            </a:r>
            <a:r>
              <a:rPr lang="en-US" altLang="zh-CN" sz="2000" dirty="0" smtClean="0">
                <a:solidFill>
                  <a:schemeClr val="bg2"/>
                </a:solidFill>
                <a:latin typeface="新宋体" panose="02010609030101010101" pitchFamily="49" charset="-122"/>
                <a:ea typeface="新宋体" panose="02010609030101010101" pitchFamily="49" charset="-122"/>
              </a:rPr>
              <a:t>nd Acting</a:t>
            </a:r>
          </a:p>
          <a:p>
            <a:pPr marL="342900" indent="-342900" algn="l">
              <a:buFont typeface="Arial" panose="020B0604020202020204" pitchFamily="34" charset="0"/>
              <a:buChar char="•"/>
            </a:pPr>
            <a:r>
              <a:rPr lang="zh-CN" altLang="en-US" sz="2000" dirty="0" smtClean="0">
                <a:solidFill>
                  <a:schemeClr val="bg2"/>
                </a:solidFill>
                <a:latin typeface="新宋体" panose="02010609030101010101" pitchFamily="49" charset="-122"/>
                <a:ea typeface="新宋体" panose="02010609030101010101" pitchFamily="49" charset="-122"/>
              </a:rPr>
              <a:t>外部工具使用</a:t>
            </a:r>
            <a:endParaRPr lang="en-US" altLang="zh-CN" sz="2000" dirty="0" smtClean="0">
              <a:solidFill>
                <a:schemeClr val="bg2"/>
              </a:solidFill>
              <a:latin typeface="新宋体" panose="02010609030101010101" pitchFamily="49" charset="-122"/>
              <a:ea typeface="新宋体" panose="02010609030101010101" pitchFamily="49" charset="-122"/>
            </a:endParaRPr>
          </a:p>
          <a:p>
            <a:pPr marL="342900" indent="-342900" algn="l">
              <a:buFont typeface="Arial" panose="020B0604020202020204" pitchFamily="34" charset="0"/>
              <a:buChar char="•"/>
            </a:pPr>
            <a:endParaRPr lang="en-US" altLang="zh-CN" sz="2000" dirty="0" smtClean="0">
              <a:solidFill>
                <a:schemeClr val="bg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1210574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zh-CN" altLang="en-US" sz="2400" b="1" dirty="0" smtClean="0">
                <a:solidFill>
                  <a:srgbClr val="3856F5"/>
                </a:solidFill>
                <a:latin typeface="微软雅黑" panose="020B0503020204020204" pitchFamily="34" charset="-122"/>
                <a:ea typeface="微软雅黑" panose="020B0503020204020204" pitchFamily="34" charset="-122"/>
              </a:rPr>
              <a:t>预告：</a:t>
            </a:r>
            <a:r>
              <a:rPr lang="en-US" altLang="zh-CN" sz="2400" b="1" dirty="0" smtClean="0">
                <a:solidFill>
                  <a:srgbClr val="3856F5"/>
                </a:solidFill>
                <a:latin typeface="微软雅黑" panose="020B0503020204020204" pitchFamily="34" charset="-122"/>
                <a:ea typeface="微软雅黑" panose="020B0503020204020204" pitchFamily="34" charset="-122"/>
              </a:rPr>
              <a:t>《Prompting Guide</a:t>
            </a:r>
            <a:r>
              <a:rPr lang="zh-CN" altLang="en-US" sz="2400" b="1" dirty="0" smtClean="0">
                <a:solidFill>
                  <a:srgbClr val="3856F5"/>
                </a:solidFill>
                <a:latin typeface="微软雅黑" panose="020B0503020204020204" pitchFamily="34" charset="-122"/>
                <a:ea typeface="微软雅黑" panose="020B0503020204020204" pitchFamily="34" charset="-122"/>
              </a:rPr>
              <a:t>：智能体篇</a:t>
            </a:r>
            <a:r>
              <a:rPr lang="en-US" altLang="zh-CN" sz="2400" b="1" dirty="0" smtClean="0">
                <a:solidFill>
                  <a:srgbClr val="3856F5"/>
                </a:solidFill>
                <a:latin typeface="微软雅黑" panose="020B0503020204020204" pitchFamily="34" charset="-122"/>
                <a:ea typeface="微软雅黑" panose="020B0503020204020204" pitchFamily="34" charset="-122"/>
              </a:rPr>
              <a:t>》</a:t>
            </a:r>
            <a:endParaRPr lang="zh-CN" altLang="en-US" sz="2400" b="1" dirty="0">
              <a:solidFill>
                <a:srgbClr val="3856F5"/>
              </a:solidFill>
              <a:latin typeface="微软雅黑" panose="020B0503020204020204" pitchFamily="34" charset="-122"/>
              <a:ea typeface="微软雅黑" panose="020B0503020204020204" pitchFamily="34"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72" y="2149642"/>
            <a:ext cx="11011765" cy="4328235"/>
          </a:xfrm>
          <a:prstGeom prst="rect">
            <a:avLst/>
          </a:prstGeom>
        </p:spPr>
      </p:pic>
      <p:sp>
        <p:nvSpPr>
          <p:cNvPr id="4" name="文本框 6"/>
          <p:cNvSpPr txBox="1"/>
          <p:nvPr/>
        </p:nvSpPr>
        <p:spPr>
          <a:xfrm>
            <a:off x="473079" y="801105"/>
            <a:ext cx="11718921" cy="55399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algn="l"/>
            <a:r>
              <a:rPr lang="zh-CN" altLang="en-US" sz="2000" dirty="0" smtClean="0">
                <a:solidFill>
                  <a:schemeClr val="bg2"/>
                </a:solidFill>
                <a:latin typeface="新宋体" panose="02010609030101010101" pitchFamily="49" charset="-122"/>
                <a:ea typeface="新宋体" panose="02010609030101010101" pitchFamily="49" charset="-122"/>
              </a:rPr>
              <a:t>使用</a:t>
            </a:r>
            <a:r>
              <a:rPr lang="en-US" altLang="zh-CN" sz="2000" dirty="0" smtClean="0">
                <a:solidFill>
                  <a:schemeClr val="bg2"/>
                </a:solidFill>
                <a:latin typeface="新宋体" panose="02010609030101010101" pitchFamily="49" charset="-122"/>
                <a:ea typeface="新宋体" panose="02010609030101010101" pitchFamily="49" charset="-122"/>
              </a:rPr>
              <a:t>LLM</a:t>
            </a:r>
            <a:r>
              <a:rPr lang="zh-CN" altLang="en-US" sz="2000" dirty="0" smtClean="0">
                <a:solidFill>
                  <a:schemeClr val="bg2"/>
                </a:solidFill>
                <a:latin typeface="新宋体" panose="02010609030101010101" pitchFamily="49" charset="-122"/>
                <a:ea typeface="新宋体" panose="02010609030101010101" pitchFamily="49" charset="-122"/>
              </a:rPr>
              <a:t>构建</a:t>
            </a:r>
            <a:r>
              <a:rPr lang="en-US" altLang="zh-CN" sz="2000" dirty="0" smtClean="0">
                <a:solidFill>
                  <a:schemeClr val="bg2"/>
                </a:solidFill>
                <a:latin typeface="新宋体" panose="02010609030101010101" pitchFamily="49" charset="-122"/>
                <a:ea typeface="新宋体" panose="02010609030101010101" pitchFamily="49" charset="-122"/>
              </a:rPr>
              <a:t>AI</a:t>
            </a:r>
            <a:r>
              <a:rPr lang="zh-CN" altLang="en-US" sz="2000" dirty="0" smtClean="0">
                <a:solidFill>
                  <a:schemeClr val="bg2"/>
                </a:solidFill>
                <a:latin typeface="新宋体" panose="02010609030101010101" pitchFamily="49" charset="-122"/>
                <a:ea typeface="新宋体" panose="02010609030101010101" pitchFamily="49" charset="-122"/>
              </a:rPr>
              <a:t>智能体，解决特定领域任务。</a:t>
            </a:r>
            <a:endParaRPr lang="en-US" altLang="zh-CN" sz="2000" dirty="0" smtClean="0">
              <a:solidFill>
                <a:schemeClr val="bg2"/>
              </a:solidFill>
              <a:latin typeface="新宋体" panose="02010609030101010101" pitchFamily="49" charset="-122"/>
              <a:ea typeface="新宋体" panose="02010609030101010101" pitchFamily="49" charset="-122"/>
            </a:endParaRPr>
          </a:p>
        </p:txBody>
      </p:sp>
      <p:sp>
        <p:nvSpPr>
          <p:cNvPr id="5" name="圆角矩形 4"/>
          <p:cNvSpPr/>
          <p:nvPr/>
        </p:nvSpPr>
        <p:spPr>
          <a:xfrm rot="1636416">
            <a:off x="8658477" y="2073853"/>
            <a:ext cx="1419765" cy="408618"/>
          </a:xfrm>
          <a:prstGeom prst="round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0000"/>
                </a:solidFill>
                <a:effectLst/>
                <a:uFillTx/>
                <a:latin typeface="+mn-lt"/>
                <a:ea typeface="+mn-ea"/>
                <a:cs typeface="+mn-cs"/>
                <a:sym typeface="等线"/>
              </a:rPr>
              <a:t>示例</a:t>
            </a:r>
            <a:endParaRPr kumimoji="0" lang="zh-CN" altLang="en-US" sz="1800" b="0" i="0" u="none" strike="noStrike" cap="none" spc="0" normalizeH="0" baseline="0" dirty="0">
              <a:ln>
                <a:noFill/>
              </a:ln>
              <a:solidFill>
                <a:srgbClr val="FF0000"/>
              </a:solidFill>
              <a:effectLst/>
              <a:uFillTx/>
              <a:latin typeface="+mn-lt"/>
              <a:ea typeface="+mn-ea"/>
              <a:cs typeface="+mn-cs"/>
              <a:sym typeface="等线"/>
            </a:endParaRPr>
          </a:p>
        </p:txBody>
      </p:sp>
    </p:spTree>
    <p:extLst>
      <p:ext uri="{BB962C8B-B14F-4D97-AF65-F5344CB8AC3E}">
        <p14:creationId xmlns:p14="http://schemas.microsoft.com/office/powerpoint/2010/main" val="2339413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大语言模型的主要架构</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24740" y="690695"/>
            <a:ext cx="7670275" cy="5854888"/>
            <a:chOff x="2080945" y="764275"/>
            <a:chExt cx="7670275" cy="5854888"/>
          </a:xfrm>
        </p:grpSpPr>
        <p:pic>
          <p:nvPicPr>
            <p:cNvPr id="6146" name="Picture 2" descr="https://img-blog.csdnimg.cn/direct/9e2db57ab9d14fd992b14553ef6d57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945" y="818866"/>
              <a:ext cx="7670275" cy="580029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35521" y="6293583"/>
              <a:ext cx="1044000" cy="252000"/>
            </a:xfrm>
            <a:prstGeom prst="rect">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200" b="0" i="0" u="none" strike="noStrike" cap="none" spc="0" normalizeH="0" baseline="0" dirty="0" smtClean="0">
                  <a:ln>
                    <a:noFill/>
                  </a:ln>
                  <a:solidFill>
                    <a:schemeClr val="bg1"/>
                  </a:solidFill>
                  <a:effectLst/>
                  <a:uFillTx/>
                  <a:latin typeface="Consolas" panose="020B0609020204030204" pitchFamily="49" charset="0"/>
                  <a:sym typeface="等线"/>
                </a:rPr>
                <a:t>Transformer</a:t>
              </a:r>
              <a:endParaRPr kumimoji="0" lang="zh-CN" altLang="en-US" sz="1200" b="0" i="0" u="none" strike="noStrike" cap="none" spc="0" normalizeH="0" baseline="0" dirty="0">
                <a:ln>
                  <a:noFill/>
                </a:ln>
                <a:solidFill>
                  <a:schemeClr val="bg1"/>
                </a:solidFill>
                <a:effectLst/>
                <a:uFillTx/>
                <a:latin typeface="Consolas" panose="020B0609020204030204" pitchFamily="49" charset="0"/>
                <a:sym typeface="等线"/>
              </a:endParaRPr>
            </a:p>
          </p:txBody>
        </p:sp>
        <p:sp>
          <p:nvSpPr>
            <p:cNvPr id="6" name="矩形 5"/>
            <p:cNvSpPr/>
            <p:nvPr/>
          </p:nvSpPr>
          <p:spPr>
            <a:xfrm>
              <a:off x="3898076" y="832514"/>
              <a:ext cx="1418690" cy="276995"/>
            </a:xfrm>
            <a:prstGeom prst="rect">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200" b="0" i="0" u="none" strike="noStrike" cap="none" spc="0" normalizeH="0" baseline="0" dirty="0" smtClean="0">
                  <a:ln>
                    <a:noFill/>
                  </a:ln>
                  <a:solidFill>
                    <a:schemeClr val="bg1"/>
                  </a:solidFill>
                  <a:effectLst/>
                  <a:uFillTx/>
                  <a:latin typeface="Consolas" panose="020B0609020204030204" pitchFamily="49" charset="0"/>
                  <a:sym typeface="等线"/>
                </a:rPr>
                <a:t>Encoder-Encoder</a:t>
              </a:r>
              <a:endParaRPr kumimoji="0" lang="zh-CN" altLang="en-US" sz="1200" b="0" i="0" u="none" strike="noStrike" cap="none" spc="0" normalizeH="0" baseline="0" dirty="0">
                <a:ln>
                  <a:noFill/>
                </a:ln>
                <a:solidFill>
                  <a:schemeClr val="bg1"/>
                </a:solidFill>
                <a:effectLst/>
                <a:uFillTx/>
                <a:latin typeface="Consolas" panose="020B0609020204030204" pitchFamily="49" charset="0"/>
                <a:sym typeface="等线"/>
              </a:endParaRPr>
            </a:p>
          </p:txBody>
        </p:sp>
        <p:sp>
          <p:nvSpPr>
            <p:cNvPr id="7" name="矩形 6"/>
            <p:cNvSpPr/>
            <p:nvPr/>
          </p:nvSpPr>
          <p:spPr>
            <a:xfrm>
              <a:off x="6865592" y="764275"/>
              <a:ext cx="1260000" cy="276995"/>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200" b="0" i="0" u="none" strike="noStrike" cap="none" spc="0" normalizeH="0" baseline="0" dirty="0" smtClean="0">
                  <a:ln>
                    <a:noFill/>
                  </a:ln>
                  <a:solidFill>
                    <a:schemeClr val="bg1"/>
                  </a:solidFill>
                  <a:effectLst/>
                  <a:uFillTx/>
                  <a:latin typeface="Consolas" panose="020B0609020204030204" pitchFamily="49" charset="0"/>
                  <a:sym typeface="等线"/>
                </a:rPr>
                <a:t>Decoder-Only</a:t>
              </a:r>
              <a:endParaRPr kumimoji="0" lang="zh-CN" altLang="en-US" sz="1200" b="0" i="0" u="none" strike="noStrike" cap="none" spc="0" normalizeH="0" baseline="0" dirty="0">
                <a:ln>
                  <a:noFill/>
                </a:ln>
                <a:solidFill>
                  <a:schemeClr val="bg1"/>
                </a:solidFill>
                <a:effectLst/>
                <a:uFillTx/>
                <a:latin typeface="Consolas" panose="020B0609020204030204" pitchFamily="49" charset="0"/>
                <a:sym typeface="等线"/>
              </a:endParaRPr>
            </a:p>
          </p:txBody>
        </p:sp>
        <p:sp>
          <p:nvSpPr>
            <p:cNvPr id="5" name="矩形 4"/>
            <p:cNvSpPr/>
            <p:nvPr/>
          </p:nvSpPr>
          <p:spPr>
            <a:xfrm>
              <a:off x="2838739" y="4072169"/>
              <a:ext cx="1234784" cy="276995"/>
            </a:xfrm>
            <a:prstGeom prst="rect">
              <a:avLst/>
            </a:prstGeom>
            <a:solidFill>
              <a:srgbClr val="CC325E"/>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200" b="0" i="0" u="none" strike="noStrike" cap="none" spc="0" normalizeH="0" baseline="0" dirty="0" smtClean="0">
                  <a:ln>
                    <a:noFill/>
                  </a:ln>
                  <a:solidFill>
                    <a:schemeClr val="bg1"/>
                  </a:solidFill>
                  <a:effectLst/>
                  <a:uFillTx/>
                  <a:latin typeface="Consolas" panose="020B0609020204030204" pitchFamily="49" charset="0"/>
                  <a:sym typeface="等线"/>
                </a:rPr>
                <a:t>Encoder-Only</a:t>
              </a:r>
              <a:endParaRPr kumimoji="0" lang="zh-CN" altLang="en-US" sz="1200" b="0" i="0" u="none" strike="noStrike" cap="none" spc="0" normalizeH="0" baseline="0" dirty="0">
                <a:ln>
                  <a:noFill/>
                </a:ln>
                <a:solidFill>
                  <a:schemeClr val="bg1"/>
                </a:solidFill>
                <a:effectLst/>
                <a:uFillTx/>
                <a:latin typeface="Consolas" panose="020B0609020204030204" pitchFamily="49" charset="0"/>
                <a:sym typeface="等线"/>
              </a:endParaRPr>
            </a:p>
          </p:txBody>
        </p:sp>
      </p:grpSp>
      <p:sp>
        <p:nvSpPr>
          <p:cNvPr id="10" name="矩形 9"/>
          <p:cNvSpPr/>
          <p:nvPr/>
        </p:nvSpPr>
        <p:spPr>
          <a:xfrm>
            <a:off x="369118" y="6570875"/>
            <a:ext cx="11224041" cy="325121"/>
          </a:xfrm>
          <a:prstGeom prst="rect">
            <a:avLst/>
          </a:prstGeom>
        </p:spPr>
        <p:txBody>
          <a:bodyPr wrap="square">
            <a:noAutofit/>
          </a:bodyPr>
          <a:lstStyle/>
          <a:p>
            <a:r>
              <a:rPr lang="en-US" altLang="zh-CN" sz="1400" i="1" dirty="0" smtClean="0">
                <a:solidFill>
                  <a:srgbClr val="2E4EE0"/>
                </a:solidFill>
                <a:latin typeface="微软雅黑" panose="020B0503020204020204" pitchFamily="34" charset="-122"/>
                <a:ea typeface="微软雅黑" panose="020B0503020204020204" pitchFamily="34" charset="-122"/>
              </a:rPr>
              <a:t>《Harnessing </a:t>
            </a:r>
            <a:r>
              <a:rPr lang="en-US" altLang="zh-CN" sz="1400" i="1" dirty="0">
                <a:solidFill>
                  <a:srgbClr val="2E4EE0"/>
                </a:solidFill>
                <a:latin typeface="微软雅黑" panose="020B0503020204020204" pitchFamily="34" charset="-122"/>
                <a:ea typeface="微软雅黑" panose="020B0503020204020204" pitchFamily="34" charset="-122"/>
              </a:rPr>
              <a:t>the Power of LLMs in Practice: A Survey on </a:t>
            </a:r>
            <a:r>
              <a:rPr lang="en-US" altLang="zh-CN" sz="1400" i="1" dirty="0" err="1">
                <a:solidFill>
                  <a:srgbClr val="2E4EE0"/>
                </a:solidFill>
                <a:latin typeface="微软雅黑" panose="020B0503020204020204" pitchFamily="34" charset="-122"/>
                <a:ea typeface="微软雅黑" panose="020B0503020204020204" pitchFamily="34" charset="-122"/>
              </a:rPr>
              <a:t>ChatGPT</a:t>
            </a:r>
            <a:r>
              <a:rPr lang="en-US" altLang="zh-CN" sz="1400" i="1" dirty="0">
                <a:solidFill>
                  <a:srgbClr val="2E4EE0"/>
                </a:solidFill>
                <a:latin typeface="微软雅黑" panose="020B0503020204020204" pitchFamily="34" charset="-122"/>
                <a:ea typeface="微软雅黑" panose="020B0503020204020204" pitchFamily="34" charset="-122"/>
              </a:rPr>
              <a:t> and </a:t>
            </a:r>
            <a:r>
              <a:rPr lang="en-US" altLang="zh-CN" sz="1400" i="1" dirty="0" smtClean="0">
                <a:solidFill>
                  <a:srgbClr val="2E4EE0"/>
                </a:solidFill>
                <a:latin typeface="微软雅黑" panose="020B0503020204020204" pitchFamily="34" charset="-122"/>
                <a:ea typeface="微软雅黑" panose="020B0503020204020204" pitchFamily="34" charset="-122"/>
              </a:rPr>
              <a:t>Beyond》, Amazon &amp; Texas A&amp;M University</a:t>
            </a:r>
            <a:endParaRPr lang="zh-CN" altLang="en-US" sz="1400" i="1" dirty="0">
              <a:solidFill>
                <a:srgbClr val="2E4EE0"/>
              </a:solidFill>
              <a:latin typeface="微软雅黑" panose="020B0503020204020204" pitchFamily="34" charset="-122"/>
              <a:ea typeface="微软雅黑" panose="020B0503020204020204" pitchFamily="34" charset="-122"/>
            </a:endParaRPr>
          </a:p>
        </p:txBody>
      </p:sp>
      <p:sp>
        <p:nvSpPr>
          <p:cNvPr id="11" name="矩形 10"/>
          <p:cNvSpPr/>
          <p:nvPr/>
        </p:nvSpPr>
        <p:spPr>
          <a:xfrm>
            <a:off x="7895014" y="641449"/>
            <a:ext cx="4066963" cy="3631763"/>
          </a:xfrm>
          <a:prstGeom prst="rect">
            <a:avLst/>
          </a:prstGeom>
        </p:spPr>
        <p:txBody>
          <a:bodyPr wrap="square">
            <a:spAutoFit/>
          </a:bodyPr>
          <a:lstStyle/>
          <a:p>
            <a:pPr marL="342900" indent="-342900">
              <a:buFont typeface="Arial" panose="020B0604020202020204" pitchFamily="34" charset="0"/>
              <a:buChar char="•"/>
            </a:pPr>
            <a:r>
              <a:rPr lang="en-US" altLang="zh-CN" sz="2000" b="1" dirty="0" smtClean="0"/>
              <a:t>Encoder-Only</a:t>
            </a:r>
          </a:p>
          <a:p>
            <a:r>
              <a:rPr lang="zh-CN" altLang="en-US" b="1" dirty="0" smtClean="0"/>
              <a:t>评论家</a:t>
            </a:r>
            <a:r>
              <a:rPr lang="zh-CN" altLang="en-US" dirty="0" smtClean="0"/>
              <a:t>。</a:t>
            </a:r>
            <a:r>
              <a:rPr lang="zh-CN" altLang="en-US" sz="1600" dirty="0" smtClean="0"/>
              <a:t>专注</a:t>
            </a:r>
            <a:r>
              <a:rPr lang="zh-CN" altLang="en-US" sz="1600" dirty="0"/>
              <a:t>于理解和分析输入的信息，而不是创造新的内容</a:t>
            </a:r>
            <a:r>
              <a:rPr lang="zh-CN" altLang="en-US" sz="1600" dirty="0" smtClean="0"/>
              <a:t>。在自然语言理解任务</a:t>
            </a:r>
            <a:r>
              <a:rPr lang="zh-CN" altLang="en-US" sz="1600" dirty="0"/>
              <a:t>中更为有效，例如文本分类、情感分析</a:t>
            </a:r>
            <a:r>
              <a:rPr lang="zh-CN" altLang="en-US" sz="1600" dirty="0" smtClean="0"/>
              <a:t>等。如</a:t>
            </a:r>
            <a:r>
              <a:rPr lang="en-US" altLang="zh-CN" sz="1600" dirty="0" smtClean="0"/>
              <a:t>BERT</a:t>
            </a:r>
            <a:r>
              <a:rPr lang="zh-CN" altLang="en-US" sz="1600" dirty="0" smtClean="0"/>
              <a:t>。</a:t>
            </a:r>
            <a:endParaRPr lang="en-US" altLang="zh-CN" sz="1600" dirty="0" smtClean="0"/>
          </a:p>
          <a:p>
            <a:pPr marL="342900" indent="-342900">
              <a:buFont typeface="Arial" panose="020B0604020202020204" pitchFamily="34" charset="0"/>
              <a:buChar char="•"/>
            </a:pPr>
            <a:r>
              <a:rPr lang="en-US" altLang="zh-CN" sz="2000" b="1" dirty="0" smtClean="0"/>
              <a:t>Encoder-Decoder</a:t>
            </a:r>
            <a:endParaRPr lang="en-US" altLang="zh-CN" sz="2000" b="1" dirty="0"/>
          </a:p>
          <a:p>
            <a:r>
              <a:rPr lang="zh-CN" altLang="en-US" b="1" dirty="0" smtClean="0"/>
              <a:t>翻译家</a:t>
            </a:r>
            <a:r>
              <a:rPr lang="zh-CN" altLang="en-US" dirty="0" smtClean="0"/>
              <a:t>。</a:t>
            </a:r>
            <a:r>
              <a:rPr lang="zh-CN" altLang="en-US" sz="1600" dirty="0" smtClean="0"/>
              <a:t>模型先</a:t>
            </a:r>
            <a:r>
              <a:rPr lang="zh-CN" altLang="en-US" sz="1600" dirty="0"/>
              <a:t>听你说一段</a:t>
            </a:r>
            <a:r>
              <a:rPr lang="zh-CN" altLang="en-US" sz="1600" dirty="0" smtClean="0"/>
              <a:t>话，理解</a:t>
            </a:r>
            <a:r>
              <a:rPr lang="zh-CN" altLang="en-US" sz="1600" dirty="0"/>
              <a:t>它，</a:t>
            </a:r>
            <a:r>
              <a:rPr lang="zh-CN" altLang="en-US" sz="1600" dirty="0" smtClean="0"/>
              <a:t>然后生成另外一段话（</a:t>
            </a:r>
            <a:r>
              <a:rPr lang="zh-CN" altLang="en-US" sz="1600" dirty="0"/>
              <a:t>比如中文）</a:t>
            </a:r>
            <a:r>
              <a:rPr lang="zh-CN" altLang="en-US" sz="1600" dirty="0" smtClean="0"/>
              <a:t>。常用于翻译系统，如</a:t>
            </a:r>
            <a:r>
              <a:rPr lang="en-US" altLang="zh-CN" sz="1600" dirty="0" smtClean="0"/>
              <a:t>T5</a:t>
            </a:r>
            <a:r>
              <a:rPr lang="zh-CN" altLang="en-US" sz="1600" dirty="0" smtClean="0"/>
              <a:t>、</a:t>
            </a:r>
            <a:r>
              <a:rPr lang="en-US" altLang="zh-CN" sz="1600" dirty="0" smtClean="0"/>
              <a:t>BART</a:t>
            </a:r>
            <a:r>
              <a:rPr lang="zh-CN" altLang="en-US" sz="1600" dirty="0" smtClean="0"/>
              <a:t>。</a:t>
            </a:r>
            <a:endParaRPr lang="en-US" altLang="zh-CN" sz="1600" dirty="0" smtClean="0"/>
          </a:p>
          <a:p>
            <a:pPr marL="342900" indent="-342900">
              <a:buFont typeface="Arial" panose="020B0604020202020204" pitchFamily="34" charset="0"/>
              <a:buChar char="•"/>
            </a:pPr>
            <a:r>
              <a:rPr lang="en-US" altLang="zh-CN" sz="2000" b="1" dirty="0" smtClean="0"/>
              <a:t>Decoder-Only</a:t>
            </a:r>
            <a:endParaRPr lang="en-US" altLang="zh-CN" sz="2000" b="1" dirty="0"/>
          </a:p>
          <a:p>
            <a:r>
              <a:rPr lang="zh-CN" altLang="en-US" b="1" dirty="0" smtClean="0"/>
              <a:t>小说家</a:t>
            </a:r>
            <a:r>
              <a:rPr lang="zh-CN" altLang="en-US" dirty="0"/>
              <a:t>。</a:t>
            </a:r>
            <a:r>
              <a:rPr lang="zh-CN" altLang="en-US" sz="1600" dirty="0"/>
              <a:t>模型先</a:t>
            </a:r>
            <a:r>
              <a:rPr lang="zh-CN" altLang="en-US" sz="1600" dirty="0" smtClean="0"/>
              <a:t>听一个开头，然后开始讲故事。擅长开放式、生成性的任务。如</a:t>
            </a:r>
            <a:r>
              <a:rPr lang="en-US" altLang="zh-CN" sz="1600" dirty="0" smtClean="0"/>
              <a:t>GPT</a:t>
            </a:r>
            <a:r>
              <a:rPr lang="zh-CN" altLang="en-US" sz="1600" dirty="0" smtClean="0"/>
              <a:t>、文心一言。</a:t>
            </a:r>
            <a:endParaRPr lang="en-US" altLang="zh-CN" sz="1600" dirty="0"/>
          </a:p>
        </p:txBody>
      </p:sp>
      <p:sp>
        <p:nvSpPr>
          <p:cNvPr id="12" name="矩形 11"/>
          <p:cNvSpPr/>
          <p:nvPr/>
        </p:nvSpPr>
        <p:spPr>
          <a:xfrm>
            <a:off x="7884198" y="3998589"/>
            <a:ext cx="4066963" cy="2585323"/>
          </a:xfrm>
          <a:prstGeom prst="rect">
            <a:avLst/>
          </a:prstGeom>
        </p:spPr>
        <p:txBody>
          <a:bodyPr wrap="square">
            <a:spAutoFit/>
          </a:bodyPr>
          <a:lstStyle/>
          <a:p>
            <a:endParaRPr lang="en-US" altLang="zh-CN" sz="2000" dirty="0"/>
          </a:p>
          <a:p>
            <a:r>
              <a:rPr lang="zh-CN" altLang="en-US" dirty="0" smtClean="0"/>
              <a:t>目前谈及的“</a:t>
            </a:r>
            <a:r>
              <a:rPr lang="zh-CN" altLang="en-US" b="1" dirty="0" smtClean="0">
                <a:solidFill>
                  <a:srgbClr val="FF0000"/>
                </a:solidFill>
              </a:rPr>
              <a:t>大语言模型</a:t>
            </a:r>
            <a:r>
              <a:rPr lang="zh-CN" altLang="en-US" dirty="0" smtClean="0"/>
              <a:t>”，一般而言是指</a:t>
            </a:r>
            <a:r>
              <a:rPr lang="en-US" altLang="zh-CN" dirty="0" smtClean="0">
                <a:solidFill>
                  <a:srgbClr val="2B4E95"/>
                </a:solidFill>
              </a:rPr>
              <a:t>Decoder-Only</a:t>
            </a:r>
            <a:r>
              <a:rPr lang="zh-CN" altLang="en-US" dirty="0" smtClean="0">
                <a:solidFill>
                  <a:srgbClr val="2B4E95"/>
                </a:solidFill>
              </a:rPr>
              <a:t>架构的</a:t>
            </a:r>
            <a:r>
              <a:rPr lang="en-US" altLang="zh-CN" dirty="0" smtClean="0">
                <a:solidFill>
                  <a:srgbClr val="2B4E95"/>
                </a:solidFill>
              </a:rPr>
              <a:t>Transformer</a:t>
            </a:r>
            <a:r>
              <a:rPr lang="zh-CN" altLang="en-US" dirty="0" smtClean="0"/>
              <a:t>。训练时以从左到右的方式让模型“阅读”数据，推理时按照文字接龙的方式续写。</a:t>
            </a:r>
            <a:endParaRPr lang="en-US" altLang="zh-CN" dirty="0" smtClean="0"/>
          </a:p>
          <a:p>
            <a:endParaRPr lang="en-US" altLang="zh-CN" sz="2000" dirty="0">
              <a:solidFill>
                <a:srgbClr val="121212"/>
              </a:solidFill>
              <a:latin typeface="-apple-system"/>
            </a:endParaRPr>
          </a:p>
          <a:p>
            <a:r>
              <a:rPr lang="en-US" altLang="zh-CN" sz="1600" dirty="0" smtClean="0">
                <a:solidFill>
                  <a:srgbClr val="2B4E95"/>
                </a:solidFill>
                <a:latin typeface="-apple-system"/>
              </a:rPr>
              <a:t>Q</a:t>
            </a:r>
            <a:r>
              <a:rPr lang="zh-CN" altLang="en-US" sz="1600" dirty="0" smtClean="0">
                <a:solidFill>
                  <a:srgbClr val="2B4E95"/>
                </a:solidFill>
                <a:latin typeface="-apple-system"/>
              </a:rPr>
              <a:t>：为什么</a:t>
            </a:r>
            <a:r>
              <a:rPr lang="en-US" altLang="zh-CN" sz="1600" dirty="0" smtClean="0">
                <a:solidFill>
                  <a:srgbClr val="2B4E95"/>
                </a:solidFill>
                <a:latin typeface="-apple-system"/>
              </a:rPr>
              <a:t>Encoder-Decoder</a:t>
            </a:r>
            <a:r>
              <a:rPr lang="zh-CN" altLang="en-US" sz="1600" dirty="0" smtClean="0">
                <a:solidFill>
                  <a:srgbClr val="2B4E95"/>
                </a:solidFill>
                <a:latin typeface="-apple-system"/>
              </a:rPr>
              <a:t>的架构不是生成式大语言模型的主流？</a:t>
            </a:r>
            <a:endParaRPr lang="en-US" altLang="zh-CN" sz="1600" dirty="0">
              <a:solidFill>
                <a:srgbClr val="2B4E95"/>
              </a:solidFill>
              <a:latin typeface="-apple-system"/>
            </a:endParaRPr>
          </a:p>
        </p:txBody>
      </p:sp>
      <p:cxnSp>
        <p:nvCxnSpPr>
          <p:cNvPr id="13" name="直接连接符 12"/>
          <p:cNvCxnSpPr/>
          <p:nvPr/>
        </p:nvCxnSpPr>
        <p:spPr>
          <a:xfrm>
            <a:off x="7833021" y="822720"/>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978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大语言模型：</a:t>
            </a:r>
            <a:r>
              <a:rPr lang="en-US" altLang="zh-CN" sz="2400" dirty="0" smtClean="0">
                <a:solidFill>
                  <a:srgbClr val="3856F5"/>
                </a:solidFill>
                <a:latin typeface="微软雅黑" panose="020B0503020204020204" pitchFamily="34" charset="-122"/>
                <a:ea typeface="微软雅黑" panose="020B0503020204020204" pitchFamily="34" charset="-122"/>
              </a:rPr>
              <a:t>Decoder-Only</a:t>
            </a:r>
            <a:r>
              <a:rPr lang="zh-CN" altLang="en-US" sz="2400" dirty="0" smtClean="0">
                <a:solidFill>
                  <a:srgbClr val="3856F5"/>
                </a:solidFill>
                <a:latin typeface="微软雅黑" panose="020B0503020204020204" pitchFamily="34" charset="-122"/>
                <a:ea typeface="微软雅黑" panose="020B0503020204020204" pitchFamily="34" charset="-122"/>
              </a:rPr>
              <a:t>网络架构的工作过程</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3" name="AutoShape 20"/>
          <p:cNvSpPr>
            <a:spLocks noChangeArrowheads="1"/>
          </p:cNvSpPr>
          <p:nvPr/>
        </p:nvSpPr>
        <p:spPr bwMode="gray">
          <a:xfrm>
            <a:off x="3583226" y="2771125"/>
            <a:ext cx="6466799" cy="407077"/>
          </a:xfrm>
          <a:prstGeom prst="roundRect">
            <a:avLst>
              <a:gd name="adj" fmla="val 11921"/>
            </a:avLst>
          </a:prstGeom>
          <a:solidFill>
            <a:schemeClr val="bg1">
              <a:lumMod val="50000"/>
            </a:schemeClr>
          </a:solidFill>
          <a:ln w="38100">
            <a:noFill/>
            <a:round/>
          </a:ln>
          <a:effectLst/>
        </p:spPr>
        <p:txBody>
          <a:bodyPr wrap="none" anchor="ctr">
            <a:noAutofit/>
          </a:bodyPr>
          <a:lstStyle/>
          <a:p>
            <a:pPr algn="ctr" defTabSz="1219200" fontAlgn="base">
              <a:spcBef>
                <a:spcPct val="0"/>
              </a:spcBef>
              <a:spcAft>
                <a:spcPct val="0"/>
              </a:spcAft>
            </a:pPr>
            <a:r>
              <a:rPr lang="en-US" altLang="zh-CN" sz="1600" b="1" dirty="0" smtClean="0">
                <a:solidFill>
                  <a:srgbClr val="FFFFFF"/>
                </a:solidFill>
                <a:latin typeface="Consolas" panose="020B0609020204030204" pitchFamily="49" charset="0"/>
                <a:ea typeface="微软雅黑" panose="020B0503020204020204" pitchFamily="34" charset="-122"/>
              </a:rPr>
              <a:t>N x Decoder Block</a:t>
            </a:r>
            <a:endParaRPr lang="zh-CN" altLang="en-US" sz="1600" b="1" dirty="0">
              <a:solidFill>
                <a:srgbClr val="FFFFFF"/>
              </a:solidFill>
              <a:latin typeface="Consolas" panose="020B0609020204030204" pitchFamily="49" charset="0"/>
              <a:ea typeface="微软雅黑" panose="020B0503020204020204" pitchFamily="34" charset="-122"/>
            </a:endParaRPr>
          </a:p>
        </p:txBody>
      </p:sp>
      <p:sp>
        <p:nvSpPr>
          <p:cNvPr id="15" name="AutoShape 20"/>
          <p:cNvSpPr>
            <a:spLocks noChangeArrowheads="1"/>
          </p:cNvSpPr>
          <p:nvPr/>
        </p:nvSpPr>
        <p:spPr bwMode="gray">
          <a:xfrm>
            <a:off x="3599268" y="3348229"/>
            <a:ext cx="6429093" cy="295315"/>
          </a:xfrm>
          <a:prstGeom prst="roundRect">
            <a:avLst>
              <a:gd name="adj" fmla="val 11921"/>
            </a:avLst>
          </a:prstGeom>
          <a:solidFill>
            <a:schemeClr val="bg1">
              <a:lumMod val="50000"/>
            </a:schemeClr>
          </a:solidFill>
          <a:ln w="38100">
            <a:noFill/>
            <a:round/>
          </a:ln>
          <a:effectLst/>
        </p:spPr>
        <p:txBody>
          <a:bodyPr wrap="none" anchor="ctr">
            <a:noAutofit/>
          </a:bodyPr>
          <a:lstStyle/>
          <a:p>
            <a:pPr algn="ctr" defTabSz="1219200" fontAlgn="base">
              <a:spcBef>
                <a:spcPct val="0"/>
              </a:spcBef>
              <a:spcAft>
                <a:spcPct val="0"/>
              </a:spcAft>
            </a:pPr>
            <a:r>
              <a:rPr lang="en-US" altLang="zh-CN" sz="1600" b="1" dirty="0">
                <a:solidFill>
                  <a:srgbClr val="FFFFFF"/>
                </a:solidFill>
                <a:latin typeface="Consolas" panose="020B0609020204030204" pitchFamily="49" charset="0"/>
                <a:ea typeface="微软雅黑" panose="020B0503020204020204" pitchFamily="34" charset="-122"/>
              </a:rPr>
              <a:t>Linear</a:t>
            </a:r>
            <a:endParaRPr lang="zh-CN" altLang="en-US" sz="1600" b="1" dirty="0">
              <a:solidFill>
                <a:srgbClr val="FFFFFF"/>
              </a:solidFill>
              <a:latin typeface="Consolas" panose="020B0609020204030204" pitchFamily="49" charset="0"/>
              <a:ea typeface="微软雅黑" panose="020B0503020204020204" pitchFamily="34" charset="-122"/>
            </a:endParaRPr>
          </a:p>
        </p:txBody>
      </p:sp>
      <p:sp>
        <p:nvSpPr>
          <p:cNvPr id="16" name="AutoShape 20"/>
          <p:cNvSpPr>
            <a:spLocks noChangeArrowheads="1"/>
          </p:cNvSpPr>
          <p:nvPr/>
        </p:nvSpPr>
        <p:spPr bwMode="gray">
          <a:xfrm>
            <a:off x="3599268" y="3823949"/>
            <a:ext cx="6427050" cy="635572"/>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r>
              <a:rPr lang="en-US" altLang="zh-CN" sz="1600" b="1" dirty="0" err="1">
                <a:solidFill>
                  <a:schemeClr val="tx1"/>
                </a:solidFill>
                <a:latin typeface="Consolas" panose="020B0609020204030204" pitchFamily="49" charset="0"/>
                <a:ea typeface="微软雅黑" panose="020B0503020204020204" pitchFamily="34" charset="-122"/>
              </a:rPr>
              <a:t>Softmax</a:t>
            </a:r>
            <a:endParaRPr lang="en-US" altLang="zh-CN" sz="1600" b="1" dirty="0">
              <a:solidFill>
                <a:schemeClr val="tx1"/>
              </a:solidFill>
              <a:latin typeface="Consolas" panose="020B0609020204030204" pitchFamily="49" charset="0"/>
              <a:ea typeface="微软雅黑" panose="020B0503020204020204" pitchFamily="34" charset="-122"/>
            </a:endParaRPr>
          </a:p>
        </p:txBody>
      </p:sp>
      <p:cxnSp>
        <p:nvCxnSpPr>
          <p:cNvPr id="17" name="直接连接符 3"/>
          <p:cNvCxnSpPr>
            <a:stCxn id="18" idx="2"/>
            <a:endCxn id="13" idx="0"/>
          </p:cNvCxnSpPr>
          <p:nvPr/>
        </p:nvCxnSpPr>
        <p:spPr>
          <a:xfrm>
            <a:off x="6812793" y="2526923"/>
            <a:ext cx="3833" cy="244202"/>
          </a:xfrm>
          <a:prstGeom prst="straightConnector1">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18" name="AutoShape 20"/>
          <p:cNvSpPr>
            <a:spLocks noChangeArrowheads="1"/>
          </p:cNvSpPr>
          <p:nvPr/>
        </p:nvSpPr>
        <p:spPr bwMode="gray">
          <a:xfrm>
            <a:off x="3599268" y="1514373"/>
            <a:ext cx="6427050" cy="101255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r>
              <a:rPr lang="en-US" altLang="zh-CN" sz="1600" b="1" dirty="0">
                <a:solidFill>
                  <a:schemeClr val="tx1"/>
                </a:solidFill>
                <a:latin typeface="Consolas" panose="020B0609020204030204" pitchFamily="49" charset="0"/>
                <a:ea typeface="微软雅黑" panose="020B0503020204020204" pitchFamily="34" charset="-122"/>
              </a:rPr>
              <a:t>Input </a:t>
            </a:r>
            <a:r>
              <a:rPr lang="en-US" altLang="zh-CN" sz="1600" b="1" dirty="0" smtClean="0">
                <a:solidFill>
                  <a:schemeClr val="tx1"/>
                </a:solidFill>
                <a:latin typeface="Consolas" panose="020B0609020204030204" pitchFamily="49" charset="0"/>
                <a:ea typeface="微软雅黑" panose="020B0503020204020204" pitchFamily="34" charset="-122"/>
              </a:rPr>
              <a:t>Embedding</a:t>
            </a:r>
            <a:r>
              <a:rPr lang="zh-CN" altLang="en-US" sz="1600" dirty="0" smtClean="0">
                <a:solidFill>
                  <a:schemeClr val="tx1"/>
                </a:solidFill>
                <a:latin typeface="微软雅黑" panose="020B0503020204020204" pitchFamily="34" charset="-122"/>
                <a:ea typeface="微软雅黑" panose="020B0503020204020204" pitchFamily="34" charset="-122"/>
              </a:rPr>
              <a:t>（输入编码）</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3634225" y="2121368"/>
            <a:ext cx="3992188" cy="307777"/>
          </a:xfrm>
          <a:prstGeom prst="rect">
            <a:avLst/>
          </a:prstGeom>
        </p:spPr>
        <p:txBody>
          <a:bodyPr wrap="square">
            <a:spAutoFit/>
          </a:bodyPr>
          <a:lstStyle/>
          <a:p>
            <a:r>
              <a:rPr lang="en-US" altLang="zh-CN" sz="1400" dirty="0" smtClean="0">
                <a:latin typeface="微软雅黑" panose="020B0503020204020204" pitchFamily="34" charset="-122"/>
                <a:ea typeface="微软雅黑" panose="020B0503020204020204" pitchFamily="34" charset="-122"/>
              </a:rPr>
              <a:t>Positional Encoding</a:t>
            </a:r>
            <a:r>
              <a:rPr lang="zh-CN" altLang="en-US" sz="1400" dirty="0" smtClean="0">
                <a:latin typeface="微软雅黑" panose="020B0503020204020204" pitchFamily="34" charset="-122"/>
                <a:ea typeface="微软雅黑" panose="020B0503020204020204" pitchFamily="34" charset="-122"/>
              </a:rPr>
              <a:t>（位置编码）</a:t>
            </a:r>
            <a:endParaRPr lang="en-US" altLang="zh-CN" sz="1400" dirty="0">
              <a:latin typeface="微软雅黑" panose="020B0503020204020204" pitchFamily="34" charset="-122"/>
              <a:ea typeface="微软雅黑" panose="020B0503020204020204" pitchFamily="34" charset="-122"/>
            </a:endParaRPr>
          </a:p>
        </p:txBody>
      </p:sp>
      <p:sp>
        <p:nvSpPr>
          <p:cNvPr id="20" name="矩形 19"/>
          <p:cNvSpPr/>
          <p:nvPr/>
        </p:nvSpPr>
        <p:spPr>
          <a:xfrm>
            <a:off x="6849448" y="4489792"/>
            <a:ext cx="2875763" cy="338554"/>
          </a:xfrm>
          <a:prstGeom prst="rect">
            <a:avLst/>
          </a:prstGeom>
        </p:spPr>
        <p:txBody>
          <a:bodyPr wrap="square">
            <a:spAutoFit/>
          </a:bodyPr>
          <a:lstStyle/>
          <a:p>
            <a:pPr algn="ctr"/>
            <a:r>
              <a:rPr lang="en-US" altLang="zh-CN" sz="1600" dirty="0" smtClean="0">
                <a:latin typeface="Consolas" panose="020B0609020204030204" pitchFamily="49" charset="0"/>
              </a:rPr>
              <a:t>Probabilities</a:t>
            </a:r>
            <a:r>
              <a:rPr lang="zh-CN" altLang="en-US" sz="1600" dirty="0" smtClean="0">
                <a:latin typeface="Consolas" panose="020B0609020204030204" pitchFamily="49" charset="0"/>
              </a:rPr>
              <a:t>（预测概率）</a:t>
            </a:r>
            <a:endParaRPr lang="en-US" altLang="zh-CN" sz="1600" dirty="0">
              <a:latin typeface="Consolas" panose="020B0609020204030204" pitchFamily="49" charset="0"/>
            </a:endParaRPr>
          </a:p>
        </p:txBody>
      </p:sp>
      <p:sp>
        <p:nvSpPr>
          <p:cNvPr id="21" name="矩形 20"/>
          <p:cNvSpPr/>
          <p:nvPr/>
        </p:nvSpPr>
        <p:spPr>
          <a:xfrm>
            <a:off x="6353213" y="2139809"/>
            <a:ext cx="3816000" cy="307777"/>
          </a:xfrm>
          <a:prstGeom prst="rect">
            <a:avLst/>
          </a:prstGeom>
        </p:spPr>
        <p:txBody>
          <a:bodyPr wrap="square">
            <a:spAutoFit/>
          </a:bodyPr>
          <a:lstStyle/>
          <a:p>
            <a:r>
              <a:rPr lang="en-US" altLang="zh-CN" sz="1400" dirty="0">
                <a:solidFill>
                  <a:srgbClr val="FF0000"/>
                </a:solidFill>
                <a:latin typeface="Consolas" panose="020B0609020204030204" pitchFamily="49" charset="0"/>
              </a:rPr>
              <a:t>Input Length </a:t>
            </a:r>
            <a:r>
              <a:rPr lang="en-US" altLang="zh-CN" sz="1400" dirty="0" smtClean="0">
                <a:solidFill>
                  <a:srgbClr val="FF0000"/>
                </a:solidFill>
                <a:latin typeface="Consolas" panose="020B0609020204030204" pitchFamily="49" charset="0"/>
              </a:rPr>
              <a:t>Extrapolation</a:t>
            </a:r>
            <a:r>
              <a:rPr lang="zh-CN" altLang="en-US" sz="1400" dirty="0" smtClean="0">
                <a:solidFill>
                  <a:srgbClr val="FF0000"/>
                </a:solidFill>
                <a:latin typeface="Consolas" panose="020B0609020204030204" pitchFamily="49" charset="0"/>
              </a:rPr>
              <a:t>（长度外推）</a:t>
            </a:r>
            <a:endParaRPr lang="en-US" altLang="zh-CN" sz="1400" dirty="0">
              <a:solidFill>
                <a:srgbClr val="FF0000"/>
              </a:solidFill>
              <a:latin typeface="Consolas" panose="020B0609020204030204" pitchFamily="49" charset="0"/>
              <a:ea typeface="微软雅黑" panose="020B0503020204020204" pitchFamily="34" charset="-122"/>
            </a:endParaRPr>
          </a:p>
        </p:txBody>
      </p:sp>
      <p:sp>
        <p:nvSpPr>
          <p:cNvPr id="23" name="矩形 22"/>
          <p:cNvSpPr/>
          <p:nvPr/>
        </p:nvSpPr>
        <p:spPr>
          <a:xfrm>
            <a:off x="4116477" y="1826583"/>
            <a:ext cx="2837157" cy="307777"/>
          </a:xfrm>
          <a:prstGeom prst="rect">
            <a:avLst/>
          </a:prstGeom>
        </p:spPr>
        <p:txBody>
          <a:bodyPr wrap="square">
            <a:spAutoFit/>
          </a:bodyPr>
          <a:lstStyle/>
          <a:p>
            <a:r>
              <a:rPr lang="en-US" altLang="zh-CN" sz="1400" dirty="0" smtClean="0">
                <a:latin typeface="微软雅黑" panose="020B0503020204020204" pitchFamily="34" charset="-122"/>
                <a:ea typeface="微软雅黑" panose="020B0503020204020204" pitchFamily="34" charset="-122"/>
              </a:rPr>
              <a:t>Text Encoding</a:t>
            </a:r>
            <a:r>
              <a:rPr lang="zh-CN" altLang="en-US" sz="1400" dirty="0" smtClean="0">
                <a:latin typeface="微软雅黑" panose="020B0503020204020204" pitchFamily="34" charset="-122"/>
                <a:ea typeface="微软雅黑" panose="020B0503020204020204" pitchFamily="34" charset="-122"/>
              </a:rPr>
              <a:t>（文本编码）</a:t>
            </a:r>
            <a:endParaRPr lang="en-US" altLang="zh-CN" sz="1400" dirty="0">
              <a:latin typeface="微软雅黑" panose="020B0503020204020204" pitchFamily="34" charset="-122"/>
              <a:ea typeface="微软雅黑" panose="020B0503020204020204" pitchFamily="34" charset="-122"/>
            </a:endParaRPr>
          </a:p>
        </p:txBody>
      </p:sp>
      <p:sp>
        <p:nvSpPr>
          <p:cNvPr id="24" name="矩形 23"/>
          <p:cNvSpPr/>
          <p:nvPr/>
        </p:nvSpPr>
        <p:spPr>
          <a:xfrm>
            <a:off x="6364523" y="1852508"/>
            <a:ext cx="3816000" cy="307777"/>
          </a:xfrm>
          <a:prstGeom prst="rect">
            <a:avLst/>
          </a:prstGeom>
        </p:spPr>
        <p:txBody>
          <a:bodyPr wrap="square">
            <a:spAutoFit/>
          </a:bodyPr>
          <a:lstStyle/>
          <a:p>
            <a:r>
              <a:rPr lang="en-US" altLang="zh-CN" sz="1400" dirty="0" smtClean="0">
                <a:solidFill>
                  <a:srgbClr val="FF0000"/>
                </a:solidFill>
                <a:latin typeface="Consolas" panose="020B0609020204030204" pitchFamily="49" charset="0"/>
              </a:rPr>
              <a:t>Byte Pair Encoding</a:t>
            </a:r>
            <a:r>
              <a:rPr lang="zh-CN" altLang="en-US" sz="1400" dirty="0" smtClean="0">
                <a:solidFill>
                  <a:srgbClr val="FF0000"/>
                </a:solidFill>
                <a:latin typeface="Consolas" panose="020B0609020204030204" pitchFamily="49" charset="0"/>
              </a:rPr>
              <a:t>（</a:t>
            </a:r>
            <a:r>
              <a:rPr lang="en-US" altLang="zh-CN" sz="1400" dirty="0" smtClean="0">
                <a:solidFill>
                  <a:srgbClr val="FF0000"/>
                </a:solidFill>
                <a:latin typeface="Consolas" panose="020B0609020204030204" pitchFamily="49" charset="0"/>
              </a:rPr>
              <a:t>BPE</a:t>
            </a:r>
            <a:r>
              <a:rPr lang="zh-CN" altLang="en-US" sz="1400" dirty="0" smtClean="0">
                <a:solidFill>
                  <a:srgbClr val="FF0000"/>
                </a:solidFill>
                <a:latin typeface="Consolas" panose="020B0609020204030204" pitchFamily="49" charset="0"/>
              </a:rPr>
              <a:t>）</a:t>
            </a:r>
            <a:r>
              <a:rPr lang="en-US" altLang="zh-CN" sz="1400" dirty="0" smtClean="0">
                <a:solidFill>
                  <a:srgbClr val="FF0000"/>
                </a:solidFill>
                <a:latin typeface="Consolas" panose="020B0609020204030204" pitchFamily="49" charset="0"/>
              </a:rPr>
              <a:t>Tokenizer</a:t>
            </a:r>
            <a:endParaRPr lang="en-US" altLang="zh-CN" sz="1400" dirty="0">
              <a:solidFill>
                <a:srgbClr val="FF0000"/>
              </a:solidFill>
              <a:latin typeface="Consolas" panose="020B0609020204030204" pitchFamily="49" charset="0"/>
              <a:ea typeface="微软雅黑" panose="020B0503020204020204" pitchFamily="34" charset="-122"/>
            </a:endParaRPr>
          </a:p>
        </p:txBody>
      </p:sp>
      <p:sp>
        <p:nvSpPr>
          <p:cNvPr id="25" name="矩形 24"/>
          <p:cNvSpPr/>
          <p:nvPr/>
        </p:nvSpPr>
        <p:spPr>
          <a:xfrm>
            <a:off x="5481410" y="4144541"/>
            <a:ext cx="4449374" cy="307777"/>
          </a:xfrm>
          <a:prstGeom prst="rect">
            <a:avLst/>
          </a:prstGeom>
        </p:spPr>
        <p:txBody>
          <a:bodyPr wrap="square">
            <a:spAutoFit/>
          </a:bodyPr>
          <a:lstStyle/>
          <a:p>
            <a:r>
              <a:rPr lang="en-US" altLang="zh-CN" sz="1400" dirty="0" smtClean="0">
                <a:solidFill>
                  <a:srgbClr val="FF0000"/>
                </a:solidFill>
                <a:latin typeface="Consolas" panose="020B0609020204030204" pitchFamily="49" charset="0"/>
              </a:rPr>
              <a:t>Temperature</a:t>
            </a:r>
            <a:r>
              <a:rPr lang="zh-CN" altLang="en-US" sz="1400" dirty="0" smtClean="0">
                <a:solidFill>
                  <a:srgbClr val="FF0000"/>
                </a:solidFill>
                <a:latin typeface="Consolas" panose="020B0609020204030204" pitchFamily="49" charset="0"/>
              </a:rPr>
              <a:t>（温度超参数控制）</a:t>
            </a:r>
            <a:endParaRPr lang="en-US" altLang="zh-CN" sz="1400" dirty="0">
              <a:solidFill>
                <a:srgbClr val="FF0000"/>
              </a:solidFill>
              <a:latin typeface="Consolas" panose="020B0609020204030204" pitchFamily="49" charset="0"/>
              <a:ea typeface="微软雅黑" panose="020B0503020204020204" pitchFamily="34" charset="-122"/>
            </a:endParaRPr>
          </a:p>
        </p:txBody>
      </p:sp>
      <p:sp>
        <p:nvSpPr>
          <p:cNvPr id="26" name="AutoShape 20"/>
          <p:cNvSpPr>
            <a:spLocks noChangeArrowheads="1"/>
          </p:cNvSpPr>
          <p:nvPr/>
        </p:nvSpPr>
        <p:spPr bwMode="gray">
          <a:xfrm>
            <a:off x="3580218" y="4863705"/>
            <a:ext cx="6466799" cy="743755"/>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r>
              <a:rPr lang="en-US" altLang="zh-CN" sz="1600" b="1" dirty="0" smtClean="0">
                <a:solidFill>
                  <a:schemeClr val="tx1"/>
                </a:solidFill>
                <a:latin typeface="Consolas" panose="020B0609020204030204" pitchFamily="49" charset="0"/>
                <a:ea typeface="微软雅黑" panose="020B0503020204020204" pitchFamily="34" charset="-122"/>
              </a:rPr>
              <a:t>Token Selector</a:t>
            </a:r>
            <a:r>
              <a:rPr lang="zh-CN" altLang="en-US" sz="1600" b="1" dirty="0" smtClean="0">
                <a:solidFill>
                  <a:schemeClr val="tx1"/>
                </a:solidFill>
                <a:latin typeface="Consolas" panose="020B0609020204030204" pitchFamily="49" charset="0"/>
                <a:ea typeface="微软雅黑" panose="020B0503020204020204" pitchFamily="34" charset="-122"/>
              </a:rPr>
              <a:t>（</a:t>
            </a:r>
            <a:r>
              <a:rPr lang="en-US" altLang="zh-CN" sz="1600" b="1" dirty="0" smtClean="0">
                <a:solidFill>
                  <a:schemeClr val="tx1"/>
                </a:solidFill>
                <a:latin typeface="Consolas" panose="020B0609020204030204" pitchFamily="49" charset="0"/>
                <a:ea typeface="微软雅黑" panose="020B0503020204020204" pitchFamily="34" charset="-122"/>
              </a:rPr>
              <a:t>Token</a:t>
            </a:r>
            <a:r>
              <a:rPr lang="zh-CN" altLang="en-US" sz="1600" b="1" dirty="0" smtClean="0">
                <a:solidFill>
                  <a:schemeClr val="tx1"/>
                </a:solidFill>
                <a:latin typeface="Consolas" panose="020B0609020204030204" pitchFamily="49" charset="0"/>
                <a:ea typeface="微软雅黑" panose="020B0503020204020204" pitchFamily="34" charset="-122"/>
              </a:rPr>
              <a:t>选择器）</a:t>
            </a:r>
            <a:endParaRPr lang="en-US" altLang="zh-CN" sz="1600" b="1" dirty="0">
              <a:solidFill>
                <a:schemeClr val="tx1"/>
              </a:solidFill>
              <a:latin typeface="Consolas" panose="020B0609020204030204" pitchFamily="49" charset="0"/>
              <a:ea typeface="微软雅黑" panose="020B0503020204020204" pitchFamily="34" charset="-122"/>
            </a:endParaRPr>
          </a:p>
        </p:txBody>
      </p:sp>
      <p:sp>
        <p:nvSpPr>
          <p:cNvPr id="27" name="矩形 26"/>
          <p:cNvSpPr/>
          <p:nvPr/>
        </p:nvSpPr>
        <p:spPr>
          <a:xfrm>
            <a:off x="5275688" y="5208211"/>
            <a:ext cx="3593991" cy="307777"/>
          </a:xfrm>
          <a:prstGeom prst="rect">
            <a:avLst/>
          </a:prstGeom>
        </p:spPr>
        <p:txBody>
          <a:bodyPr wrap="square">
            <a:spAutoFit/>
          </a:bodyPr>
          <a:lstStyle/>
          <a:p>
            <a:r>
              <a:rPr lang="en-US" altLang="zh-CN" sz="1400" dirty="0" smtClean="0">
                <a:solidFill>
                  <a:srgbClr val="FF0000"/>
                </a:solidFill>
                <a:latin typeface="Consolas" panose="020B0609020204030204" pitchFamily="49" charset="0"/>
                <a:ea typeface="微软雅黑" panose="020B0503020204020204" pitchFamily="34" charset="-122"/>
              </a:rPr>
              <a:t>Top-P / Top-N / Seed </a:t>
            </a:r>
            <a:r>
              <a:rPr lang="zh-CN" altLang="en-US" sz="1400" dirty="0" smtClean="0">
                <a:solidFill>
                  <a:srgbClr val="FF0000"/>
                </a:solidFill>
                <a:latin typeface="Consolas" panose="020B0609020204030204" pitchFamily="49" charset="0"/>
                <a:ea typeface="微软雅黑" panose="020B0503020204020204" pitchFamily="34" charset="-122"/>
              </a:rPr>
              <a:t>超参数控制</a:t>
            </a:r>
            <a:endParaRPr lang="en-US" altLang="zh-CN" sz="1400" dirty="0">
              <a:solidFill>
                <a:srgbClr val="FF0000"/>
              </a:solidFill>
              <a:latin typeface="Consolas" panose="020B0609020204030204" pitchFamily="49" charset="0"/>
              <a:ea typeface="微软雅黑" panose="020B0503020204020204" pitchFamily="34" charset="-122"/>
            </a:endParaRPr>
          </a:p>
        </p:txBody>
      </p:sp>
      <p:sp>
        <p:nvSpPr>
          <p:cNvPr id="28" name="矩形 27"/>
          <p:cNvSpPr/>
          <p:nvPr/>
        </p:nvSpPr>
        <p:spPr>
          <a:xfrm>
            <a:off x="990141" y="4363485"/>
            <a:ext cx="1908000" cy="432000"/>
          </a:xfrm>
          <a:prstGeom prst="rect">
            <a:avLst/>
          </a:prstGeom>
          <a:noFill/>
          <a:ln w="25400" cap="flat" cmpd="sng" algn="ctr">
            <a:solidFill>
              <a:schemeClr val="tx1"/>
            </a:solidFill>
            <a:prstDash val="solid"/>
          </a:ln>
          <a:effectLst/>
        </p:spPr>
        <p:txBody>
          <a:bodyPr lIns="54611" tIns="54611" rIns="54611" bIns="54611" rtlCol="0" anchor="ctr">
            <a:noAutofit/>
          </a:bodyPr>
          <a:lstStyle/>
          <a:p>
            <a:pPr algn="ctr">
              <a:spcBef>
                <a:spcPct val="20000"/>
              </a:spcBef>
              <a:buClr>
                <a:srgbClr val="FFC000"/>
              </a:buClr>
              <a:buSzPct val="75000"/>
            </a:pPr>
            <a:r>
              <a:rPr lang="zh-CN" altLang="en-US" sz="1600" dirty="0" smtClean="0">
                <a:solidFill>
                  <a:schemeClr val="tx1"/>
                </a:solidFill>
                <a:latin typeface="Consolas" panose="020B0609020204030204" pitchFamily="49" charset="0"/>
                <a:ea typeface="微软雅黑" panose="020B0503020204020204" pitchFamily="34" charset="-122"/>
              </a:rPr>
              <a:t>生成结果</a:t>
            </a:r>
            <a:endParaRPr lang="en-US" altLang="zh-CN" sz="1600" dirty="0">
              <a:solidFill>
                <a:schemeClr val="tx1"/>
              </a:solidFill>
              <a:latin typeface="Consolas" panose="020B0609020204030204" pitchFamily="49" charset="0"/>
              <a:ea typeface="微软雅黑" panose="020B0503020204020204" pitchFamily="34" charset="-122"/>
            </a:endParaRPr>
          </a:p>
        </p:txBody>
      </p:sp>
      <p:sp>
        <p:nvSpPr>
          <p:cNvPr id="29" name="矩形 28"/>
          <p:cNvSpPr/>
          <p:nvPr/>
        </p:nvSpPr>
        <p:spPr>
          <a:xfrm>
            <a:off x="1014416" y="3552155"/>
            <a:ext cx="1908000" cy="432000"/>
          </a:xfrm>
          <a:prstGeom prst="rect">
            <a:avLst/>
          </a:prstGeom>
          <a:noFill/>
          <a:ln w="25400" cap="flat" cmpd="sng" algn="ctr">
            <a:solidFill>
              <a:schemeClr val="tx1"/>
            </a:solidFill>
            <a:prstDash val="solid"/>
          </a:ln>
          <a:effectLst/>
        </p:spPr>
        <p:txBody>
          <a:bodyPr lIns="54611" tIns="54611" rIns="54611" bIns="54611" rtlCol="0" anchor="ctr">
            <a:noAutofit/>
          </a:bodyPr>
          <a:lstStyle/>
          <a:p>
            <a:pPr algn="ctr">
              <a:spcBef>
                <a:spcPct val="20000"/>
              </a:spcBef>
              <a:buClr>
                <a:srgbClr val="FFC000"/>
              </a:buClr>
              <a:buSzPct val="75000"/>
              <a:defRPr/>
            </a:pPr>
            <a:r>
              <a:rPr lang="zh-CN" altLang="en-US" sz="1600" dirty="0" smtClean="0">
                <a:solidFill>
                  <a:srgbClr val="F7561D"/>
                </a:solidFill>
                <a:latin typeface="Consolas" panose="020B0609020204030204" pitchFamily="49" charset="0"/>
                <a:ea typeface="微软雅黑" panose="020B0503020204020204" pitchFamily="34" charset="-122"/>
              </a:rPr>
              <a:t>用户问题</a:t>
            </a:r>
            <a:endParaRPr lang="en-US" altLang="zh-CN" sz="1600" dirty="0">
              <a:solidFill>
                <a:srgbClr val="F7561D"/>
              </a:solidFill>
              <a:latin typeface="Consolas" panose="020B0609020204030204" pitchFamily="49" charset="0"/>
              <a:ea typeface="微软雅黑" panose="020B0503020204020204" pitchFamily="34" charset="-122"/>
            </a:endParaRPr>
          </a:p>
        </p:txBody>
      </p:sp>
      <p:cxnSp>
        <p:nvCxnSpPr>
          <p:cNvPr id="22" name="直接连接符 3"/>
          <p:cNvCxnSpPr>
            <a:stCxn id="13" idx="2"/>
            <a:endCxn id="15" idx="0"/>
          </p:cNvCxnSpPr>
          <p:nvPr/>
        </p:nvCxnSpPr>
        <p:spPr>
          <a:xfrm flipH="1">
            <a:off x="6813815" y="3178202"/>
            <a:ext cx="2811" cy="170027"/>
          </a:xfrm>
          <a:prstGeom prst="straightConnector1">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0" name="直接连接符 3"/>
          <p:cNvCxnSpPr>
            <a:stCxn id="15" idx="2"/>
            <a:endCxn id="16" idx="0"/>
          </p:cNvCxnSpPr>
          <p:nvPr/>
        </p:nvCxnSpPr>
        <p:spPr>
          <a:xfrm flipH="1">
            <a:off x="6812793" y="3643544"/>
            <a:ext cx="1022" cy="180405"/>
          </a:xfrm>
          <a:prstGeom prst="straightConnector1">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1" name="直接连接符 3"/>
          <p:cNvCxnSpPr>
            <a:stCxn id="16" idx="2"/>
            <a:endCxn id="26" idx="0"/>
          </p:cNvCxnSpPr>
          <p:nvPr/>
        </p:nvCxnSpPr>
        <p:spPr>
          <a:xfrm>
            <a:off x="6812793" y="4459521"/>
            <a:ext cx="825" cy="404184"/>
          </a:xfrm>
          <a:prstGeom prst="straightConnector1">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2" name="菱形 31"/>
          <p:cNvSpPr/>
          <p:nvPr/>
        </p:nvSpPr>
        <p:spPr>
          <a:xfrm>
            <a:off x="6396382" y="5822509"/>
            <a:ext cx="819222" cy="787339"/>
          </a:xfrm>
          <a:prstGeom prst="diamond">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400" b="0" i="0" u="none" strike="noStrike" cap="none" spc="0" normalizeH="0" baseline="0" dirty="0">
              <a:ln>
                <a:noFill/>
              </a:ln>
              <a:solidFill>
                <a:schemeClr val="bg1"/>
              </a:solidFill>
              <a:effectLst/>
              <a:uFillTx/>
              <a:latin typeface="微软雅黑 Light" panose="020B0502040204020203" pitchFamily="34" charset="-122"/>
              <a:ea typeface="微软雅黑 Light" panose="020B0502040204020203" pitchFamily="34" charset="-122"/>
              <a:sym typeface="等线"/>
            </a:endParaRPr>
          </a:p>
        </p:txBody>
      </p:sp>
      <p:cxnSp>
        <p:nvCxnSpPr>
          <p:cNvPr id="38" name="直接连接符 3"/>
          <p:cNvCxnSpPr>
            <a:stCxn id="26" idx="2"/>
            <a:endCxn id="32" idx="0"/>
          </p:cNvCxnSpPr>
          <p:nvPr/>
        </p:nvCxnSpPr>
        <p:spPr>
          <a:xfrm flipH="1">
            <a:off x="6805993" y="5607460"/>
            <a:ext cx="7625" cy="215049"/>
          </a:xfrm>
          <a:prstGeom prst="straightConnector1">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1" name="矩形 40"/>
          <p:cNvSpPr/>
          <p:nvPr/>
        </p:nvSpPr>
        <p:spPr>
          <a:xfrm>
            <a:off x="6513125" y="6065708"/>
            <a:ext cx="933771" cy="307777"/>
          </a:xfrm>
          <a:prstGeom prst="rect">
            <a:avLst/>
          </a:prstGeom>
        </p:spPr>
        <p:txBody>
          <a:bodyPr wrap="square">
            <a:spAutoFit/>
          </a:bodyPr>
          <a:lstStyle/>
          <a:p>
            <a:r>
              <a:rPr lang="zh-CN" altLang="en-US" sz="1400" dirty="0" smtClean="0">
                <a:solidFill>
                  <a:schemeClr val="bg1"/>
                </a:solidFill>
                <a:latin typeface="Consolas" panose="020B0609020204030204" pitchFamily="49" charset="0"/>
              </a:rPr>
              <a:t>结束？</a:t>
            </a:r>
            <a:endParaRPr lang="en-US" altLang="zh-CN" sz="1400" dirty="0">
              <a:solidFill>
                <a:schemeClr val="bg1"/>
              </a:solidFill>
              <a:latin typeface="Consolas" panose="020B0609020204030204" pitchFamily="49" charset="0"/>
            </a:endParaRPr>
          </a:p>
        </p:txBody>
      </p:sp>
      <p:cxnSp>
        <p:nvCxnSpPr>
          <p:cNvPr id="42" name="直接连接符 3"/>
          <p:cNvCxnSpPr>
            <a:stCxn id="46" idx="3"/>
            <a:endCxn id="18" idx="0"/>
          </p:cNvCxnSpPr>
          <p:nvPr/>
        </p:nvCxnSpPr>
        <p:spPr>
          <a:xfrm>
            <a:off x="2926139" y="1115832"/>
            <a:ext cx="3886654" cy="398541"/>
          </a:xfrm>
          <a:prstGeom prst="bentConnector2">
            <a:avLst/>
          </a:prstGeom>
          <a:noFill/>
          <a:ln w="1270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6" name="矩形 45"/>
          <p:cNvSpPr/>
          <p:nvPr/>
        </p:nvSpPr>
        <p:spPr>
          <a:xfrm>
            <a:off x="1018139" y="808731"/>
            <a:ext cx="1908000" cy="614201"/>
          </a:xfrm>
          <a:prstGeom prst="rect">
            <a:avLst/>
          </a:prstGeom>
          <a:noFill/>
          <a:ln w="25400" cap="flat" cmpd="sng" algn="ctr">
            <a:solidFill>
              <a:schemeClr val="tx1"/>
            </a:solidFill>
            <a:prstDash val="solid"/>
          </a:ln>
          <a:effectLst/>
        </p:spPr>
        <p:txBody>
          <a:bodyPr lIns="54611" tIns="54611" rIns="54611" bIns="54611" rtlCol="0" anchor="ctr">
            <a:noAutofit/>
          </a:bodyPr>
          <a:lstStyle/>
          <a:p>
            <a:pPr algn="ctr">
              <a:spcBef>
                <a:spcPct val="20000"/>
              </a:spcBef>
              <a:buClr>
                <a:srgbClr val="FFC000"/>
              </a:buClr>
              <a:buSzPct val="75000"/>
              <a:defRPr/>
            </a:pPr>
            <a:r>
              <a:rPr lang="zh-CN" altLang="en-US" sz="1600" dirty="0" smtClean="0">
                <a:solidFill>
                  <a:srgbClr val="F7561D"/>
                </a:solidFill>
                <a:latin typeface="Consolas" panose="020B0609020204030204" pitchFamily="49" charset="0"/>
                <a:ea typeface="微软雅黑" panose="020B0503020204020204" pitchFamily="34" charset="-122"/>
              </a:rPr>
              <a:t>上下文窗口</a:t>
            </a:r>
            <a:endParaRPr lang="en-US" altLang="zh-CN" sz="1600" dirty="0" smtClean="0">
              <a:solidFill>
                <a:srgbClr val="F7561D"/>
              </a:solidFill>
              <a:latin typeface="Consolas" panose="020B0609020204030204" pitchFamily="49" charset="0"/>
              <a:ea typeface="微软雅黑" panose="020B0503020204020204" pitchFamily="34" charset="-122"/>
            </a:endParaRPr>
          </a:p>
          <a:p>
            <a:pPr algn="ctr">
              <a:spcBef>
                <a:spcPct val="20000"/>
              </a:spcBef>
              <a:buClr>
                <a:srgbClr val="FFC000"/>
              </a:buClr>
              <a:buSzPct val="75000"/>
              <a:defRPr/>
            </a:pPr>
            <a:r>
              <a:rPr lang="zh-CN" altLang="en-US" sz="1600" dirty="0" smtClean="0">
                <a:solidFill>
                  <a:srgbClr val="F7561D"/>
                </a:solidFill>
                <a:latin typeface="Consolas" panose="020B0609020204030204" pitchFamily="49" charset="0"/>
                <a:ea typeface="微软雅黑" panose="020B0503020204020204" pitchFamily="34" charset="-122"/>
              </a:rPr>
              <a:t>（</a:t>
            </a:r>
            <a:r>
              <a:rPr lang="en-US" altLang="zh-CN" sz="1400" dirty="0" smtClean="0">
                <a:solidFill>
                  <a:srgbClr val="F7561D"/>
                </a:solidFill>
                <a:latin typeface="Consolas" panose="020B0609020204030204" pitchFamily="49" charset="0"/>
                <a:ea typeface="微软雅黑" panose="020B0503020204020204" pitchFamily="34" charset="-122"/>
              </a:rPr>
              <a:t>Context Window</a:t>
            </a:r>
            <a:r>
              <a:rPr lang="zh-CN" altLang="en-US" sz="1600" dirty="0" smtClean="0">
                <a:solidFill>
                  <a:srgbClr val="F7561D"/>
                </a:solidFill>
                <a:latin typeface="Consolas" panose="020B0609020204030204" pitchFamily="49" charset="0"/>
                <a:ea typeface="微软雅黑" panose="020B0503020204020204" pitchFamily="34" charset="-122"/>
              </a:rPr>
              <a:t>）</a:t>
            </a:r>
            <a:endParaRPr lang="en-US" altLang="zh-CN" sz="1600" dirty="0" smtClean="0">
              <a:solidFill>
                <a:srgbClr val="F7561D"/>
              </a:solidFill>
              <a:latin typeface="Consolas" panose="020B0609020204030204" pitchFamily="49" charset="0"/>
              <a:ea typeface="微软雅黑" panose="020B0503020204020204" pitchFamily="34" charset="-122"/>
            </a:endParaRPr>
          </a:p>
        </p:txBody>
      </p:sp>
      <p:cxnSp>
        <p:nvCxnSpPr>
          <p:cNvPr id="48" name="直接连接符 3"/>
          <p:cNvCxnSpPr>
            <a:stCxn id="32" idx="1"/>
            <a:endCxn id="28" idx="2"/>
          </p:cNvCxnSpPr>
          <p:nvPr/>
        </p:nvCxnSpPr>
        <p:spPr>
          <a:xfrm rot="10800000">
            <a:off x="1944142" y="4795485"/>
            <a:ext cx="4452241" cy="1420694"/>
          </a:xfrm>
          <a:prstGeom prst="bentConnector2">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1" name="直接连接符 3"/>
          <p:cNvCxnSpPr>
            <a:stCxn id="32" idx="3"/>
            <a:endCxn id="18" idx="0"/>
          </p:cNvCxnSpPr>
          <p:nvPr/>
        </p:nvCxnSpPr>
        <p:spPr>
          <a:xfrm flipH="1" flipV="1">
            <a:off x="6812793" y="1514373"/>
            <a:ext cx="402811" cy="4701806"/>
          </a:xfrm>
          <a:prstGeom prst="bentConnector4">
            <a:avLst>
              <a:gd name="adj1" fmla="val -953653"/>
              <a:gd name="adj2" fmla="val 108274"/>
            </a:avLst>
          </a:prstGeom>
          <a:noFill/>
          <a:ln w="1270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60" name="矩形 59"/>
          <p:cNvSpPr/>
          <p:nvPr/>
        </p:nvSpPr>
        <p:spPr>
          <a:xfrm>
            <a:off x="6286231" y="1131461"/>
            <a:ext cx="1848691" cy="338554"/>
          </a:xfrm>
          <a:prstGeom prst="rect">
            <a:avLst/>
          </a:prstGeom>
        </p:spPr>
        <p:txBody>
          <a:bodyPr wrap="square">
            <a:spAutoFit/>
          </a:bodyPr>
          <a:lstStyle/>
          <a:p>
            <a:pPr algn="ctr"/>
            <a:r>
              <a:rPr lang="en-US" altLang="zh-CN" sz="1600" dirty="0" smtClean="0">
                <a:latin typeface="Consolas" panose="020B0609020204030204" pitchFamily="49" charset="0"/>
              </a:rPr>
              <a:t>Prompt</a:t>
            </a:r>
            <a:endParaRPr lang="en-US" altLang="zh-CN" sz="1600" dirty="0">
              <a:latin typeface="Consolas" panose="020B0609020204030204" pitchFamily="49" charset="0"/>
            </a:endParaRPr>
          </a:p>
        </p:txBody>
      </p:sp>
      <p:cxnSp>
        <p:nvCxnSpPr>
          <p:cNvPr id="73" name="直接连接符 3"/>
          <p:cNvCxnSpPr>
            <a:stCxn id="29" idx="0"/>
            <a:endCxn id="46" idx="2"/>
          </p:cNvCxnSpPr>
          <p:nvPr/>
        </p:nvCxnSpPr>
        <p:spPr>
          <a:xfrm rot="5400000" flipH="1" flipV="1">
            <a:off x="905666" y="2485683"/>
            <a:ext cx="2129223" cy="3723"/>
          </a:xfrm>
          <a:prstGeom prst="bentConnector3">
            <a:avLst>
              <a:gd name="adj1" fmla="val 50000"/>
            </a:avLst>
          </a:prstGeom>
          <a:noFill/>
          <a:ln w="22225"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77" name="椭圆 76"/>
          <p:cNvSpPr/>
          <p:nvPr/>
        </p:nvSpPr>
        <p:spPr>
          <a:xfrm>
            <a:off x="698211" y="3588533"/>
            <a:ext cx="288000" cy="28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8" name="椭圆 77"/>
          <p:cNvSpPr/>
          <p:nvPr/>
        </p:nvSpPr>
        <p:spPr>
          <a:xfrm>
            <a:off x="377369" y="909889"/>
            <a:ext cx="288000" cy="28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9" name="椭圆 78"/>
          <p:cNvSpPr/>
          <p:nvPr/>
        </p:nvSpPr>
        <p:spPr>
          <a:xfrm>
            <a:off x="3252052" y="1821755"/>
            <a:ext cx="288000" cy="28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80" name="椭圆 79"/>
          <p:cNvSpPr/>
          <p:nvPr/>
        </p:nvSpPr>
        <p:spPr>
          <a:xfrm>
            <a:off x="3252627" y="2768057"/>
            <a:ext cx="288000" cy="288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81" name="椭圆 80"/>
          <p:cNvSpPr/>
          <p:nvPr/>
        </p:nvSpPr>
        <p:spPr>
          <a:xfrm>
            <a:off x="3252627" y="3324634"/>
            <a:ext cx="288000" cy="288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82" name="椭圆 81"/>
          <p:cNvSpPr/>
          <p:nvPr/>
        </p:nvSpPr>
        <p:spPr>
          <a:xfrm>
            <a:off x="3252052" y="3933496"/>
            <a:ext cx="288000" cy="28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83" name="椭圆 82"/>
          <p:cNvSpPr/>
          <p:nvPr/>
        </p:nvSpPr>
        <p:spPr>
          <a:xfrm>
            <a:off x="3236585" y="5024897"/>
            <a:ext cx="288000" cy="28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a:t>
            </a:r>
            <a:endParaRPr lang="zh-CN" altLang="en-US" dirty="0"/>
          </a:p>
        </p:txBody>
      </p:sp>
      <p:sp>
        <p:nvSpPr>
          <p:cNvPr id="84" name="椭圆 83"/>
          <p:cNvSpPr/>
          <p:nvPr/>
        </p:nvSpPr>
        <p:spPr>
          <a:xfrm>
            <a:off x="670020" y="4393918"/>
            <a:ext cx="288000" cy="288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85" name="矩形 84"/>
          <p:cNvSpPr/>
          <p:nvPr/>
        </p:nvSpPr>
        <p:spPr>
          <a:xfrm>
            <a:off x="1018139" y="2287391"/>
            <a:ext cx="2312259" cy="338554"/>
          </a:xfrm>
          <a:prstGeom prst="rect">
            <a:avLst/>
          </a:prstGeom>
        </p:spPr>
        <p:txBody>
          <a:bodyPr wrap="square">
            <a:spAutoFit/>
          </a:bodyPr>
          <a:lstStyle/>
          <a:p>
            <a:pPr algn="r"/>
            <a:r>
              <a:rPr lang="en-US" altLang="zh-CN" sz="1600" dirty="0" smtClean="0">
                <a:latin typeface="Consolas" panose="020B0609020204030204" pitchFamily="49" charset="0"/>
              </a:rPr>
              <a:t>Prompt Engineering</a:t>
            </a:r>
            <a:endParaRPr lang="en-US" altLang="zh-CN" sz="1600" dirty="0">
              <a:latin typeface="Consolas" panose="020B0609020204030204" pitchFamily="49" charset="0"/>
            </a:endParaRPr>
          </a:p>
        </p:txBody>
      </p:sp>
      <p:sp>
        <p:nvSpPr>
          <p:cNvPr id="39" name="矩形 38"/>
          <p:cNvSpPr/>
          <p:nvPr/>
        </p:nvSpPr>
        <p:spPr>
          <a:xfrm>
            <a:off x="6912926" y="5658969"/>
            <a:ext cx="2831982" cy="307777"/>
          </a:xfrm>
          <a:prstGeom prst="rect">
            <a:avLst/>
          </a:prstGeom>
        </p:spPr>
        <p:txBody>
          <a:bodyPr wrap="square">
            <a:spAutoFit/>
          </a:bodyPr>
          <a:lstStyle/>
          <a:p>
            <a:r>
              <a:rPr lang="zh-CN" altLang="en-US" sz="1400" dirty="0" smtClean="0">
                <a:solidFill>
                  <a:srgbClr val="0070C0"/>
                </a:solidFill>
                <a:latin typeface="Consolas" panose="020B0609020204030204" pitchFamily="49" charset="0"/>
                <a:ea typeface="微软雅黑" panose="020B0503020204020204" pitchFamily="34" charset="-122"/>
              </a:rPr>
              <a:t>单个</a:t>
            </a:r>
            <a:r>
              <a:rPr lang="en-US" altLang="zh-CN" sz="1400" dirty="0" smtClean="0">
                <a:solidFill>
                  <a:srgbClr val="0070C0"/>
                </a:solidFill>
                <a:latin typeface="Consolas" panose="020B0609020204030204" pitchFamily="49" charset="0"/>
                <a:ea typeface="微软雅黑" panose="020B0503020204020204" pitchFamily="34" charset="-122"/>
              </a:rPr>
              <a:t>Token</a:t>
            </a:r>
            <a:endParaRPr lang="en-US" altLang="zh-CN" sz="1400" dirty="0">
              <a:solidFill>
                <a:srgbClr val="0070C0"/>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126229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理解分词器：</a:t>
            </a:r>
            <a:r>
              <a:rPr lang="en-US" altLang="zh-CN" sz="2400" dirty="0" smtClean="0">
                <a:solidFill>
                  <a:srgbClr val="3856F5"/>
                </a:solidFill>
                <a:latin typeface="微软雅黑" panose="020B0503020204020204" pitchFamily="34" charset="-122"/>
                <a:ea typeface="微软雅黑" panose="020B0503020204020204" pitchFamily="34" charset="-122"/>
              </a:rPr>
              <a:t>Tokenizer</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344" y="2393136"/>
            <a:ext cx="7703993" cy="338153"/>
          </a:xfrm>
          <a:prstGeom prst="rect">
            <a:avLst/>
          </a:prstGeom>
        </p:spPr>
      </p:pic>
      <p:sp>
        <p:nvSpPr>
          <p:cNvPr id="6" name="矩形 5"/>
          <p:cNvSpPr/>
          <p:nvPr/>
        </p:nvSpPr>
        <p:spPr>
          <a:xfrm>
            <a:off x="2009648" y="2637787"/>
            <a:ext cx="7703993" cy="369332"/>
          </a:xfrm>
          <a:prstGeom prst="rect">
            <a:avLst/>
          </a:prstGeom>
        </p:spPr>
        <p:txBody>
          <a:bodyPr wrap="square">
            <a:spAutoFit/>
          </a:bodyPr>
          <a:lstStyle/>
          <a:p>
            <a:r>
              <a:rPr lang="en-US" altLang="zh-CN" dirty="0">
                <a:solidFill>
                  <a:srgbClr val="353740"/>
                </a:solidFill>
                <a:latin typeface="Söhne Mono"/>
              </a:rPr>
              <a:t>8607, 4339, 2472</a:t>
            </a:r>
            <a:r>
              <a:rPr lang="en-US" altLang="zh-CN" dirty="0" smtClean="0">
                <a:solidFill>
                  <a:srgbClr val="353740"/>
                </a:solidFill>
                <a:latin typeface="Söhne Mono"/>
              </a:rPr>
              <a:t>, 311, …</a:t>
            </a:r>
            <a:endParaRPr lang="zh-CN" altLang="en-US" dirty="0"/>
          </a:p>
        </p:txBody>
      </p:sp>
      <p:sp>
        <p:nvSpPr>
          <p:cNvPr id="7" name="矩形 6"/>
          <p:cNvSpPr/>
          <p:nvPr/>
        </p:nvSpPr>
        <p:spPr>
          <a:xfrm>
            <a:off x="2009648" y="3110668"/>
            <a:ext cx="3924472" cy="369332"/>
          </a:xfrm>
          <a:prstGeom prst="rect">
            <a:avLst/>
          </a:prstGeom>
        </p:spPr>
        <p:txBody>
          <a:bodyPr wrap="none">
            <a:spAutoFit/>
          </a:bodyPr>
          <a:lstStyle/>
          <a:p>
            <a:r>
              <a:rPr lang="zh-CN" altLang="en-US" dirty="0"/>
              <a:t>我打开了我的电脑，</a:t>
            </a:r>
            <a:r>
              <a:rPr lang="zh-CN" altLang="en-US" dirty="0" smtClean="0"/>
              <a:t>开始撰写</a:t>
            </a:r>
            <a:r>
              <a:rPr lang="zh-CN" altLang="en-US" dirty="0"/>
              <a:t>Prompt</a:t>
            </a:r>
          </a:p>
        </p:txBody>
      </p:sp>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344" y="3454386"/>
            <a:ext cx="4674363" cy="383387"/>
          </a:xfrm>
          <a:prstGeom prst="rect">
            <a:avLst/>
          </a:prstGeom>
        </p:spPr>
      </p:pic>
      <p:sp>
        <p:nvSpPr>
          <p:cNvPr id="10" name="矩形 9"/>
          <p:cNvSpPr/>
          <p:nvPr/>
        </p:nvSpPr>
        <p:spPr>
          <a:xfrm>
            <a:off x="1286173" y="5095840"/>
            <a:ext cx="4339650" cy="369332"/>
          </a:xfrm>
          <a:prstGeom prst="rect">
            <a:avLst/>
          </a:prstGeom>
        </p:spPr>
        <p:txBody>
          <a:bodyPr wrap="none">
            <a:spAutoFit/>
          </a:bodyPr>
          <a:lstStyle/>
          <a:p>
            <a:r>
              <a:rPr lang="zh-CN" altLang="en-US" dirty="0">
                <a:latin typeface="新宋体" panose="02010609030101010101" pitchFamily="49" charset="-122"/>
                <a:ea typeface="新宋体" panose="02010609030101010101" pitchFamily="49" charset="-122"/>
              </a:rPr>
              <a:t>统计字数：</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我打开了我的电脑开始撰写</a:t>
            </a:r>
            <a:r>
              <a:rPr lang="en-US" altLang="zh-CN" dirty="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
        <p:nvSpPr>
          <p:cNvPr id="13" name="矩形 12"/>
          <p:cNvSpPr/>
          <p:nvPr/>
        </p:nvSpPr>
        <p:spPr>
          <a:xfrm>
            <a:off x="926173" y="5172506"/>
            <a:ext cx="360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33154" y="5558265"/>
            <a:ext cx="360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399162" y="643667"/>
            <a:ext cx="11366118" cy="1754326"/>
          </a:xfrm>
          <a:prstGeom prst="rect">
            <a:avLst/>
          </a:prstGeom>
        </p:spPr>
        <p:txBody>
          <a:bodyPr wrap="square">
            <a:spAutoFit/>
          </a:bodyPr>
          <a:lstStyle/>
          <a:p>
            <a:r>
              <a:rPr lang="en-US" altLang="zh-CN" dirty="0" smtClean="0">
                <a:solidFill>
                  <a:srgbClr val="121212"/>
                </a:solidFill>
                <a:latin typeface="新宋体" panose="02010609030101010101" pitchFamily="49" charset="-122"/>
                <a:ea typeface="新宋体" panose="02010609030101010101" pitchFamily="49" charset="-122"/>
              </a:rPr>
              <a:t>Token</a:t>
            </a:r>
            <a:r>
              <a:rPr lang="zh-CN" altLang="en-US" dirty="0" smtClean="0">
                <a:solidFill>
                  <a:srgbClr val="121212"/>
                </a:solidFill>
                <a:latin typeface="新宋体" panose="02010609030101010101" pitchFamily="49" charset="-122"/>
                <a:ea typeface="新宋体" panose="02010609030101010101" pitchFamily="49" charset="-122"/>
              </a:rPr>
              <a:t>是</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输入和输出的最基本单元。</a:t>
            </a:r>
            <a:r>
              <a:rPr lang="en-US" altLang="zh-CN" dirty="0" smtClean="0">
                <a:solidFill>
                  <a:srgbClr val="121212"/>
                </a:solidFill>
                <a:latin typeface="新宋体" panose="02010609030101010101" pitchFamily="49" charset="-122"/>
                <a:ea typeface="新宋体" panose="02010609030101010101" pitchFamily="49" charset="-122"/>
              </a:rPr>
              <a:t>Prompt</a:t>
            </a:r>
            <a:r>
              <a:rPr lang="zh-CN" altLang="en-US" dirty="0" smtClean="0">
                <a:solidFill>
                  <a:srgbClr val="121212"/>
                </a:solidFill>
                <a:latin typeface="新宋体" panose="02010609030101010101" pitchFamily="49" charset="-122"/>
                <a:ea typeface="新宋体" panose="02010609030101010101" pitchFamily="49" charset="-122"/>
              </a:rPr>
              <a:t>文本经过分词（如</a:t>
            </a:r>
            <a:r>
              <a:rPr lang="en-US" altLang="zh-CN" dirty="0" smtClean="0">
                <a:solidFill>
                  <a:srgbClr val="121212"/>
                </a:solidFill>
                <a:latin typeface="新宋体" panose="02010609030101010101" pitchFamily="49" charset="-122"/>
                <a:ea typeface="新宋体" panose="02010609030101010101" pitchFamily="49" charset="-122"/>
              </a:rPr>
              <a:t>BPE</a:t>
            </a:r>
            <a:r>
              <a:rPr lang="zh-CN" altLang="en-US" dirty="0" smtClean="0">
                <a:solidFill>
                  <a:srgbClr val="121212"/>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Byte </a:t>
            </a:r>
            <a:r>
              <a:rPr lang="en-US" altLang="zh-CN" dirty="0">
                <a:solidFill>
                  <a:schemeClr val="tx1"/>
                </a:solidFill>
                <a:latin typeface="新宋体" panose="02010609030101010101" pitchFamily="49" charset="-122"/>
                <a:ea typeface="新宋体" panose="02010609030101010101" pitchFamily="49" charset="-122"/>
              </a:rPr>
              <a:t>Pair </a:t>
            </a:r>
            <a:r>
              <a:rPr lang="en-US" altLang="zh-CN" dirty="0" smtClean="0">
                <a:solidFill>
                  <a:schemeClr val="tx1"/>
                </a:solidFill>
                <a:latin typeface="新宋体" panose="02010609030101010101" pitchFamily="49" charset="-122"/>
                <a:ea typeface="新宋体" panose="02010609030101010101" pitchFamily="49" charset="-122"/>
              </a:rPr>
              <a:t>Encoding</a:t>
            </a:r>
            <a:r>
              <a:rPr lang="zh-CN" altLang="en-US" dirty="0" smtClean="0">
                <a:solidFill>
                  <a:schemeClr val="tx1"/>
                </a:solidFill>
                <a:latin typeface="新宋体" panose="02010609030101010101" pitchFamily="49" charset="-122"/>
                <a:ea typeface="新宋体" panose="02010609030101010101" pitchFamily="49" charset="-122"/>
              </a:rPr>
              <a:t>，一个</a:t>
            </a:r>
            <a:r>
              <a:rPr lang="en-US" altLang="zh-CN" dirty="0" smtClean="0">
                <a:solidFill>
                  <a:schemeClr val="tx1"/>
                </a:solidFill>
                <a:latin typeface="新宋体" panose="02010609030101010101" pitchFamily="49" charset="-122"/>
                <a:ea typeface="新宋体" panose="02010609030101010101" pitchFamily="49" charset="-122"/>
              </a:rPr>
              <a:t>token</a:t>
            </a:r>
            <a:r>
              <a:rPr lang="zh-CN" altLang="en-US" dirty="0" smtClean="0">
                <a:solidFill>
                  <a:schemeClr val="tx1"/>
                </a:solidFill>
                <a:latin typeface="新宋体" panose="02010609030101010101" pitchFamily="49" charset="-122"/>
                <a:ea typeface="新宋体" panose="02010609030101010101" pitchFamily="49" charset="-122"/>
              </a:rPr>
              <a:t>为</a:t>
            </a:r>
            <a:r>
              <a:rPr lang="en-US" altLang="zh-CN" dirty="0" smtClean="0">
                <a:solidFill>
                  <a:schemeClr val="tx1"/>
                </a:solidFill>
                <a:latin typeface="新宋体" panose="02010609030101010101" pitchFamily="49" charset="-122"/>
                <a:ea typeface="新宋体" panose="02010609030101010101" pitchFamily="49" charset="-122"/>
              </a:rPr>
              <a:t>2</a:t>
            </a:r>
            <a:r>
              <a:rPr lang="zh-CN" altLang="en-US" dirty="0" smtClean="0">
                <a:solidFill>
                  <a:schemeClr val="tx1"/>
                </a:solidFill>
                <a:latin typeface="新宋体" panose="02010609030101010101" pitchFamily="49" charset="-122"/>
                <a:ea typeface="新宋体" panose="02010609030101010101" pitchFamily="49" charset="-122"/>
              </a:rPr>
              <a:t>个</a:t>
            </a:r>
            <a:r>
              <a:rPr lang="en-US" altLang="zh-CN" dirty="0" smtClean="0">
                <a:solidFill>
                  <a:schemeClr val="tx1"/>
                </a:solidFill>
                <a:latin typeface="新宋体" panose="02010609030101010101" pitchFamily="49" charset="-122"/>
                <a:ea typeface="新宋体" panose="02010609030101010101" pitchFamily="49" charset="-122"/>
              </a:rPr>
              <a:t>byte</a:t>
            </a:r>
            <a:r>
              <a:rPr lang="zh-CN" altLang="en-US" dirty="0" smtClean="0">
                <a:solidFill>
                  <a:schemeClr val="tx1"/>
                </a:solidFill>
                <a:latin typeface="新宋体" panose="02010609030101010101" pitchFamily="49" charset="-122"/>
                <a:ea typeface="新宋体" panose="02010609030101010101" pitchFamily="49" charset="-122"/>
              </a:rPr>
              <a:t>）文本</a:t>
            </a:r>
            <a:r>
              <a:rPr lang="zh-CN" altLang="en-US" dirty="0" smtClean="0">
                <a:solidFill>
                  <a:srgbClr val="121212"/>
                </a:solidFill>
                <a:latin typeface="新宋体" panose="02010609030101010101" pitchFamily="49" charset="-122"/>
                <a:ea typeface="新宋体" panose="02010609030101010101" pitchFamily="49" charset="-122"/>
              </a:rPr>
              <a:t>编码以及位置编码（如</a:t>
            </a:r>
            <a:r>
              <a:rPr lang="en-US" altLang="zh-CN" dirty="0" err="1" smtClean="0">
                <a:solidFill>
                  <a:srgbClr val="121212"/>
                </a:solidFill>
                <a:latin typeface="新宋体" panose="02010609030101010101" pitchFamily="49" charset="-122"/>
                <a:ea typeface="新宋体" panose="02010609030101010101" pitchFamily="49" charset="-122"/>
              </a:rPr>
              <a:t>RoPE</a:t>
            </a:r>
            <a:r>
              <a:rPr lang="zh-CN" altLang="en-US" dirty="0" smtClean="0">
                <a:solidFill>
                  <a:srgbClr val="121212"/>
                </a:solidFill>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Rotary </a:t>
            </a:r>
            <a:r>
              <a:rPr lang="en-US" altLang="zh-CN" dirty="0">
                <a:latin typeface="新宋体" panose="02010609030101010101" pitchFamily="49" charset="-122"/>
                <a:ea typeface="新宋体" panose="02010609030101010101" pitchFamily="49" charset="-122"/>
              </a:rPr>
              <a:t>Position </a:t>
            </a:r>
            <a:r>
              <a:rPr lang="en-US" altLang="zh-CN" dirty="0" smtClean="0">
                <a:latin typeface="新宋体" panose="02010609030101010101" pitchFamily="49" charset="-122"/>
                <a:ea typeface="新宋体" panose="02010609030101010101" pitchFamily="49" charset="-122"/>
              </a:rPr>
              <a:t>Embedding</a:t>
            </a:r>
            <a:r>
              <a:rPr lang="zh-CN" altLang="en-US" dirty="0" smtClean="0">
                <a:solidFill>
                  <a:srgbClr val="121212"/>
                </a:solidFill>
                <a:latin typeface="新宋体" panose="02010609030101010101" pitchFamily="49" charset="-122"/>
                <a:ea typeface="新宋体" panose="02010609030101010101" pitchFamily="49" charset="-122"/>
              </a:rPr>
              <a:t>）后，被输入到模型。</a:t>
            </a:r>
            <a:endParaRPr lang="en-US" altLang="zh-CN" dirty="0" smtClean="0">
              <a:solidFill>
                <a:srgbClr val="121212"/>
              </a:solidFill>
              <a:latin typeface="新宋体" panose="02010609030101010101" pitchFamily="49" charset="-122"/>
              <a:ea typeface="新宋体" panose="02010609030101010101" pitchFamily="49" charset="-122"/>
            </a:endParaRPr>
          </a:p>
          <a:p>
            <a:endParaRPr lang="en-US" altLang="zh-CN" dirty="0">
              <a:solidFill>
                <a:srgbClr val="121212"/>
              </a:solidFill>
              <a:latin typeface="新宋体" panose="02010609030101010101" pitchFamily="49" charset="-122"/>
              <a:ea typeface="新宋体" panose="02010609030101010101" pitchFamily="49" charset="-122"/>
            </a:endParaRPr>
          </a:p>
          <a:p>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中的</a:t>
            </a:r>
            <a:r>
              <a:rPr lang="en-US" altLang="zh-CN" dirty="0" smtClean="0">
                <a:solidFill>
                  <a:srgbClr val="121212"/>
                </a:solidFill>
                <a:latin typeface="新宋体" panose="02010609030101010101" pitchFamily="49" charset="-122"/>
                <a:ea typeface="新宋体" panose="02010609030101010101" pitchFamily="49" charset="-122"/>
              </a:rPr>
              <a:t>Token</a:t>
            </a:r>
            <a:r>
              <a:rPr lang="zh-CN" altLang="en-US" dirty="0" smtClean="0">
                <a:solidFill>
                  <a:srgbClr val="121212"/>
                </a:solidFill>
                <a:latin typeface="新宋体" panose="02010609030101010101" pitchFamily="49" charset="-122"/>
                <a:ea typeface="新宋体" panose="02010609030101010101" pitchFamily="49" charset="-122"/>
              </a:rPr>
              <a:t>往往采用</a:t>
            </a:r>
            <a:r>
              <a:rPr lang="en-US" altLang="zh-CN" b="1" dirty="0" err="1" smtClean="0">
                <a:solidFill>
                  <a:srgbClr val="FF0000"/>
                </a:solidFill>
                <a:latin typeface="新宋体" panose="02010609030101010101" pitchFamily="49" charset="-122"/>
                <a:ea typeface="新宋体" panose="02010609030101010101" pitchFamily="49" charset="-122"/>
              </a:rPr>
              <a:t>subword</a:t>
            </a:r>
            <a:r>
              <a:rPr lang="zh-CN" altLang="en-US" dirty="0" smtClean="0">
                <a:solidFill>
                  <a:srgbClr val="121212"/>
                </a:solidFill>
                <a:latin typeface="新宋体" panose="02010609030101010101" pitchFamily="49" charset="-122"/>
                <a:ea typeface="新宋体" panose="02010609030101010101" pitchFamily="49" charset="-122"/>
              </a:rPr>
              <a:t>（子词）的分词方式。</a:t>
            </a:r>
            <a:r>
              <a:rPr lang="en-US" altLang="zh-CN" dirty="0" err="1" smtClean="0">
                <a:solidFill>
                  <a:srgbClr val="121212"/>
                </a:solidFill>
                <a:latin typeface="新宋体" panose="02010609030101010101" pitchFamily="49" charset="-122"/>
                <a:ea typeface="新宋体" panose="02010609030101010101" pitchFamily="49" charset="-122"/>
              </a:rPr>
              <a:t>Subword</a:t>
            </a:r>
            <a:r>
              <a:rPr lang="zh-CN" altLang="en-US" dirty="0" smtClean="0">
                <a:solidFill>
                  <a:srgbClr val="121212"/>
                </a:solidFill>
                <a:latin typeface="新宋体" panose="02010609030101010101" pitchFamily="49" charset="-122"/>
                <a:ea typeface="新宋体" panose="02010609030101010101" pitchFamily="49" charset="-122"/>
              </a:rPr>
              <a:t>分词不同于</a:t>
            </a:r>
            <a:r>
              <a:rPr lang="en-US" altLang="zh-CN" dirty="0" smtClean="0">
                <a:solidFill>
                  <a:srgbClr val="121212"/>
                </a:solidFill>
                <a:latin typeface="新宋体" panose="02010609030101010101" pitchFamily="49" charset="-122"/>
                <a:ea typeface="新宋体" panose="02010609030101010101" pitchFamily="49" charset="-122"/>
              </a:rPr>
              <a:t>word</a:t>
            </a:r>
            <a:r>
              <a:rPr lang="zh-CN" altLang="en-US" dirty="0" smtClean="0">
                <a:solidFill>
                  <a:srgbClr val="121212"/>
                </a:solidFill>
                <a:latin typeface="新宋体" panose="02010609030101010101" pitchFamily="49" charset="-122"/>
                <a:ea typeface="新宋体" panose="02010609030101010101" pitchFamily="49" charset="-122"/>
              </a:rPr>
              <a:t>（词）或</a:t>
            </a:r>
            <a:r>
              <a:rPr lang="en-US" altLang="zh-CN" dirty="0" smtClean="0">
                <a:solidFill>
                  <a:srgbClr val="121212"/>
                </a:solidFill>
                <a:latin typeface="新宋体" panose="02010609030101010101" pitchFamily="49" charset="-122"/>
                <a:ea typeface="新宋体" panose="02010609030101010101" pitchFamily="49" charset="-122"/>
              </a:rPr>
              <a:t>char</a:t>
            </a:r>
            <a:r>
              <a:rPr lang="zh-CN" altLang="en-US" dirty="0" smtClean="0">
                <a:solidFill>
                  <a:srgbClr val="121212"/>
                </a:solidFill>
                <a:latin typeface="新宋体" panose="02010609030101010101" pitchFamily="49" charset="-122"/>
                <a:ea typeface="新宋体" panose="02010609030101010101" pitchFamily="49" charset="-122"/>
              </a:rPr>
              <a:t>（字）分词，不等同于英文的单词或者中文的字符。常见词的多个字会被合并为</a:t>
            </a:r>
            <a:r>
              <a:rPr lang="en-US" altLang="zh-CN" dirty="0" smtClean="0">
                <a:solidFill>
                  <a:srgbClr val="121212"/>
                </a:solidFill>
                <a:latin typeface="新宋体" panose="02010609030101010101" pitchFamily="49" charset="-122"/>
                <a:ea typeface="新宋体" panose="02010609030101010101" pitchFamily="49" charset="-122"/>
              </a:rPr>
              <a:t>1</a:t>
            </a:r>
            <a:r>
              <a:rPr lang="zh-CN" altLang="en-US" dirty="0" smtClean="0">
                <a:solidFill>
                  <a:srgbClr val="121212"/>
                </a:solidFill>
                <a:latin typeface="新宋体" panose="02010609030101010101" pitchFamily="49" charset="-122"/>
                <a:ea typeface="新宋体" panose="02010609030101010101" pitchFamily="49" charset="-122"/>
              </a:rPr>
              <a:t>个</a:t>
            </a:r>
            <a:r>
              <a:rPr lang="en-US" altLang="zh-CN" dirty="0" smtClean="0">
                <a:solidFill>
                  <a:srgbClr val="121212"/>
                </a:solidFill>
                <a:latin typeface="新宋体" panose="02010609030101010101" pitchFamily="49" charset="-122"/>
                <a:ea typeface="新宋体" panose="02010609030101010101" pitchFamily="49" charset="-122"/>
              </a:rPr>
              <a:t>Token</a:t>
            </a:r>
            <a:r>
              <a:rPr lang="zh-CN" altLang="en-US" dirty="0" smtClean="0">
                <a:solidFill>
                  <a:srgbClr val="121212"/>
                </a:solidFill>
                <a:latin typeface="新宋体" panose="02010609030101010101" pitchFamily="49" charset="-122"/>
                <a:ea typeface="新宋体" panose="02010609030101010101" pitchFamily="49" charset="-122"/>
              </a:rPr>
              <a:t>；非常见字会被拆分为多个</a:t>
            </a:r>
            <a:r>
              <a:rPr lang="en-US" altLang="zh-CN" dirty="0" smtClean="0">
                <a:solidFill>
                  <a:srgbClr val="121212"/>
                </a:solidFill>
                <a:latin typeface="新宋体" panose="02010609030101010101" pitchFamily="49" charset="-122"/>
                <a:ea typeface="新宋体" panose="02010609030101010101" pitchFamily="49" charset="-122"/>
              </a:rPr>
              <a:t>Token</a:t>
            </a:r>
            <a:r>
              <a:rPr lang="zh-CN" altLang="en-US" dirty="0" smtClean="0">
                <a:solidFill>
                  <a:srgbClr val="121212"/>
                </a:solidFill>
                <a:latin typeface="新宋体" panose="02010609030101010101" pitchFamily="49" charset="-122"/>
                <a:ea typeface="新宋体" panose="02010609030101010101" pitchFamily="49" charset="-122"/>
              </a:rPr>
              <a:t>。</a:t>
            </a:r>
            <a:r>
              <a:rPr lang="en-US" altLang="zh-CN" dirty="0" smtClean="0">
                <a:solidFill>
                  <a:srgbClr val="FF0000"/>
                </a:solidFill>
                <a:latin typeface="新宋体" panose="02010609030101010101" pitchFamily="49" charset="-122"/>
                <a:ea typeface="新宋体" panose="02010609030101010101" pitchFamily="49" charset="-122"/>
              </a:rPr>
              <a:t>Token</a:t>
            </a:r>
            <a:r>
              <a:rPr lang="zh-CN" altLang="en-US" dirty="0" smtClean="0">
                <a:solidFill>
                  <a:srgbClr val="FF0000"/>
                </a:solidFill>
                <a:latin typeface="新宋体" panose="02010609030101010101" pitchFamily="49" charset="-122"/>
                <a:ea typeface="新宋体" panose="02010609030101010101" pitchFamily="49" charset="-122"/>
              </a:rPr>
              <a:t>也是</a:t>
            </a:r>
            <a:r>
              <a:rPr lang="en-US" altLang="zh-CN" dirty="0" smtClean="0">
                <a:solidFill>
                  <a:srgbClr val="FF0000"/>
                </a:solidFill>
                <a:latin typeface="新宋体" panose="02010609030101010101" pitchFamily="49" charset="-122"/>
                <a:ea typeface="新宋体" panose="02010609030101010101" pitchFamily="49" charset="-122"/>
              </a:rPr>
              <a:t>LLM</a:t>
            </a:r>
            <a:r>
              <a:rPr lang="zh-CN" altLang="en-US" dirty="0" smtClean="0">
                <a:solidFill>
                  <a:srgbClr val="FF0000"/>
                </a:solidFill>
                <a:latin typeface="新宋体" panose="02010609030101010101" pitchFamily="49" charset="-122"/>
                <a:ea typeface="新宋体" panose="02010609030101010101" pitchFamily="49" charset="-122"/>
              </a:rPr>
              <a:t>对外计费的基本单位。</a:t>
            </a:r>
            <a:endParaRPr lang="en-US" altLang="zh-CN" dirty="0">
              <a:solidFill>
                <a:srgbClr val="FF0000"/>
              </a:solidFill>
              <a:latin typeface="新宋体" panose="02010609030101010101" pitchFamily="49" charset="-122"/>
              <a:ea typeface="新宋体" panose="02010609030101010101" pitchFamily="49" charset="-122"/>
            </a:endParaRPr>
          </a:p>
        </p:txBody>
      </p:sp>
      <p:sp>
        <p:nvSpPr>
          <p:cNvPr id="11" name="矩形 10"/>
          <p:cNvSpPr/>
          <p:nvPr/>
        </p:nvSpPr>
        <p:spPr>
          <a:xfrm>
            <a:off x="2043344" y="3758047"/>
            <a:ext cx="6096000" cy="369332"/>
          </a:xfrm>
          <a:prstGeom prst="rect">
            <a:avLst/>
          </a:prstGeom>
        </p:spPr>
        <p:txBody>
          <a:bodyPr>
            <a:spAutoFit/>
          </a:bodyPr>
          <a:lstStyle/>
          <a:p>
            <a:r>
              <a:rPr lang="en-US" altLang="zh-CN" dirty="0">
                <a:solidFill>
                  <a:srgbClr val="353740"/>
                </a:solidFill>
                <a:latin typeface="Söhne Mono"/>
              </a:rPr>
              <a:t>37046, 76537, 30867, 35287, </a:t>
            </a:r>
            <a:r>
              <a:rPr lang="en-US" altLang="zh-CN" dirty="0" smtClean="0">
                <a:solidFill>
                  <a:srgbClr val="353740"/>
                </a:solidFill>
                <a:latin typeface="Söhne Mono"/>
              </a:rPr>
              <a:t>…</a:t>
            </a:r>
            <a:endParaRPr lang="zh-CN" altLang="en-US" dirty="0"/>
          </a:p>
        </p:txBody>
      </p:sp>
      <p:sp>
        <p:nvSpPr>
          <p:cNvPr id="17" name="矩形 16"/>
          <p:cNvSpPr/>
          <p:nvPr/>
        </p:nvSpPr>
        <p:spPr>
          <a:xfrm>
            <a:off x="1412345" y="2352496"/>
            <a:ext cx="768159" cy="369332"/>
          </a:xfrm>
          <a:prstGeom prst="rect">
            <a:avLst/>
          </a:prstGeom>
        </p:spPr>
        <p:txBody>
          <a:bodyPr wrap="none">
            <a:spAutoFit/>
          </a:bodyPr>
          <a:lstStyle/>
          <a:p>
            <a:r>
              <a:rPr lang="zh-CN" altLang="en-US" dirty="0" smtClean="0"/>
              <a:t>例</a:t>
            </a:r>
            <a:r>
              <a:rPr lang="en-US" altLang="zh-CN" dirty="0" smtClean="0"/>
              <a:t>1</a:t>
            </a:r>
            <a:r>
              <a:rPr lang="zh-CN" altLang="en-US" dirty="0" smtClean="0"/>
              <a:t>：</a:t>
            </a:r>
            <a:endParaRPr lang="zh-CN" altLang="en-US" dirty="0"/>
          </a:p>
        </p:txBody>
      </p:sp>
      <p:sp>
        <p:nvSpPr>
          <p:cNvPr id="18" name="矩形 17"/>
          <p:cNvSpPr/>
          <p:nvPr/>
        </p:nvSpPr>
        <p:spPr>
          <a:xfrm>
            <a:off x="1427585" y="3069814"/>
            <a:ext cx="768159" cy="369332"/>
          </a:xfrm>
          <a:prstGeom prst="rect">
            <a:avLst/>
          </a:prstGeom>
        </p:spPr>
        <p:txBody>
          <a:bodyPr wrap="none">
            <a:spAutoFit/>
          </a:bodyPr>
          <a:lstStyle/>
          <a:p>
            <a:r>
              <a:rPr lang="zh-CN" altLang="en-US" dirty="0" smtClean="0"/>
              <a:t>例</a:t>
            </a:r>
            <a:r>
              <a:rPr lang="en-US" altLang="zh-CN" dirty="0"/>
              <a:t>2</a:t>
            </a:r>
            <a:r>
              <a:rPr lang="zh-CN" altLang="en-US" dirty="0" smtClean="0"/>
              <a:t>：</a:t>
            </a:r>
            <a:endParaRPr lang="zh-CN" altLang="en-US" dirty="0"/>
          </a:p>
        </p:txBody>
      </p:sp>
      <p:sp>
        <p:nvSpPr>
          <p:cNvPr id="19" name="矩形 18"/>
          <p:cNvSpPr/>
          <p:nvPr/>
        </p:nvSpPr>
        <p:spPr>
          <a:xfrm>
            <a:off x="504104" y="4197933"/>
            <a:ext cx="11366118" cy="646331"/>
          </a:xfrm>
          <a:prstGeom prst="rect">
            <a:avLst/>
          </a:prstGeom>
        </p:spPr>
        <p:txBody>
          <a:bodyPr wrap="square">
            <a:spAutoFit/>
          </a:bodyPr>
          <a:lstStyle/>
          <a:p>
            <a:r>
              <a:rPr lang="zh-CN" altLang="en-US" dirty="0" smtClean="0">
                <a:solidFill>
                  <a:srgbClr val="FF0000"/>
                </a:solidFill>
                <a:latin typeface="微软雅黑 Light" panose="020B0502040204020203" pitchFamily="34" charset="-122"/>
                <a:ea typeface="微软雅黑 Light" panose="020B0502040204020203" pitchFamily="34" charset="-122"/>
              </a:rPr>
              <a:t>模型看到的是</a:t>
            </a:r>
            <a:r>
              <a:rPr lang="en-US" altLang="zh-CN" dirty="0" smtClean="0">
                <a:solidFill>
                  <a:srgbClr val="FF0000"/>
                </a:solidFill>
                <a:latin typeface="微软雅黑 Light" panose="020B0502040204020203" pitchFamily="34" charset="-122"/>
                <a:ea typeface="微软雅黑 Light" panose="020B0502040204020203" pitchFamily="34" charset="-122"/>
              </a:rPr>
              <a:t>Token</a:t>
            </a:r>
            <a:r>
              <a:rPr lang="zh-CN" altLang="en-US" dirty="0" smtClean="0">
                <a:solidFill>
                  <a:srgbClr val="FF0000"/>
                </a:solidFill>
                <a:latin typeface="微软雅黑 Light" panose="020B0502040204020203" pitchFamily="34" charset="-122"/>
                <a:ea typeface="微软雅黑 Light" panose="020B0502040204020203" pitchFamily="34" charset="-122"/>
              </a:rPr>
              <a:t>，不是字或词</a:t>
            </a:r>
            <a:r>
              <a:rPr lang="zh-CN" altLang="en-US" dirty="0" smtClean="0">
                <a:solidFill>
                  <a:srgbClr val="121212"/>
                </a:solidFill>
                <a:latin typeface="微软雅黑 Light" panose="020B0502040204020203" pitchFamily="34" charset="-122"/>
                <a:ea typeface="微软雅黑 Light" panose="020B0502040204020203" pitchFamily="34" charset="-122"/>
              </a:rPr>
              <a:t>。统计汉字字数、字形、读音相关的任务，当前的大语言模型往往表现不好。而作五言</a:t>
            </a:r>
            <a:r>
              <a:rPr lang="en-US" altLang="zh-CN" dirty="0" smtClean="0">
                <a:solidFill>
                  <a:srgbClr val="121212"/>
                </a:solidFill>
                <a:latin typeface="微软雅黑 Light" panose="020B0502040204020203" pitchFamily="34" charset="-122"/>
                <a:ea typeface="微软雅黑 Light" panose="020B0502040204020203" pitchFamily="34" charset="-122"/>
              </a:rPr>
              <a:t>/</a:t>
            </a:r>
            <a:r>
              <a:rPr lang="zh-CN" altLang="en-US" dirty="0" smtClean="0">
                <a:solidFill>
                  <a:srgbClr val="121212"/>
                </a:solidFill>
                <a:latin typeface="微软雅黑 Light" panose="020B0502040204020203" pitchFamily="34" charset="-122"/>
                <a:ea typeface="微软雅黑 Light" panose="020B0502040204020203" pitchFamily="34" charset="-122"/>
              </a:rPr>
              <a:t>七言诗、对仗押韵任务中，需要注意提示与纠错。</a:t>
            </a:r>
            <a:endParaRPr lang="en-US" altLang="zh-CN" dirty="0">
              <a:solidFill>
                <a:srgbClr val="121212"/>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1277914" y="5492875"/>
            <a:ext cx="5378395" cy="369332"/>
          </a:xfrm>
          <a:prstGeom prst="rect">
            <a:avLst/>
          </a:prstGeom>
        </p:spPr>
        <p:txBody>
          <a:bodyPr wrap="none">
            <a:spAutoFit/>
          </a:bodyPr>
          <a:lstStyle/>
          <a:p>
            <a:r>
              <a:rPr lang="zh-CN" altLang="en-US" dirty="0">
                <a:latin typeface="新宋体" panose="02010609030101010101" pitchFamily="49" charset="-122"/>
                <a:ea typeface="新宋体" panose="02010609030101010101" pitchFamily="49" charset="-122"/>
              </a:rPr>
              <a:t>这句话“我打开了我的电脑开始撰写”共有</a:t>
            </a:r>
            <a:r>
              <a:rPr lang="en-US" altLang="zh-CN" dirty="0">
                <a:latin typeface="新宋体" panose="02010609030101010101" pitchFamily="49" charset="-122"/>
                <a:ea typeface="新宋体" panose="02010609030101010101" pitchFamily="49" charset="-122"/>
              </a:rPr>
              <a:t>9</a:t>
            </a:r>
            <a:r>
              <a:rPr lang="zh-CN" altLang="en-US" dirty="0">
                <a:latin typeface="新宋体" panose="02010609030101010101" pitchFamily="49" charset="-122"/>
                <a:ea typeface="新宋体" panose="02010609030101010101" pitchFamily="49" charset="-122"/>
              </a:rPr>
              <a:t>个汉字</a:t>
            </a:r>
          </a:p>
        </p:txBody>
      </p:sp>
      <p:sp>
        <p:nvSpPr>
          <p:cNvPr id="21" name="矩形 20"/>
          <p:cNvSpPr/>
          <p:nvPr/>
        </p:nvSpPr>
        <p:spPr>
          <a:xfrm>
            <a:off x="289926" y="5105937"/>
            <a:ext cx="768159" cy="369332"/>
          </a:xfrm>
          <a:prstGeom prst="rect">
            <a:avLst/>
          </a:prstGeom>
        </p:spPr>
        <p:txBody>
          <a:bodyPr wrap="none">
            <a:spAutoFit/>
          </a:bodyPr>
          <a:lstStyle/>
          <a:p>
            <a:r>
              <a:rPr lang="zh-CN" altLang="en-US" dirty="0" smtClean="0"/>
              <a:t>例</a:t>
            </a:r>
            <a:r>
              <a:rPr lang="en-US" altLang="zh-CN" dirty="0" smtClean="0"/>
              <a:t>3</a:t>
            </a:r>
            <a:r>
              <a:rPr lang="zh-CN" altLang="en-US" dirty="0" smtClean="0"/>
              <a:t>：</a:t>
            </a:r>
            <a:endParaRPr lang="zh-CN" altLang="en-US" dirty="0"/>
          </a:p>
        </p:txBody>
      </p:sp>
      <p:sp>
        <p:nvSpPr>
          <p:cNvPr id="22" name="矩形 21"/>
          <p:cNvSpPr/>
          <p:nvPr/>
        </p:nvSpPr>
        <p:spPr>
          <a:xfrm>
            <a:off x="5428560" y="5094303"/>
            <a:ext cx="1371449" cy="338554"/>
          </a:xfrm>
          <a:prstGeom prst="rect">
            <a:avLst/>
          </a:prstGeom>
        </p:spPr>
        <p:txBody>
          <a:bodyPr wrap="square">
            <a:spAutoFit/>
          </a:bodyPr>
          <a:lstStyle/>
          <a:p>
            <a:r>
              <a:rPr lang="en-US" altLang="zh-CN" sz="1600" dirty="0" smtClean="0">
                <a:solidFill>
                  <a:schemeClr val="accent1"/>
                </a:solidFill>
                <a:latin typeface="新宋体" panose="02010609030101010101" pitchFamily="49" charset="-122"/>
                <a:ea typeface="新宋体" panose="02010609030101010101" pitchFamily="49" charset="-122"/>
              </a:rPr>
              <a:t>// 12</a:t>
            </a:r>
            <a:r>
              <a:rPr lang="zh-CN" altLang="en-US" sz="1600" dirty="0" smtClean="0">
                <a:solidFill>
                  <a:schemeClr val="accent1"/>
                </a:solidFill>
                <a:latin typeface="新宋体" panose="02010609030101010101" pitchFamily="49" charset="-122"/>
                <a:ea typeface="新宋体" panose="02010609030101010101" pitchFamily="49" charset="-122"/>
              </a:rPr>
              <a:t>个字</a:t>
            </a:r>
            <a:endParaRPr lang="zh-CN" altLang="en-US" sz="1600" dirty="0">
              <a:solidFill>
                <a:schemeClr val="accent1"/>
              </a:solidFill>
              <a:latin typeface="新宋体" panose="02010609030101010101" pitchFamily="49" charset="-122"/>
              <a:ea typeface="新宋体" panose="02010609030101010101" pitchFamily="49" charset="-122"/>
            </a:endParaRPr>
          </a:p>
        </p:txBody>
      </p:sp>
      <p:sp>
        <p:nvSpPr>
          <p:cNvPr id="20" name="矩形 19"/>
          <p:cNvSpPr/>
          <p:nvPr/>
        </p:nvSpPr>
        <p:spPr>
          <a:xfrm>
            <a:off x="7388097" y="5094085"/>
            <a:ext cx="2723823" cy="369332"/>
          </a:xfrm>
          <a:prstGeom prst="rect">
            <a:avLst/>
          </a:prstGeom>
        </p:spPr>
        <p:txBody>
          <a:bodyPr wrap="none">
            <a:spAutoFit/>
          </a:bodyPr>
          <a:lstStyle/>
          <a:p>
            <a:r>
              <a:rPr lang="zh-CN" altLang="en-US" dirty="0" smtClean="0">
                <a:latin typeface="新宋体" panose="02010609030101010101" pitchFamily="49" charset="-122"/>
                <a:ea typeface="新宋体" panose="02010609030101010101" pitchFamily="49" charset="-122"/>
              </a:rPr>
              <a:t>对对联：</a:t>
            </a:r>
            <a:r>
              <a:rPr lang="en-US" altLang="zh-CN" dirty="0" smtClean="0">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烟锁池塘柳”</a:t>
            </a:r>
            <a:endParaRPr lang="zh-CN" altLang="en-US" dirty="0">
              <a:latin typeface="新宋体" panose="02010609030101010101" pitchFamily="49" charset="-122"/>
              <a:ea typeface="新宋体" panose="02010609030101010101" pitchFamily="49" charset="-122"/>
            </a:endParaRPr>
          </a:p>
        </p:txBody>
      </p:sp>
      <p:sp>
        <p:nvSpPr>
          <p:cNvPr id="23" name="矩形 22"/>
          <p:cNvSpPr/>
          <p:nvPr/>
        </p:nvSpPr>
        <p:spPr>
          <a:xfrm>
            <a:off x="7028097" y="5170751"/>
            <a:ext cx="360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7035078" y="5556510"/>
            <a:ext cx="360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379838" y="5491120"/>
            <a:ext cx="1800493" cy="369332"/>
          </a:xfrm>
          <a:prstGeom prst="rect">
            <a:avLst/>
          </a:prstGeom>
        </p:spPr>
        <p:txBody>
          <a:bodyPr wrap="none">
            <a:spAutoFit/>
          </a:bodyPr>
          <a:lstStyle/>
          <a:p>
            <a:r>
              <a:rPr lang="zh-CN" altLang="en-US" dirty="0" smtClean="0">
                <a:latin typeface="新宋体" panose="02010609030101010101" pitchFamily="49" charset="-122"/>
                <a:ea typeface="新宋体" panose="02010609030101010101" pitchFamily="49" charset="-122"/>
              </a:rPr>
              <a:t>“霜</a:t>
            </a:r>
            <a:r>
              <a:rPr lang="zh-CN" altLang="en-US" dirty="0">
                <a:latin typeface="新宋体" panose="02010609030101010101" pitchFamily="49" charset="-122"/>
                <a:ea typeface="新宋体" panose="02010609030101010101" pitchFamily="49" charset="-122"/>
              </a:rPr>
              <a:t>染林间竹</a:t>
            </a:r>
            <a:r>
              <a:rPr lang="zh-CN" altLang="en-US" dirty="0" smtClean="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
        <p:nvSpPr>
          <p:cNvPr id="26" name="矩形 25"/>
          <p:cNvSpPr/>
          <p:nvPr/>
        </p:nvSpPr>
        <p:spPr>
          <a:xfrm>
            <a:off x="6391850" y="5104182"/>
            <a:ext cx="768159" cy="369332"/>
          </a:xfrm>
          <a:prstGeom prst="rect">
            <a:avLst/>
          </a:prstGeom>
        </p:spPr>
        <p:txBody>
          <a:bodyPr wrap="none">
            <a:spAutoFit/>
          </a:bodyPr>
          <a:lstStyle/>
          <a:p>
            <a:r>
              <a:rPr lang="zh-CN" altLang="en-US" dirty="0" smtClean="0"/>
              <a:t>例</a:t>
            </a:r>
            <a:r>
              <a:rPr lang="en-US" altLang="zh-CN" dirty="0"/>
              <a:t>4</a:t>
            </a:r>
            <a:r>
              <a:rPr lang="zh-CN" altLang="en-US" dirty="0" smtClean="0"/>
              <a:t>：</a:t>
            </a:r>
            <a:endParaRPr lang="zh-CN" altLang="en-US" dirty="0"/>
          </a:p>
        </p:txBody>
      </p:sp>
      <p:sp>
        <p:nvSpPr>
          <p:cNvPr id="27" name="矩形 26"/>
          <p:cNvSpPr/>
          <p:nvPr/>
        </p:nvSpPr>
        <p:spPr>
          <a:xfrm>
            <a:off x="9872319" y="5078696"/>
            <a:ext cx="2017227" cy="338554"/>
          </a:xfrm>
          <a:prstGeom prst="rect">
            <a:avLst/>
          </a:prstGeom>
        </p:spPr>
        <p:txBody>
          <a:bodyPr wrap="square">
            <a:spAutoFit/>
          </a:bodyPr>
          <a:lstStyle/>
          <a:p>
            <a:r>
              <a:rPr lang="en-US" altLang="zh-CN" sz="1600" dirty="0" smtClean="0">
                <a:solidFill>
                  <a:schemeClr val="accent1"/>
                </a:solidFill>
                <a:latin typeface="新宋体" panose="02010609030101010101" pitchFamily="49" charset="-122"/>
                <a:ea typeface="新宋体" panose="02010609030101010101" pitchFamily="49" charset="-122"/>
              </a:rPr>
              <a:t>// </a:t>
            </a:r>
            <a:r>
              <a:rPr lang="zh-CN" altLang="en-US" sz="1600" dirty="0" smtClean="0">
                <a:solidFill>
                  <a:schemeClr val="accent1"/>
                </a:solidFill>
                <a:latin typeface="新宋体" panose="02010609030101010101" pitchFamily="49" charset="-122"/>
                <a:ea typeface="新宋体" panose="02010609030101010101" pitchFamily="49" charset="-122"/>
              </a:rPr>
              <a:t>金木水火土</a:t>
            </a:r>
            <a:endParaRPr lang="zh-CN" altLang="en-US" sz="1600" dirty="0">
              <a:solidFill>
                <a:schemeClr val="accent1"/>
              </a:solidFill>
              <a:latin typeface="新宋体" panose="02010609030101010101" pitchFamily="49" charset="-122"/>
              <a:ea typeface="新宋体" panose="02010609030101010101" pitchFamily="49" charset="-122"/>
            </a:endParaRPr>
          </a:p>
        </p:txBody>
      </p:sp>
      <p:sp>
        <p:nvSpPr>
          <p:cNvPr id="28" name="矩形 27"/>
          <p:cNvSpPr/>
          <p:nvPr/>
        </p:nvSpPr>
        <p:spPr>
          <a:xfrm>
            <a:off x="6973729" y="5849102"/>
            <a:ext cx="4324536" cy="369332"/>
          </a:xfrm>
          <a:prstGeom prst="rect">
            <a:avLst/>
          </a:prstGeom>
        </p:spPr>
        <p:txBody>
          <a:bodyPr wrap="square">
            <a:spAutoFit/>
          </a:bodyPr>
          <a:lstStyle/>
          <a:p>
            <a:r>
              <a:rPr lang="en-US" altLang="zh-CN" dirty="0" smtClean="0">
                <a:solidFill>
                  <a:schemeClr val="accent1"/>
                </a:solidFill>
                <a:latin typeface="新宋体" panose="02010609030101010101" pitchFamily="49" charset="-122"/>
                <a:ea typeface="新宋体" panose="02010609030101010101" pitchFamily="49" charset="-122"/>
              </a:rPr>
              <a:t>//</a:t>
            </a:r>
            <a:r>
              <a:rPr lang="zh-CN" altLang="en-US" dirty="0">
                <a:solidFill>
                  <a:schemeClr val="accent1"/>
                </a:solidFill>
                <a:latin typeface="新宋体" panose="02010609030101010101" pitchFamily="49" charset="-122"/>
                <a:ea typeface="新宋体" panose="02010609030101010101" pitchFamily="49" charset="-122"/>
              </a:rPr>
              <a:t>炮镇海城楼 深圳铁板烧 柯洁炸</a:t>
            </a:r>
            <a:r>
              <a:rPr lang="zh-CN" altLang="en-US" dirty="0" smtClean="0">
                <a:solidFill>
                  <a:schemeClr val="accent1"/>
                </a:solidFill>
                <a:latin typeface="新宋体" panose="02010609030101010101" pitchFamily="49" charset="-122"/>
                <a:ea typeface="新宋体" panose="02010609030101010101" pitchFamily="49" charset="-122"/>
              </a:rPr>
              <a:t>地铁</a:t>
            </a:r>
            <a:endParaRPr lang="zh-CN" altLang="en-US" dirty="0">
              <a:solidFill>
                <a:schemeClr val="accent1"/>
              </a:solidFill>
              <a:latin typeface="新宋体" panose="02010609030101010101" pitchFamily="49" charset="-122"/>
              <a:ea typeface="新宋体" panose="02010609030101010101" pitchFamily="49" charset="-122"/>
            </a:endParaRPr>
          </a:p>
        </p:txBody>
      </p:sp>
      <p:sp>
        <p:nvSpPr>
          <p:cNvPr id="3" name="矩形 2"/>
          <p:cNvSpPr/>
          <p:nvPr/>
        </p:nvSpPr>
        <p:spPr>
          <a:xfrm>
            <a:off x="303912" y="6438799"/>
            <a:ext cx="3970959" cy="369332"/>
          </a:xfrm>
          <a:prstGeom prst="rect">
            <a:avLst/>
          </a:prstGeom>
        </p:spPr>
        <p:txBody>
          <a:bodyPr wrap="none">
            <a:spAutoFit/>
          </a:bodyPr>
          <a:lstStyle/>
          <a:p>
            <a:r>
              <a:rPr lang="zh-CN" altLang="en-US" i="1" dirty="0">
                <a:solidFill>
                  <a:schemeClr val="tx1">
                    <a:lumMod val="50000"/>
                    <a:lumOff val="50000"/>
                  </a:schemeClr>
                </a:solidFill>
              </a:rPr>
              <a:t>https://platform.openai.com/tokenizer</a:t>
            </a:r>
          </a:p>
        </p:txBody>
      </p:sp>
      <p:sp>
        <p:nvSpPr>
          <p:cNvPr id="4" name="矩形 3"/>
          <p:cNvSpPr/>
          <p:nvPr/>
        </p:nvSpPr>
        <p:spPr>
          <a:xfrm>
            <a:off x="4274871" y="6456405"/>
            <a:ext cx="1792478" cy="369332"/>
          </a:xfrm>
          <a:prstGeom prst="rect">
            <a:avLst/>
          </a:prstGeom>
        </p:spPr>
        <p:txBody>
          <a:bodyPr wrap="none">
            <a:spAutoFit/>
          </a:bodyPr>
          <a:lstStyle/>
          <a:p>
            <a:r>
              <a:rPr lang="zh-CN" altLang="en-US" dirty="0" smtClean="0">
                <a:hlinkClick r:id="rId5"/>
              </a:rPr>
              <a:t>示例：</a:t>
            </a:r>
            <a:r>
              <a:rPr lang="en-US" altLang="zh-CN" dirty="0" smtClean="0">
                <a:hlinkClick r:id="rId5"/>
              </a:rPr>
              <a:t>tokenizer</a:t>
            </a:r>
            <a:endParaRPr lang="zh-CN" altLang="en-US" dirty="0"/>
          </a:p>
        </p:txBody>
      </p:sp>
    </p:spTree>
    <p:extLst>
      <p:ext uri="{BB962C8B-B14F-4D97-AF65-F5344CB8AC3E}">
        <p14:creationId xmlns:p14="http://schemas.microsoft.com/office/powerpoint/2010/main" val="4147574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箭头连接符 5"/>
          <p:cNvCxnSpPr/>
          <p:nvPr/>
        </p:nvCxnSpPr>
        <p:spPr>
          <a:xfrm>
            <a:off x="378908" y="1851904"/>
            <a:ext cx="0" cy="3742986"/>
          </a:xfrm>
          <a:prstGeom prst="straightConnector1">
            <a:avLst/>
          </a:prstGeom>
          <a:noFill/>
          <a:ln w="25400" cap="flat">
            <a:solidFill>
              <a:schemeClr val="tx1">
                <a:lumMod val="50000"/>
                <a:lumOff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Decoder-Only</a:t>
            </a:r>
            <a:r>
              <a:rPr lang="zh-CN" altLang="en-US" sz="2400" dirty="0" smtClean="0">
                <a:solidFill>
                  <a:srgbClr val="3856F5"/>
                </a:solidFill>
                <a:latin typeface="微软雅黑" panose="020B0503020204020204" pitchFamily="34" charset="-122"/>
                <a:ea typeface="微软雅黑" panose="020B0503020204020204" pitchFamily="34" charset="-122"/>
              </a:rPr>
              <a:t>的输入输出</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6" name="矩形 15"/>
          <p:cNvSpPr/>
          <p:nvPr/>
        </p:nvSpPr>
        <p:spPr>
          <a:xfrm>
            <a:off x="568982" y="4568563"/>
            <a:ext cx="5676835" cy="1200329"/>
          </a:xfrm>
          <a:prstGeom prst="rect">
            <a:avLst/>
          </a:prstGeom>
        </p:spPr>
        <p:txBody>
          <a:bodyPr wrap="square">
            <a:spAutoFit/>
          </a:bodyPr>
          <a:lstStyle/>
          <a:p>
            <a:r>
              <a:rPr lang="en-US" altLang="zh-CN" dirty="0" smtClean="0">
                <a:latin typeface="Helvetica Neue"/>
              </a:rPr>
              <a:t>… User: </a:t>
            </a:r>
            <a:r>
              <a:rPr lang="zh-CN" altLang="en-US" dirty="0" smtClean="0">
                <a:latin typeface="Helvetica Neue"/>
              </a:rPr>
              <a:t>他做过哪些诗？</a:t>
            </a:r>
            <a:r>
              <a:rPr lang="en-US" altLang="zh-CN" dirty="0" smtClean="0">
                <a:latin typeface="Helvetica Neue"/>
              </a:rPr>
              <a:t>Assistant: </a:t>
            </a:r>
            <a:r>
              <a:rPr lang="zh-CN" altLang="en-US" dirty="0" smtClean="0">
                <a:solidFill>
                  <a:srgbClr val="0070C0"/>
                </a:solidFill>
                <a:latin typeface="Helvetica Neue"/>
              </a:rPr>
              <a:t>李白</a:t>
            </a:r>
            <a:r>
              <a:rPr lang="zh-CN" altLang="en-US" dirty="0">
                <a:solidFill>
                  <a:srgbClr val="0070C0"/>
                </a:solidFill>
                <a:latin typeface="Helvetica Neue"/>
              </a:rPr>
              <a:t>的诗作非常多，至今流传下来的有</a:t>
            </a:r>
            <a:r>
              <a:rPr lang="en-US" altLang="zh-CN" dirty="0">
                <a:solidFill>
                  <a:srgbClr val="0070C0"/>
                </a:solidFill>
                <a:latin typeface="Helvetica Neue"/>
              </a:rPr>
              <a:t>900</a:t>
            </a:r>
            <a:r>
              <a:rPr lang="zh-CN" altLang="en-US" dirty="0">
                <a:solidFill>
                  <a:srgbClr val="0070C0"/>
                </a:solidFill>
                <a:latin typeface="Helvetica Neue"/>
              </a:rPr>
              <a:t>多</a:t>
            </a:r>
            <a:r>
              <a:rPr lang="zh-CN" altLang="en-US" dirty="0" smtClean="0">
                <a:solidFill>
                  <a:srgbClr val="0070C0"/>
                </a:solidFill>
                <a:latin typeface="Helvetica Neue"/>
              </a:rPr>
              <a:t>首。</a:t>
            </a:r>
            <a:r>
              <a:rPr lang="zh-CN" altLang="en-US" dirty="0">
                <a:solidFill>
                  <a:srgbClr val="0070C0"/>
                </a:solidFill>
                <a:latin typeface="Helvetica Neue"/>
              </a:rPr>
              <a:t>以下是一些他较为知名的诗作</a:t>
            </a:r>
            <a:r>
              <a:rPr lang="zh-CN" altLang="en-US" dirty="0">
                <a:latin typeface="Helvetica Neue"/>
              </a:rPr>
              <a:t>：</a:t>
            </a:r>
            <a:r>
              <a:rPr lang="zh-CN" altLang="en-US" dirty="0"/>
              <a:t/>
            </a:r>
            <a:br>
              <a:rPr lang="zh-CN" altLang="en-US" dirty="0"/>
            </a:br>
            <a:r>
              <a:rPr lang="en-US" altLang="zh-CN" dirty="0" smtClean="0"/>
              <a:t>……</a:t>
            </a:r>
            <a:endParaRPr lang="zh-CN" altLang="en-US" dirty="0"/>
          </a:p>
        </p:txBody>
      </p:sp>
      <p:grpSp>
        <p:nvGrpSpPr>
          <p:cNvPr id="20" name="组合 19"/>
          <p:cNvGrpSpPr/>
          <p:nvPr/>
        </p:nvGrpSpPr>
        <p:grpSpPr>
          <a:xfrm>
            <a:off x="544581" y="771580"/>
            <a:ext cx="3231708" cy="981715"/>
            <a:chOff x="296608" y="756081"/>
            <a:chExt cx="3231708" cy="981715"/>
          </a:xfrm>
        </p:grpSpPr>
        <p:sp>
          <p:nvSpPr>
            <p:cNvPr id="3" name="矩形 2"/>
            <p:cNvSpPr/>
            <p:nvPr/>
          </p:nvSpPr>
          <p:spPr>
            <a:xfrm>
              <a:off x="804493" y="756081"/>
              <a:ext cx="2723823" cy="369332"/>
            </a:xfrm>
            <a:prstGeom prst="rect">
              <a:avLst/>
            </a:prstGeom>
          </p:spPr>
          <p:txBody>
            <a:bodyPr wrap="none">
              <a:spAutoFit/>
            </a:bodyPr>
            <a:lstStyle/>
            <a:p>
              <a:r>
                <a:rPr lang="zh-CN" altLang="en-US" dirty="0">
                  <a:solidFill>
                    <a:schemeClr val="tx1">
                      <a:lumMod val="50000"/>
                      <a:lumOff val="50000"/>
                    </a:schemeClr>
                  </a:solidFill>
                  <a:latin typeface="Helvetica Neue"/>
                </a:rPr>
                <a:t>李白是哪个朝代的诗人？</a:t>
              </a:r>
              <a:endParaRPr lang="zh-CN" altLang="en-US" dirty="0">
                <a:solidFill>
                  <a:schemeClr val="tx1">
                    <a:lumMod val="50000"/>
                    <a:lumOff val="50000"/>
                  </a:schemeClr>
                </a:solidFill>
              </a:endParaRPr>
            </a:p>
          </p:txBody>
        </p:sp>
        <p:sp>
          <p:nvSpPr>
            <p:cNvPr id="4" name="矩形 3"/>
            <p:cNvSpPr/>
            <p:nvPr/>
          </p:nvSpPr>
          <p:spPr>
            <a:xfrm>
              <a:off x="804493" y="1091531"/>
              <a:ext cx="2382992" cy="369332"/>
            </a:xfrm>
            <a:prstGeom prst="rect">
              <a:avLst/>
            </a:prstGeom>
          </p:spPr>
          <p:txBody>
            <a:bodyPr wrap="square">
              <a:spAutoFit/>
            </a:bodyPr>
            <a:lstStyle/>
            <a:p>
              <a:r>
                <a:rPr lang="zh-CN" altLang="en-US" dirty="0" smtClean="0">
                  <a:solidFill>
                    <a:schemeClr val="tx1">
                      <a:lumMod val="50000"/>
                      <a:lumOff val="50000"/>
                    </a:schemeClr>
                  </a:solidFill>
                  <a:latin typeface="Helvetica Neue"/>
                </a:rPr>
                <a:t>李白是唐朝的诗人。</a:t>
              </a:r>
              <a:endParaRPr lang="zh-CN" altLang="en-US" dirty="0">
                <a:solidFill>
                  <a:schemeClr val="tx1">
                    <a:lumMod val="50000"/>
                    <a:lumOff val="50000"/>
                  </a:schemeClr>
                </a:solidFill>
              </a:endParaRPr>
            </a:p>
          </p:txBody>
        </p:sp>
        <p:sp>
          <p:nvSpPr>
            <p:cNvPr id="8" name="矩形 7"/>
            <p:cNvSpPr/>
            <p:nvPr/>
          </p:nvSpPr>
          <p:spPr>
            <a:xfrm>
              <a:off x="804493" y="1368464"/>
              <a:ext cx="1800493" cy="369332"/>
            </a:xfrm>
            <a:prstGeom prst="rect">
              <a:avLst/>
            </a:prstGeom>
          </p:spPr>
          <p:txBody>
            <a:bodyPr wrap="none">
              <a:spAutoFit/>
            </a:bodyPr>
            <a:lstStyle/>
            <a:p>
              <a:r>
                <a:rPr lang="zh-CN" altLang="en-US" dirty="0">
                  <a:latin typeface="Helvetica Neue"/>
                </a:rPr>
                <a:t>他做过哪些诗？</a:t>
              </a:r>
              <a:endParaRPr lang="zh-CN" altLang="en-US" dirty="0"/>
            </a:p>
          </p:txBody>
        </p:sp>
        <p:sp>
          <p:nvSpPr>
            <p:cNvPr id="23" name="矩形 22"/>
            <p:cNvSpPr/>
            <p:nvPr/>
          </p:nvSpPr>
          <p:spPr>
            <a:xfrm>
              <a:off x="298027" y="835529"/>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Q1</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305008" y="1128300"/>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A1</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296608" y="1445130"/>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Q2</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26" name="AutoShape 20"/>
          <p:cNvSpPr>
            <a:spLocks noChangeArrowheads="1"/>
          </p:cNvSpPr>
          <p:nvPr/>
        </p:nvSpPr>
        <p:spPr bwMode="gray">
          <a:xfrm>
            <a:off x="370244" y="730511"/>
            <a:ext cx="6294737" cy="1098569"/>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544581" y="1975885"/>
            <a:ext cx="3416320" cy="369332"/>
          </a:xfrm>
          <a:prstGeom prst="rect">
            <a:avLst/>
          </a:prstGeom>
        </p:spPr>
        <p:txBody>
          <a:bodyPr wrap="none">
            <a:spAutoFit/>
          </a:bodyPr>
          <a:lstStyle/>
          <a:p>
            <a:r>
              <a:rPr lang="en-US" altLang="zh-CN" dirty="0" smtClean="0">
                <a:latin typeface="Helvetica Neue"/>
              </a:rPr>
              <a:t>User: </a:t>
            </a:r>
            <a:r>
              <a:rPr lang="zh-CN" altLang="en-US" dirty="0" smtClean="0">
                <a:latin typeface="Helvetica Neue"/>
              </a:rPr>
              <a:t>李白</a:t>
            </a:r>
            <a:r>
              <a:rPr lang="zh-CN" altLang="en-US" dirty="0">
                <a:latin typeface="Helvetica Neue"/>
              </a:rPr>
              <a:t>是哪个朝代的诗人？</a:t>
            </a:r>
            <a:endParaRPr lang="zh-CN" altLang="en-US" dirty="0"/>
          </a:p>
        </p:txBody>
      </p:sp>
      <p:sp>
        <p:nvSpPr>
          <p:cNvPr id="30" name="矩形 29"/>
          <p:cNvSpPr/>
          <p:nvPr/>
        </p:nvSpPr>
        <p:spPr>
          <a:xfrm>
            <a:off x="544580" y="2295837"/>
            <a:ext cx="4233461" cy="369332"/>
          </a:xfrm>
          <a:prstGeom prst="rect">
            <a:avLst/>
          </a:prstGeom>
        </p:spPr>
        <p:txBody>
          <a:bodyPr wrap="square">
            <a:spAutoFit/>
          </a:bodyPr>
          <a:lstStyle/>
          <a:p>
            <a:r>
              <a:rPr lang="en-US" altLang="zh-CN" dirty="0" smtClean="0">
                <a:latin typeface="Helvetica Neue"/>
              </a:rPr>
              <a:t>Assistant: </a:t>
            </a:r>
            <a:r>
              <a:rPr lang="zh-CN" altLang="en-US" dirty="0" smtClean="0">
                <a:latin typeface="Helvetica Neue"/>
              </a:rPr>
              <a:t>李白是唐朝的诗人。</a:t>
            </a:r>
            <a:endParaRPr lang="zh-CN" altLang="en-US" dirty="0"/>
          </a:p>
        </p:txBody>
      </p:sp>
      <p:sp>
        <p:nvSpPr>
          <p:cNvPr id="31" name="矩形 30"/>
          <p:cNvSpPr/>
          <p:nvPr/>
        </p:nvSpPr>
        <p:spPr>
          <a:xfrm>
            <a:off x="544581" y="2634764"/>
            <a:ext cx="2492990" cy="369332"/>
          </a:xfrm>
          <a:prstGeom prst="rect">
            <a:avLst/>
          </a:prstGeom>
        </p:spPr>
        <p:txBody>
          <a:bodyPr wrap="none">
            <a:spAutoFit/>
          </a:bodyPr>
          <a:lstStyle/>
          <a:p>
            <a:r>
              <a:rPr lang="en-US" altLang="zh-CN" dirty="0" smtClean="0">
                <a:latin typeface="Helvetica Neue"/>
              </a:rPr>
              <a:t>User: </a:t>
            </a:r>
            <a:r>
              <a:rPr lang="zh-CN" altLang="en-US" dirty="0" smtClean="0">
                <a:latin typeface="Helvetica Neue"/>
              </a:rPr>
              <a:t>他</a:t>
            </a:r>
            <a:r>
              <a:rPr lang="zh-CN" altLang="en-US" dirty="0">
                <a:latin typeface="Helvetica Neue"/>
              </a:rPr>
              <a:t>做过哪些诗？</a:t>
            </a:r>
            <a:endParaRPr lang="zh-CN" altLang="en-US" dirty="0"/>
          </a:p>
        </p:txBody>
      </p:sp>
      <p:sp>
        <p:nvSpPr>
          <p:cNvPr id="35" name="矩形 34"/>
          <p:cNvSpPr/>
          <p:nvPr/>
        </p:nvSpPr>
        <p:spPr>
          <a:xfrm>
            <a:off x="568982" y="3034577"/>
            <a:ext cx="4339650" cy="369332"/>
          </a:xfrm>
          <a:prstGeom prst="rect">
            <a:avLst/>
          </a:prstGeom>
        </p:spPr>
        <p:txBody>
          <a:bodyPr wrap="none">
            <a:spAutoFit/>
          </a:bodyPr>
          <a:lstStyle/>
          <a:p>
            <a:r>
              <a:rPr lang="en-US" altLang="zh-CN" dirty="0" smtClean="0">
                <a:latin typeface="Helvetica Neue"/>
              </a:rPr>
              <a:t>… User: </a:t>
            </a:r>
            <a:r>
              <a:rPr lang="zh-CN" altLang="en-US" dirty="0" smtClean="0">
                <a:latin typeface="Helvetica Neue"/>
              </a:rPr>
              <a:t>他</a:t>
            </a:r>
            <a:r>
              <a:rPr lang="zh-CN" altLang="en-US" dirty="0">
                <a:latin typeface="Helvetica Neue"/>
              </a:rPr>
              <a:t>做过哪些诗</a:t>
            </a:r>
            <a:r>
              <a:rPr lang="zh-CN" altLang="en-US" dirty="0" smtClean="0">
                <a:latin typeface="Helvetica Neue"/>
              </a:rPr>
              <a:t>？</a:t>
            </a:r>
            <a:r>
              <a:rPr lang="en-US" altLang="zh-CN" dirty="0" smtClean="0">
                <a:latin typeface="Helvetica Neue"/>
              </a:rPr>
              <a:t>Assistant: </a:t>
            </a:r>
            <a:r>
              <a:rPr lang="zh-CN" altLang="en-US" dirty="0" smtClean="0">
                <a:solidFill>
                  <a:srgbClr val="F7571B"/>
                </a:solidFill>
                <a:latin typeface="Helvetica Neue"/>
              </a:rPr>
              <a:t>李</a:t>
            </a:r>
            <a:endParaRPr lang="zh-CN" altLang="en-US" dirty="0">
              <a:solidFill>
                <a:srgbClr val="F7571B"/>
              </a:solidFill>
            </a:endParaRPr>
          </a:p>
        </p:txBody>
      </p:sp>
      <p:sp>
        <p:nvSpPr>
          <p:cNvPr id="36" name="矩形 35"/>
          <p:cNvSpPr/>
          <p:nvPr/>
        </p:nvSpPr>
        <p:spPr>
          <a:xfrm>
            <a:off x="568982" y="3507745"/>
            <a:ext cx="4570482" cy="369332"/>
          </a:xfrm>
          <a:prstGeom prst="rect">
            <a:avLst/>
          </a:prstGeom>
        </p:spPr>
        <p:txBody>
          <a:bodyPr wrap="none">
            <a:spAutoFit/>
          </a:bodyPr>
          <a:lstStyle/>
          <a:p>
            <a:r>
              <a:rPr lang="en-US" altLang="zh-CN" dirty="0" smtClean="0">
                <a:latin typeface="Helvetica Neue"/>
              </a:rPr>
              <a:t>… User: </a:t>
            </a:r>
            <a:r>
              <a:rPr lang="zh-CN" altLang="en-US" dirty="0" smtClean="0">
                <a:latin typeface="Helvetica Neue"/>
              </a:rPr>
              <a:t>他</a:t>
            </a:r>
            <a:r>
              <a:rPr lang="zh-CN" altLang="en-US" dirty="0">
                <a:latin typeface="Helvetica Neue"/>
              </a:rPr>
              <a:t>做过哪些诗</a:t>
            </a:r>
            <a:r>
              <a:rPr lang="zh-CN" altLang="en-US" dirty="0" smtClean="0">
                <a:latin typeface="Helvetica Neue"/>
              </a:rPr>
              <a:t>？</a:t>
            </a:r>
            <a:r>
              <a:rPr lang="en-US" altLang="zh-CN" dirty="0" smtClean="0">
                <a:latin typeface="Helvetica Neue"/>
              </a:rPr>
              <a:t>Assistant: </a:t>
            </a:r>
            <a:r>
              <a:rPr lang="zh-CN" altLang="en-US" dirty="0" smtClean="0">
                <a:latin typeface="Helvetica Neue"/>
              </a:rPr>
              <a:t>李</a:t>
            </a:r>
            <a:r>
              <a:rPr lang="zh-CN" altLang="en-US" dirty="0" smtClean="0">
                <a:solidFill>
                  <a:srgbClr val="F7571B"/>
                </a:solidFill>
                <a:latin typeface="Helvetica Neue"/>
              </a:rPr>
              <a:t>白</a:t>
            </a:r>
            <a:endParaRPr lang="zh-CN" altLang="en-US" dirty="0">
              <a:solidFill>
                <a:srgbClr val="F7571B"/>
              </a:solidFill>
            </a:endParaRPr>
          </a:p>
        </p:txBody>
      </p:sp>
      <p:sp>
        <p:nvSpPr>
          <p:cNvPr id="37" name="矩形 36"/>
          <p:cNvSpPr/>
          <p:nvPr/>
        </p:nvSpPr>
        <p:spPr>
          <a:xfrm>
            <a:off x="568982" y="3974383"/>
            <a:ext cx="4801314" cy="369332"/>
          </a:xfrm>
          <a:prstGeom prst="rect">
            <a:avLst/>
          </a:prstGeom>
        </p:spPr>
        <p:txBody>
          <a:bodyPr wrap="none">
            <a:spAutoFit/>
          </a:bodyPr>
          <a:lstStyle/>
          <a:p>
            <a:r>
              <a:rPr lang="en-US" altLang="zh-CN" dirty="0" smtClean="0">
                <a:latin typeface="Helvetica Neue"/>
              </a:rPr>
              <a:t>… User: </a:t>
            </a:r>
            <a:r>
              <a:rPr lang="zh-CN" altLang="en-US" dirty="0" smtClean="0">
                <a:latin typeface="Helvetica Neue"/>
              </a:rPr>
              <a:t>他</a:t>
            </a:r>
            <a:r>
              <a:rPr lang="zh-CN" altLang="en-US" dirty="0">
                <a:latin typeface="Helvetica Neue"/>
              </a:rPr>
              <a:t>做过哪些诗</a:t>
            </a:r>
            <a:r>
              <a:rPr lang="zh-CN" altLang="en-US" dirty="0" smtClean="0">
                <a:latin typeface="Helvetica Neue"/>
              </a:rPr>
              <a:t>？</a:t>
            </a:r>
            <a:r>
              <a:rPr lang="en-US" altLang="zh-CN" dirty="0" smtClean="0">
                <a:latin typeface="Helvetica Neue"/>
              </a:rPr>
              <a:t>Assistant: </a:t>
            </a:r>
            <a:r>
              <a:rPr lang="zh-CN" altLang="en-US" dirty="0" smtClean="0">
                <a:latin typeface="Helvetica Neue"/>
              </a:rPr>
              <a:t>李白</a:t>
            </a:r>
            <a:r>
              <a:rPr lang="zh-CN" altLang="en-US" dirty="0" smtClean="0">
                <a:solidFill>
                  <a:srgbClr val="F7571B"/>
                </a:solidFill>
                <a:latin typeface="Helvetica Neue"/>
              </a:rPr>
              <a:t>的</a:t>
            </a:r>
            <a:endParaRPr lang="zh-CN" altLang="en-US" dirty="0">
              <a:solidFill>
                <a:srgbClr val="F7571B"/>
              </a:solidFill>
            </a:endParaRPr>
          </a:p>
        </p:txBody>
      </p:sp>
      <p:sp>
        <p:nvSpPr>
          <p:cNvPr id="38" name="矩形 37"/>
          <p:cNvSpPr/>
          <p:nvPr/>
        </p:nvSpPr>
        <p:spPr>
          <a:xfrm>
            <a:off x="2040672" y="4348964"/>
            <a:ext cx="646331" cy="369332"/>
          </a:xfrm>
          <a:prstGeom prst="rect">
            <a:avLst/>
          </a:prstGeom>
        </p:spPr>
        <p:txBody>
          <a:bodyPr wrap="none">
            <a:spAutoFit/>
          </a:bodyPr>
          <a:lstStyle/>
          <a:p>
            <a:r>
              <a:rPr lang="en-US" altLang="zh-CN" dirty="0" smtClean="0">
                <a:latin typeface="Helvetica Neue"/>
              </a:rPr>
              <a:t>……</a:t>
            </a:r>
            <a:endParaRPr lang="zh-CN" altLang="en-US" dirty="0"/>
          </a:p>
        </p:txBody>
      </p:sp>
      <p:sp>
        <p:nvSpPr>
          <p:cNvPr id="42" name="椭圆 41"/>
          <p:cNvSpPr/>
          <p:nvPr/>
        </p:nvSpPr>
        <p:spPr>
          <a:xfrm>
            <a:off x="226244" y="2023208"/>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3" name="椭圆 42"/>
          <p:cNvSpPr/>
          <p:nvPr/>
        </p:nvSpPr>
        <p:spPr>
          <a:xfrm>
            <a:off x="226244" y="3073177"/>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44" name="椭圆 43"/>
          <p:cNvSpPr/>
          <p:nvPr/>
        </p:nvSpPr>
        <p:spPr>
          <a:xfrm>
            <a:off x="226244" y="3507747"/>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45" name="椭圆 44"/>
          <p:cNvSpPr/>
          <p:nvPr/>
        </p:nvSpPr>
        <p:spPr>
          <a:xfrm>
            <a:off x="226244" y="3955161"/>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46" name="椭圆 45"/>
          <p:cNvSpPr/>
          <p:nvPr/>
        </p:nvSpPr>
        <p:spPr>
          <a:xfrm>
            <a:off x="226244" y="4645722"/>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a:t>
            </a:r>
            <a:endParaRPr lang="zh-CN" altLang="en-US" dirty="0"/>
          </a:p>
        </p:txBody>
      </p:sp>
      <p:cxnSp>
        <p:nvCxnSpPr>
          <p:cNvPr id="47" name="直接连接符 46"/>
          <p:cNvCxnSpPr/>
          <p:nvPr/>
        </p:nvCxnSpPr>
        <p:spPr>
          <a:xfrm>
            <a:off x="6903122" y="609949"/>
            <a:ext cx="0" cy="51244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7069078" y="680243"/>
            <a:ext cx="4593533" cy="4524315"/>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在普通对话当中，</a:t>
            </a:r>
            <a:r>
              <a:rPr lang="en-US" altLang="zh-CN" sz="1600" dirty="0" smtClean="0">
                <a:latin typeface="新宋体" panose="02010609030101010101" pitchFamily="49" charset="-122"/>
                <a:ea typeface="新宋体" panose="02010609030101010101" pitchFamily="49" charset="-122"/>
              </a:rPr>
              <a:t>LLM </a:t>
            </a:r>
            <a:r>
              <a:rPr lang="zh-CN" altLang="en-US" sz="1600" dirty="0" smtClean="0">
                <a:latin typeface="新宋体" panose="02010609030101010101" pitchFamily="49" charset="-122"/>
                <a:ea typeface="新宋体" panose="02010609030101010101" pitchFamily="49" charset="-122"/>
              </a:rPr>
              <a:t>每次“看到”的，包含系统的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、用户与</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交互上下文窗口的对话记录、用户本次的输入（</a:t>
            </a:r>
            <a:r>
              <a:rPr lang="en-US" altLang="zh-CN" sz="1600" dirty="0" smtClean="0">
                <a:solidFill>
                  <a:srgbClr val="FF0000"/>
                </a:solidFill>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）以及模型本次的前序输出等</a:t>
            </a:r>
            <a:r>
              <a:rPr lang="zh-CN" altLang="en-US" sz="1600" dirty="0" smtClean="0">
                <a:solidFill>
                  <a:srgbClr val="FF0000"/>
                </a:solidFill>
                <a:latin typeface="新宋体" panose="02010609030101010101" pitchFamily="49" charset="-122"/>
                <a:ea typeface="新宋体" panose="02010609030101010101" pitchFamily="49" charset="-122"/>
              </a:rPr>
              <a:t>内容</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rgbClr val="FF0000"/>
                </a:solidFill>
                <a:latin typeface="新宋体" panose="02010609030101010101" pitchFamily="49" charset="-122"/>
                <a:ea typeface="新宋体" panose="02010609030101010101" pitchFamily="49" charset="-122"/>
              </a:rPr>
              <a:t>Context</a:t>
            </a:r>
            <a:r>
              <a:rPr lang="zh-CN" altLang="en-US" sz="1600" dirty="0" smtClean="0">
                <a:solidFill>
                  <a:schemeClr val="tx1"/>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作为</a:t>
            </a:r>
            <a:r>
              <a:rPr lang="en-US" altLang="zh-CN" sz="1600" dirty="0" smtClean="0">
                <a:latin typeface="新宋体" panose="02010609030101010101" pitchFamily="49" charset="-122"/>
                <a:ea typeface="新宋体" panose="02010609030101010101" pitchFamily="49" charset="-122"/>
              </a:rPr>
              <a:t>Prompt Engineering</a:t>
            </a:r>
            <a:r>
              <a:rPr lang="zh-CN" altLang="en-US" sz="1600" dirty="0" smtClean="0">
                <a:latin typeface="新宋体" panose="02010609030101010101" pitchFamily="49" charset="-122"/>
                <a:ea typeface="新宋体" panose="02010609030101010101" pitchFamily="49" charset="-122"/>
              </a:rPr>
              <a:t>，可以自由的控制</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的</a:t>
            </a:r>
            <a:r>
              <a:rPr lang="zh-CN" altLang="en-US" sz="1600" dirty="0" smtClean="0">
                <a:latin typeface="新宋体" panose="02010609030101010101" pitchFamily="49" charset="-122"/>
                <a:ea typeface="新宋体" panose="02010609030101010101" pitchFamily="49" charset="-122"/>
              </a:rPr>
              <a:t>输入输出以及</a:t>
            </a:r>
            <a:r>
              <a:rPr lang="zh-CN" altLang="en-US" sz="1600" dirty="0" smtClean="0">
                <a:latin typeface="新宋体" panose="02010609030101010101" pitchFamily="49" charset="-122"/>
                <a:ea typeface="新宋体" panose="02010609030101010101" pitchFamily="49" charset="-122"/>
              </a:rPr>
              <a:t>交互流程：</a:t>
            </a:r>
            <a:endParaRPr lang="en-US" altLang="zh-CN" sz="1600" dirty="0" smtClean="0">
              <a:latin typeface="新宋体" panose="02010609030101010101" pitchFamily="49" charset="-122"/>
              <a:ea typeface="新宋体" panose="02010609030101010101" pitchFamily="49" charset="-122"/>
            </a:endParaRPr>
          </a:p>
          <a:p>
            <a:pPr marL="285750" indent="-285750">
              <a:buFontTx/>
              <a:buChar char="-"/>
            </a:pP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的角色设定以及知识</a:t>
            </a:r>
            <a:endParaRPr lang="en-US" altLang="zh-CN" sz="1600" dirty="0" smtClean="0">
              <a:latin typeface="新宋体" panose="02010609030101010101" pitchFamily="49" charset="-122"/>
              <a:ea typeface="新宋体" panose="02010609030101010101" pitchFamily="49" charset="-122"/>
            </a:endParaRPr>
          </a:p>
          <a:p>
            <a:pPr marL="285750" indent="-285750">
              <a:buFontTx/>
              <a:buChar char="-"/>
            </a:pP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需要返回的格式与风格</a:t>
            </a:r>
            <a:endParaRPr lang="en-US" altLang="zh-CN" sz="1600" dirty="0" smtClean="0">
              <a:latin typeface="新宋体" panose="02010609030101010101" pitchFamily="49" charset="-122"/>
              <a:ea typeface="新宋体" panose="02010609030101010101" pitchFamily="49" charset="-122"/>
            </a:endParaRPr>
          </a:p>
          <a:p>
            <a:pPr marL="285750" indent="-285750">
              <a:buFontTx/>
              <a:buChar char="-"/>
            </a:pPr>
            <a:r>
              <a:rPr lang="zh-CN" altLang="en-US" sz="1600" dirty="0" smtClean="0">
                <a:latin typeface="新宋体" panose="02010609030101010101" pitchFamily="49" charset="-122"/>
                <a:ea typeface="新宋体" panose="02010609030101010101" pitchFamily="49" charset="-122"/>
              </a:rPr>
              <a:t>解决问题的步骤与途径</a:t>
            </a:r>
            <a:endParaRPr lang="en-US" altLang="zh-CN" sz="1600" dirty="0" smtClean="0">
              <a:latin typeface="新宋体" panose="02010609030101010101" pitchFamily="49" charset="-122"/>
              <a:ea typeface="新宋体" panose="02010609030101010101" pitchFamily="49" charset="-122"/>
            </a:endParaRPr>
          </a:p>
          <a:p>
            <a:pPr marL="285750" indent="-285750">
              <a:buFontTx/>
              <a:buChar char="-"/>
            </a:pPr>
            <a:r>
              <a:rPr lang="zh-CN" altLang="en-US" sz="1600" dirty="0" smtClean="0">
                <a:latin typeface="新宋体" panose="02010609030101010101" pitchFamily="49" charset="-122"/>
                <a:ea typeface="新宋体" panose="02010609030101010101" pitchFamily="49" charset="-122"/>
              </a:rPr>
              <a:t>第三方工具扩展回调</a:t>
            </a:r>
            <a:endParaRPr lang="en-US" altLang="zh-CN" sz="1600" dirty="0">
              <a:latin typeface="新宋体" panose="02010609030101010101" pitchFamily="49" charset="-122"/>
              <a:ea typeface="新宋体" panose="02010609030101010101" pitchFamily="49" charset="-122"/>
            </a:endParaRPr>
          </a:p>
          <a:p>
            <a:pPr marL="285750" indent="-285750">
              <a:buFontTx/>
              <a:buChar char="-"/>
            </a:pPr>
            <a:r>
              <a:rPr lang="en-US" altLang="zh-CN" sz="1600" dirty="0" smtClean="0">
                <a:latin typeface="新宋体" panose="02010609030101010101" pitchFamily="49" charset="-122"/>
                <a:ea typeface="新宋体" panose="02010609030101010101" pitchFamily="49" charset="-122"/>
              </a:rPr>
              <a:t>LLM</a:t>
            </a:r>
            <a:r>
              <a:rPr lang="zh-CN" altLang="en-US" sz="1600" dirty="0">
                <a:latin typeface="新宋体" panose="02010609030101010101" pitchFamily="49" charset="-122"/>
                <a:ea typeface="新宋体" panose="02010609030101010101" pitchFamily="49" charset="-122"/>
              </a:rPr>
              <a:t>结果的解析</a:t>
            </a:r>
            <a:endParaRPr lang="en-US" altLang="zh-CN" sz="1600" dirty="0">
              <a:latin typeface="新宋体" panose="02010609030101010101" pitchFamily="49" charset="-122"/>
              <a:ea typeface="新宋体" panose="02010609030101010101" pitchFamily="49" charset="-122"/>
            </a:endParaRPr>
          </a:p>
          <a:p>
            <a:pPr marL="285750" indent="-285750">
              <a:buFontTx/>
              <a:buChar char="-"/>
            </a:pPr>
            <a:r>
              <a:rPr lang="en-US" altLang="zh-CN" sz="1600" dirty="0" smtClean="0">
                <a:latin typeface="新宋体" panose="02010609030101010101" pitchFamily="49" charset="-122"/>
                <a:ea typeface="新宋体" panose="02010609030101010101" pitchFamily="49" charset="-122"/>
              </a:rPr>
              <a:t>LLM</a:t>
            </a:r>
            <a:r>
              <a:rPr lang="zh-CN" altLang="en-US" sz="1600" dirty="0">
                <a:latin typeface="新宋体" panose="02010609030101010101" pitchFamily="49" charset="-122"/>
                <a:ea typeface="新宋体" panose="02010609030101010101" pitchFamily="49" charset="-122"/>
              </a:rPr>
              <a:t>回调工具的返回</a:t>
            </a:r>
            <a:endParaRPr lang="en-US" altLang="zh-CN" sz="1600" dirty="0">
              <a:latin typeface="新宋体" panose="02010609030101010101" pitchFamily="49" charset="-122"/>
              <a:ea typeface="新宋体" panose="02010609030101010101" pitchFamily="49" charset="-122"/>
            </a:endParaRPr>
          </a:p>
          <a:p>
            <a:pPr marL="285750" indent="-285750">
              <a:buFontTx/>
              <a:buChar char="-"/>
            </a:pPr>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sz="1600" dirty="0" smtClean="0">
                <a:solidFill>
                  <a:schemeClr val="tx1"/>
                </a:solidFill>
                <a:latin typeface="新宋体" panose="02010609030101010101" pitchFamily="49" charset="-122"/>
                <a:ea typeface="新宋体" panose="02010609030101010101" pitchFamily="49" charset="-122"/>
              </a:rPr>
              <a:t>掌握输入输出以及工作流程的控制，是基于</a:t>
            </a:r>
            <a:r>
              <a:rPr lang="en-US" altLang="zh-CN" sz="1600" dirty="0" smtClean="0">
                <a:solidFill>
                  <a:schemeClr val="tx1"/>
                </a:solidFill>
                <a:latin typeface="新宋体" panose="02010609030101010101" pitchFamily="49" charset="-122"/>
                <a:ea typeface="新宋体" panose="02010609030101010101" pitchFamily="49" charset="-122"/>
              </a:rPr>
              <a:t>LLM</a:t>
            </a:r>
            <a:r>
              <a:rPr lang="zh-CN" altLang="en-US" sz="1600" dirty="0" smtClean="0">
                <a:solidFill>
                  <a:schemeClr val="tx1"/>
                </a:solidFill>
                <a:latin typeface="新宋体" panose="02010609030101010101" pitchFamily="49" charset="-122"/>
                <a:ea typeface="新宋体" panose="02010609030101010101" pitchFamily="49" charset="-122"/>
              </a:rPr>
              <a:t>开发解决某一领域问题的智能体（</a:t>
            </a:r>
            <a:r>
              <a:rPr lang="en-US" altLang="zh-CN" sz="1600" dirty="0" smtClean="0">
                <a:solidFill>
                  <a:schemeClr val="tx1"/>
                </a:solidFill>
                <a:latin typeface="新宋体" panose="02010609030101010101" pitchFamily="49" charset="-122"/>
                <a:ea typeface="新宋体" panose="02010609030101010101" pitchFamily="49" charset="-122"/>
              </a:rPr>
              <a:t>Agent/GPTs…</a:t>
            </a:r>
            <a:r>
              <a:rPr lang="zh-CN" altLang="en-US" sz="1600" dirty="0" smtClean="0">
                <a:solidFill>
                  <a:schemeClr val="tx1"/>
                </a:solidFill>
                <a:latin typeface="新宋体" panose="02010609030101010101" pitchFamily="49" charset="-122"/>
                <a:ea typeface="新宋体" panose="02010609030101010101" pitchFamily="49" charset="-122"/>
              </a:rPr>
              <a:t>）的基础。</a:t>
            </a:r>
            <a:endParaRPr lang="en-US" altLang="zh-CN" sz="1600" dirty="0">
              <a:solidFill>
                <a:schemeClr val="tx1"/>
              </a:solidFill>
              <a:latin typeface="新宋体" panose="02010609030101010101" pitchFamily="49" charset="-122"/>
              <a:ea typeface="新宋体" panose="02010609030101010101" pitchFamily="49" charset="-122"/>
            </a:endParaRPr>
          </a:p>
        </p:txBody>
      </p:sp>
      <p:sp>
        <p:nvSpPr>
          <p:cNvPr id="27" name="矩形 26"/>
          <p:cNvSpPr/>
          <p:nvPr/>
        </p:nvSpPr>
        <p:spPr>
          <a:xfrm>
            <a:off x="295848" y="5689558"/>
            <a:ext cx="11896151" cy="1138773"/>
          </a:xfrm>
          <a:prstGeom prst="rect">
            <a:avLst/>
          </a:prstGeom>
        </p:spPr>
        <p:txBody>
          <a:bodyPr wrap="square">
            <a:spAutoFit/>
          </a:bodyPr>
          <a:lstStyle/>
          <a:p>
            <a:r>
              <a:rPr lang="en-US" altLang="zh-CN" sz="2000" b="1" dirty="0" smtClean="0">
                <a:solidFill>
                  <a:schemeClr val="tx1"/>
                </a:solidFill>
                <a:latin typeface="Söhne Mono"/>
              </a:rPr>
              <a:t>1</a:t>
            </a:r>
            <a:r>
              <a:rPr lang="zh-CN" altLang="en-US" dirty="0" smtClean="0">
                <a:solidFill>
                  <a:schemeClr val="tx1"/>
                </a:solidFill>
                <a:latin typeface="Söhne Mono"/>
              </a:rPr>
              <a:t>、</a:t>
            </a:r>
            <a:r>
              <a:rPr lang="zh-CN" altLang="en-US" dirty="0" smtClean="0">
                <a:solidFill>
                  <a:srgbClr val="FF0000"/>
                </a:solidFill>
                <a:latin typeface="Söhne Mono"/>
              </a:rPr>
              <a:t>前面任何内容，都会影响到后续的生成</a:t>
            </a:r>
            <a:r>
              <a:rPr lang="zh-CN" altLang="en-US" dirty="0" smtClean="0">
                <a:solidFill>
                  <a:schemeClr val="tx1"/>
                </a:solidFill>
                <a:latin typeface="Söhne Mono"/>
              </a:rPr>
              <a:t>。</a:t>
            </a:r>
            <a:r>
              <a:rPr lang="en-US" altLang="zh-CN" sz="2000" dirty="0" smtClean="0">
                <a:solidFill>
                  <a:schemeClr val="tx1"/>
                </a:solidFill>
                <a:latin typeface="Söhne Mono"/>
              </a:rPr>
              <a:t>2</a:t>
            </a:r>
            <a:r>
              <a:rPr lang="zh-CN" altLang="en-US" dirty="0" smtClean="0">
                <a:solidFill>
                  <a:schemeClr val="tx1"/>
                </a:solidFill>
                <a:latin typeface="Söhne Mono"/>
              </a:rPr>
              <a:t>、</a:t>
            </a:r>
            <a:r>
              <a:rPr lang="zh-CN" altLang="en-US" dirty="0" smtClean="0">
                <a:solidFill>
                  <a:srgbClr val="FF0000"/>
                </a:solidFill>
                <a:latin typeface="Söhne Mono"/>
              </a:rPr>
              <a:t>一旦出错，比较难以进行修正</a:t>
            </a:r>
            <a:r>
              <a:rPr lang="zh-CN" altLang="en-US" dirty="0" smtClean="0">
                <a:solidFill>
                  <a:schemeClr val="tx1"/>
                </a:solidFill>
                <a:latin typeface="Söhne Mono"/>
              </a:rPr>
              <a:t>。</a:t>
            </a:r>
            <a:endParaRPr lang="en-US" altLang="zh-CN" dirty="0" smtClean="0">
              <a:solidFill>
                <a:schemeClr val="tx1"/>
              </a:solidFill>
              <a:latin typeface="Söhne Mono"/>
            </a:endParaRPr>
          </a:p>
          <a:p>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在大多数</a:t>
            </a:r>
            <a:r>
              <a:rPr lang="en-US" altLang="zh-CN" sz="1600" dirty="0" smtClean="0">
                <a:solidFill>
                  <a:srgbClr val="0070C0"/>
                </a:solidFill>
                <a:latin typeface="新宋体" panose="02010609030101010101" pitchFamily="49" charset="-122"/>
                <a:ea typeface="新宋体" panose="02010609030101010101" pitchFamily="49" charset="-122"/>
              </a:rPr>
              <a:t>LLM</a:t>
            </a:r>
            <a:r>
              <a:rPr lang="zh-CN" altLang="en-US" sz="1600" dirty="0" smtClean="0">
                <a:solidFill>
                  <a:srgbClr val="0070C0"/>
                </a:solidFill>
                <a:latin typeface="新宋体" panose="02010609030101010101" pitchFamily="49" charset="-122"/>
                <a:ea typeface="新宋体" panose="02010609030101010101" pitchFamily="49" charset="-122"/>
              </a:rPr>
              <a:t>的推理实现当中，通过类</a:t>
            </a:r>
            <a:r>
              <a:rPr lang="en-US" altLang="zh-CN" sz="1600" dirty="0" smtClean="0">
                <a:solidFill>
                  <a:srgbClr val="0070C0"/>
                </a:solidFill>
                <a:latin typeface="新宋体" panose="02010609030101010101" pitchFamily="49" charset="-122"/>
                <a:ea typeface="新宋体" panose="02010609030101010101" pitchFamily="49" charset="-122"/>
              </a:rPr>
              <a:t>beam search(</a:t>
            </a:r>
            <a:r>
              <a:rPr lang="zh-CN" altLang="en-US" sz="1600" dirty="0" smtClean="0">
                <a:solidFill>
                  <a:srgbClr val="0070C0"/>
                </a:solidFill>
                <a:latin typeface="新宋体" panose="02010609030101010101" pitchFamily="49" charset="-122"/>
                <a:ea typeface="新宋体" panose="02010609030101010101" pitchFamily="49" charset="-122"/>
              </a:rPr>
              <a:t>集束搜索</a:t>
            </a:r>
            <a:r>
              <a:rPr lang="en-US" altLang="zh-CN" sz="1600" dirty="0" smtClean="0">
                <a:solidFill>
                  <a:srgbClr val="0070C0"/>
                </a:solidFill>
                <a:latin typeface="新宋体" panose="02010609030101010101" pitchFamily="49" charset="-122"/>
                <a:ea typeface="新宋体" panose="02010609030101010101" pitchFamily="49" charset="-122"/>
              </a:rPr>
              <a:t>)</a:t>
            </a:r>
            <a:r>
              <a:rPr lang="zh-CN" altLang="en-US" sz="1600" dirty="0" smtClean="0">
                <a:solidFill>
                  <a:srgbClr val="0070C0"/>
                </a:solidFill>
                <a:latin typeface="新宋体" panose="02010609030101010101" pitchFamily="49" charset="-122"/>
                <a:ea typeface="新宋体" panose="02010609030101010101" pitchFamily="49" charset="-122"/>
              </a:rPr>
              <a:t>代替</a:t>
            </a:r>
            <a:r>
              <a:rPr lang="en-US" altLang="zh-CN" sz="1600" dirty="0" smtClean="0">
                <a:solidFill>
                  <a:srgbClr val="0070C0"/>
                </a:solidFill>
                <a:latin typeface="新宋体" panose="02010609030101010101" pitchFamily="49" charset="-122"/>
                <a:ea typeface="新宋体" panose="02010609030101010101" pitchFamily="49" charset="-122"/>
              </a:rPr>
              <a:t>greedy search(</a:t>
            </a:r>
            <a:r>
              <a:rPr lang="zh-CN" altLang="en-US" sz="1600" dirty="0" smtClean="0">
                <a:solidFill>
                  <a:srgbClr val="0070C0"/>
                </a:solidFill>
                <a:latin typeface="新宋体" panose="02010609030101010101" pitchFamily="49" charset="-122"/>
                <a:ea typeface="新宋体" panose="02010609030101010101" pitchFamily="49" charset="-122"/>
              </a:rPr>
              <a:t>贪心搜索</a:t>
            </a:r>
            <a:r>
              <a:rPr lang="en-US" altLang="zh-CN" sz="1600" dirty="0" smtClean="0">
                <a:solidFill>
                  <a:srgbClr val="0070C0"/>
                </a:solidFill>
                <a:latin typeface="新宋体" panose="02010609030101010101" pitchFamily="49" charset="-122"/>
                <a:ea typeface="新宋体" panose="02010609030101010101" pitchFamily="49" charset="-122"/>
              </a:rPr>
              <a:t>)</a:t>
            </a:r>
            <a:r>
              <a:rPr lang="zh-CN" altLang="en-US" sz="1600" dirty="0" smtClean="0">
                <a:solidFill>
                  <a:srgbClr val="0070C0"/>
                </a:solidFill>
                <a:latin typeface="新宋体" panose="02010609030101010101" pitchFamily="49" charset="-122"/>
                <a:ea typeface="新宋体" panose="02010609030101010101" pitchFamily="49" charset="-122"/>
              </a:rPr>
              <a:t>，通过 “</a:t>
            </a:r>
            <a:r>
              <a:rPr lang="en-US" altLang="zh-CN" sz="1600" dirty="0" err="1" smtClean="0">
                <a:solidFill>
                  <a:srgbClr val="0070C0"/>
                </a:solidFill>
                <a:latin typeface="新宋体" panose="02010609030101010101" pitchFamily="49" charset="-122"/>
                <a:ea typeface="新宋体" panose="02010609030101010101" pitchFamily="49" charset="-122"/>
              </a:rPr>
              <a:t>num_beams</a:t>
            </a:r>
            <a:r>
              <a:rPr lang="zh-CN" altLang="en-US" sz="1600" dirty="0" smtClean="0">
                <a:solidFill>
                  <a:srgbClr val="0070C0"/>
                </a:solidFill>
                <a:latin typeface="新宋体" panose="02010609030101010101" pitchFamily="49" charset="-122"/>
                <a:ea typeface="新宋体" panose="02010609030101010101" pitchFamily="49" charset="-122"/>
              </a:rPr>
              <a:t>”参数</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控制生成的集束窗口，使得模型可融合多个</a:t>
            </a:r>
            <a:r>
              <a:rPr lang="en-US" altLang="zh-CN" sz="1600" dirty="0" smtClean="0">
                <a:solidFill>
                  <a:srgbClr val="0070C0"/>
                </a:solidFill>
                <a:latin typeface="新宋体" panose="02010609030101010101" pitchFamily="49" charset="-122"/>
                <a:ea typeface="新宋体" panose="02010609030101010101" pitchFamily="49" charset="-122"/>
              </a:rPr>
              <a:t>step</a:t>
            </a:r>
            <a:r>
              <a:rPr lang="zh-CN" altLang="en-US" sz="1600" dirty="0" smtClean="0">
                <a:solidFill>
                  <a:srgbClr val="0070C0"/>
                </a:solidFill>
                <a:latin typeface="新宋体" panose="02010609030101010101" pitchFamily="49" charset="-122"/>
                <a:ea typeface="新宋体" panose="02010609030101010101" pitchFamily="49" charset="-122"/>
              </a:rPr>
              <a:t>的输出，在一个比较小的</a:t>
            </a:r>
            <a:r>
              <a:rPr lang="en-US" altLang="zh-CN" sz="1600" dirty="0" smtClean="0">
                <a:solidFill>
                  <a:srgbClr val="0070C0"/>
                </a:solidFill>
                <a:latin typeface="新宋体" panose="02010609030101010101" pitchFamily="49" charset="-122"/>
                <a:ea typeface="新宋体" panose="02010609030101010101" pitchFamily="49" charset="-122"/>
              </a:rPr>
              <a:t>token</a:t>
            </a:r>
            <a:r>
              <a:rPr lang="zh-CN" altLang="en-US" sz="1600" dirty="0" smtClean="0">
                <a:solidFill>
                  <a:srgbClr val="0070C0"/>
                </a:solidFill>
                <a:latin typeface="新宋体" panose="02010609030101010101" pitchFamily="49" charset="-122"/>
                <a:ea typeface="新宋体" panose="02010609030101010101" pitchFamily="49" charset="-122"/>
              </a:rPr>
              <a:t>生成窗口内有修正的空间，以提升生成质量。</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 但整体的逻辑影响不大。</a:t>
            </a:r>
            <a:r>
              <a:rPr lang="en-US" altLang="zh-CN" sz="1600" dirty="0" smtClean="0">
                <a:solidFill>
                  <a:srgbClr val="0070C0"/>
                </a:solidFill>
                <a:latin typeface="新宋体" panose="02010609030101010101" pitchFamily="49" charset="-122"/>
                <a:ea typeface="新宋体" panose="02010609030101010101" pitchFamily="49" charset="-122"/>
              </a:rPr>
              <a:t>*/</a:t>
            </a:r>
            <a:endParaRPr lang="zh-CN" altLang="en-US" sz="1600" dirty="0">
              <a:solidFill>
                <a:srgbClr val="0070C0"/>
              </a:solidFill>
              <a:latin typeface="新宋体" panose="02010609030101010101" pitchFamily="49" charset="-122"/>
              <a:ea typeface="新宋体" panose="02010609030101010101" pitchFamily="49" charset="-122"/>
            </a:endParaRPr>
          </a:p>
        </p:txBody>
      </p:sp>
      <p:cxnSp>
        <p:nvCxnSpPr>
          <p:cNvPr id="33" name="直接箭头连接符 32"/>
          <p:cNvCxnSpPr>
            <a:endCxn id="35" idx="3"/>
          </p:cNvCxnSpPr>
          <p:nvPr/>
        </p:nvCxnSpPr>
        <p:spPr>
          <a:xfrm rot="16200000" flipH="1">
            <a:off x="3902037" y="2212648"/>
            <a:ext cx="1361718" cy="651472"/>
          </a:xfrm>
          <a:prstGeom prst="curvedConnector4">
            <a:avLst>
              <a:gd name="adj1" fmla="val -2307"/>
              <a:gd name="adj2" fmla="val 135090"/>
            </a:avLst>
          </a:prstGeom>
          <a:noFill/>
          <a:ln w="25400" cap="flat">
            <a:solidFill>
              <a:schemeClr val="tx1">
                <a:lumMod val="50000"/>
                <a:lumOff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9" name="直接箭头连接符 32"/>
          <p:cNvCxnSpPr>
            <a:endCxn id="36" idx="3"/>
          </p:cNvCxnSpPr>
          <p:nvPr/>
        </p:nvCxnSpPr>
        <p:spPr>
          <a:xfrm rot="16200000" flipH="1">
            <a:off x="4905388" y="3458334"/>
            <a:ext cx="427393" cy="40759"/>
          </a:xfrm>
          <a:prstGeom prst="curvedConnector4">
            <a:avLst>
              <a:gd name="adj1" fmla="val 3012"/>
              <a:gd name="adj2" fmla="val 660858"/>
            </a:avLst>
          </a:prstGeom>
          <a:noFill/>
          <a:ln w="25400" cap="flat">
            <a:solidFill>
              <a:schemeClr val="tx1">
                <a:lumMod val="50000"/>
                <a:lumOff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0" name="直接箭头连接符 32"/>
          <p:cNvCxnSpPr/>
          <p:nvPr/>
        </p:nvCxnSpPr>
        <p:spPr>
          <a:xfrm rot="16200000" flipH="1">
            <a:off x="5156599" y="3896069"/>
            <a:ext cx="427393" cy="40759"/>
          </a:xfrm>
          <a:prstGeom prst="curvedConnector4">
            <a:avLst>
              <a:gd name="adj1" fmla="val 3012"/>
              <a:gd name="adj2" fmla="val 660858"/>
            </a:avLst>
          </a:prstGeom>
          <a:noFill/>
          <a:ln w="25400" cap="flat">
            <a:solidFill>
              <a:schemeClr val="tx1">
                <a:lumMod val="50000"/>
                <a:lumOff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1" name="直接箭头连接符 32"/>
          <p:cNvCxnSpPr/>
          <p:nvPr/>
        </p:nvCxnSpPr>
        <p:spPr>
          <a:xfrm>
            <a:off x="5589823" y="4568563"/>
            <a:ext cx="698064" cy="205653"/>
          </a:xfrm>
          <a:prstGeom prst="curvedConnector3">
            <a:avLst>
              <a:gd name="adj1" fmla="val 149908"/>
            </a:avLst>
          </a:prstGeom>
          <a:noFill/>
          <a:ln w="25400" cap="flat">
            <a:solidFill>
              <a:schemeClr val="tx1">
                <a:lumMod val="50000"/>
                <a:lumOff val="50000"/>
              </a:schemeClr>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9" name="直接连接符 48"/>
          <p:cNvCxnSpPr/>
          <p:nvPr/>
        </p:nvCxnSpPr>
        <p:spPr>
          <a:xfrm flipV="1">
            <a:off x="370244" y="5742524"/>
            <a:ext cx="1182175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342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上下文学习（</a:t>
            </a:r>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8" name="矩形 47"/>
          <p:cNvSpPr/>
          <p:nvPr/>
        </p:nvSpPr>
        <p:spPr>
          <a:xfrm>
            <a:off x="7806595" y="991026"/>
            <a:ext cx="4042505" cy="4801314"/>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在一般机器学习模型中，模型的“知识”（统计规律）在训练时得到，推理预测时保持不变</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大语言模型</a:t>
            </a:r>
            <a:r>
              <a:rPr lang="zh-CN" altLang="en-US" dirty="0" smtClean="0">
                <a:latin typeface="新宋体" panose="02010609030101010101" pitchFamily="49" charset="-122"/>
                <a:ea typeface="新宋体" panose="02010609030101010101" pitchFamily="49" charset="-122"/>
              </a:rPr>
              <a:t>的在推理预测时，能够“学习”到上下文中的知识进行推理。</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solidFill>
                  <a:srgbClr val="FF0000"/>
                </a:solidFill>
                <a:latin typeface="新宋体" panose="02010609030101010101" pitchFamily="49" charset="-122"/>
                <a:ea typeface="新宋体" panose="02010609030101010101" pitchFamily="49" charset="-122"/>
              </a:rPr>
              <a:t>掌握上下文的设计，能够让模型“理解”语境，是</a:t>
            </a:r>
            <a:r>
              <a:rPr lang="en-US" altLang="zh-CN" dirty="0" smtClean="0">
                <a:solidFill>
                  <a:srgbClr val="FF0000"/>
                </a:solidFill>
                <a:latin typeface="新宋体" panose="02010609030101010101" pitchFamily="49" charset="-122"/>
                <a:ea typeface="新宋体" panose="02010609030101010101" pitchFamily="49" charset="-122"/>
              </a:rPr>
              <a:t>Prompt Engineering</a:t>
            </a:r>
            <a:r>
              <a:rPr lang="zh-CN" altLang="en-US" dirty="0" smtClean="0">
                <a:solidFill>
                  <a:srgbClr val="FF0000"/>
                </a:solidFill>
                <a:latin typeface="新宋体" panose="02010609030101010101" pitchFamily="49" charset="-122"/>
                <a:ea typeface="新宋体" panose="02010609030101010101" pitchFamily="49" charset="-122"/>
              </a:rPr>
              <a:t>构建有效</a:t>
            </a:r>
            <a:r>
              <a:rPr lang="en-US" altLang="zh-CN" dirty="0" smtClean="0">
                <a:solidFill>
                  <a:srgbClr val="FF0000"/>
                </a:solidFill>
                <a:latin typeface="新宋体" panose="02010609030101010101" pitchFamily="49" charset="-122"/>
                <a:ea typeface="新宋体" panose="02010609030101010101" pitchFamily="49" charset="-122"/>
              </a:rPr>
              <a:t>Prompt</a:t>
            </a:r>
            <a:r>
              <a:rPr lang="zh-CN" altLang="en-US" dirty="0" smtClean="0">
                <a:solidFill>
                  <a:srgbClr val="FF0000"/>
                </a:solidFill>
                <a:latin typeface="新宋体" panose="02010609030101010101" pitchFamily="49" charset="-122"/>
                <a:ea typeface="新宋体" panose="02010609030101010101" pitchFamily="49" charset="-122"/>
              </a:rPr>
              <a:t>的基础。</a:t>
            </a:r>
            <a:endParaRPr lang="en-US" altLang="zh-CN" dirty="0" smtClean="0">
              <a:solidFill>
                <a:srgbClr val="FF0000"/>
              </a:solidFill>
              <a:latin typeface="新宋体" panose="02010609030101010101" pitchFamily="49" charset="-122"/>
              <a:ea typeface="新宋体" panose="02010609030101010101" pitchFamily="49" charset="-122"/>
            </a:endParaRPr>
          </a:p>
          <a:p>
            <a:endParaRPr lang="en-US" altLang="zh-CN" dirty="0">
              <a:solidFill>
                <a:srgbClr val="FF0000"/>
              </a:solidFill>
              <a:latin typeface="新宋体" panose="02010609030101010101" pitchFamily="49" charset="-122"/>
              <a:ea typeface="新宋体" panose="02010609030101010101" pitchFamily="49" charset="-122"/>
            </a:endParaRPr>
          </a:p>
          <a:p>
            <a:r>
              <a:rPr lang="zh-CN" altLang="en-US" b="1" dirty="0" smtClean="0">
                <a:solidFill>
                  <a:srgbClr val="FF0000"/>
                </a:solidFill>
                <a:latin typeface="新宋体" panose="02010609030101010101" pitchFamily="49" charset="-122"/>
                <a:ea typeface="新宋体" panose="02010609030101010101" pitchFamily="49" charset="-122"/>
              </a:rPr>
              <a:t>上下文学习</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ICL</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In-Context-Learning</a:t>
            </a:r>
            <a:r>
              <a:rPr lang="zh-CN" altLang="en-US" dirty="0" smtClean="0">
                <a:solidFill>
                  <a:schemeClr val="tx1"/>
                </a:solidFill>
                <a:latin typeface="新宋体" panose="02010609030101010101" pitchFamily="49" charset="-122"/>
                <a:ea typeface="新宋体" panose="02010609030101010101" pitchFamily="49" charset="-122"/>
              </a:rPr>
              <a:t>）与</a:t>
            </a:r>
            <a:r>
              <a:rPr lang="zh-CN" altLang="en-US" b="1" dirty="0" smtClean="0">
                <a:solidFill>
                  <a:srgbClr val="FF0000"/>
                </a:solidFill>
                <a:latin typeface="新宋体" panose="02010609030101010101" pitchFamily="49" charset="-122"/>
                <a:ea typeface="新宋体" panose="02010609030101010101" pitchFamily="49" charset="-122"/>
              </a:rPr>
              <a:t>思维链</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err="1" smtClean="0">
                <a:solidFill>
                  <a:schemeClr val="tx1"/>
                </a:solidFill>
                <a:latin typeface="新宋体" panose="02010609030101010101" pitchFamily="49" charset="-122"/>
                <a:ea typeface="新宋体" panose="02010609030101010101" pitchFamily="49" charset="-122"/>
              </a:rPr>
              <a:t>CoT</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Chain-of-Thought</a:t>
            </a:r>
            <a:r>
              <a:rPr lang="zh-CN" altLang="en-US" dirty="0" smtClean="0">
                <a:solidFill>
                  <a:schemeClr val="tx1"/>
                </a:solidFill>
                <a:latin typeface="新宋体" panose="02010609030101010101" pitchFamily="49" charset="-122"/>
                <a:ea typeface="新宋体" panose="02010609030101010101" pitchFamily="49" charset="-122"/>
              </a:rPr>
              <a:t>）构成了</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的智能基础，模型具备这两种能力，才能够“能看懂”和“会思考”。</a:t>
            </a:r>
            <a:endParaRPr lang="en-US" altLang="zh-CN" dirty="0" smtClean="0">
              <a:solidFill>
                <a:schemeClr val="tx1"/>
              </a:solidFill>
              <a:latin typeface="新宋体" panose="02010609030101010101" pitchFamily="49" charset="-122"/>
              <a:ea typeface="新宋体" panose="02010609030101010101" pitchFamily="49" charset="-122"/>
            </a:endParaRPr>
          </a:p>
        </p:txBody>
      </p:sp>
      <p:pic>
        <p:nvPicPr>
          <p:cNvPr id="6146" name="Picture 2" descr="Procedures of in-context learn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099" y="1333926"/>
            <a:ext cx="7063452" cy="3404073"/>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619444" y="1010808"/>
            <a:ext cx="1300778" cy="369332"/>
          </a:xfrm>
          <a:prstGeom prst="rect">
            <a:avLst/>
          </a:prstGeom>
        </p:spPr>
        <p:txBody>
          <a:bodyPr wrap="square">
            <a:spAutoFit/>
          </a:bodyPr>
          <a:lstStyle/>
          <a:p>
            <a:r>
              <a:rPr lang="zh-CN" altLang="en-US" dirty="0" smtClean="0">
                <a:solidFill>
                  <a:schemeClr val="accent1"/>
                </a:solidFill>
                <a:latin typeface="Söhne Mono"/>
              </a:rPr>
              <a:t>预训练</a:t>
            </a:r>
            <a:endParaRPr lang="zh-CN" altLang="en-US" dirty="0">
              <a:solidFill>
                <a:schemeClr val="accent1"/>
              </a:solidFill>
            </a:endParaRPr>
          </a:p>
        </p:txBody>
      </p:sp>
      <p:sp>
        <p:nvSpPr>
          <p:cNvPr id="28" name="矩形 27"/>
          <p:cNvSpPr/>
          <p:nvPr/>
        </p:nvSpPr>
        <p:spPr>
          <a:xfrm>
            <a:off x="2974091" y="1010808"/>
            <a:ext cx="1300778" cy="369332"/>
          </a:xfrm>
          <a:prstGeom prst="rect">
            <a:avLst/>
          </a:prstGeom>
        </p:spPr>
        <p:txBody>
          <a:bodyPr wrap="square">
            <a:spAutoFit/>
          </a:bodyPr>
          <a:lstStyle/>
          <a:p>
            <a:r>
              <a:rPr lang="zh-CN" altLang="en-US" dirty="0" smtClean="0">
                <a:solidFill>
                  <a:schemeClr val="accent1"/>
                </a:solidFill>
              </a:rPr>
              <a:t>微调</a:t>
            </a:r>
            <a:r>
              <a:rPr lang="en-US" altLang="zh-CN" dirty="0" smtClean="0">
                <a:solidFill>
                  <a:schemeClr val="accent1"/>
                </a:solidFill>
              </a:rPr>
              <a:t>/</a:t>
            </a:r>
            <a:r>
              <a:rPr lang="zh-CN" altLang="en-US" dirty="0" smtClean="0">
                <a:solidFill>
                  <a:schemeClr val="accent1"/>
                </a:solidFill>
              </a:rPr>
              <a:t>对齐</a:t>
            </a:r>
            <a:endParaRPr lang="zh-CN" altLang="en-US" dirty="0">
              <a:solidFill>
                <a:schemeClr val="accent1"/>
              </a:solidFill>
            </a:endParaRPr>
          </a:p>
        </p:txBody>
      </p:sp>
      <p:sp>
        <p:nvSpPr>
          <p:cNvPr id="32" name="矩形 31"/>
          <p:cNvSpPr/>
          <p:nvPr/>
        </p:nvSpPr>
        <p:spPr>
          <a:xfrm>
            <a:off x="4149298" y="3673900"/>
            <a:ext cx="1817817" cy="369332"/>
          </a:xfrm>
          <a:prstGeom prst="rect">
            <a:avLst/>
          </a:prstGeom>
        </p:spPr>
        <p:txBody>
          <a:bodyPr wrap="square">
            <a:spAutoFit/>
          </a:bodyPr>
          <a:lstStyle/>
          <a:p>
            <a:r>
              <a:rPr lang="zh-CN" altLang="en-US" dirty="0" smtClean="0">
                <a:solidFill>
                  <a:schemeClr val="accent1"/>
                </a:solidFill>
              </a:rPr>
              <a:t>上下文</a:t>
            </a:r>
            <a:endParaRPr lang="zh-CN" altLang="en-US" dirty="0">
              <a:solidFill>
                <a:schemeClr val="accent1"/>
              </a:solidFill>
            </a:endParaRPr>
          </a:p>
        </p:txBody>
      </p:sp>
      <p:sp>
        <p:nvSpPr>
          <p:cNvPr id="5" name="矩形 4"/>
          <p:cNvSpPr/>
          <p:nvPr/>
        </p:nvSpPr>
        <p:spPr>
          <a:xfrm>
            <a:off x="385099" y="707403"/>
            <a:ext cx="5291833" cy="338554"/>
          </a:xfrm>
          <a:prstGeom prst="rect">
            <a:avLst/>
          </a:prstGeom>
        </p:spPr>
        <p:txBody>
          <a:bodyPr wrap="none">
            <a:spAutoFit/>
          </a:bodyPr>
          <a:lstStyle/>
          <a:p>
            <a:r>
              <a:rPr lang="en-US" altLang="zh-CN" sz="1600" i="1" dirty="0" smtClean="0">
                <a:solidFill>
                  <a:schemeClr val="tx1">
                    <a:lumMod val="50000"/>
                    <a:lumOff val="50000"/>
                  </a:schemeClr>
                </a:solidFill>
                <a:latin typeface="Verdana" panose="020B0604030504040204" pitchFamily="34" charset="0"/>
                <a:ea typeface="Verdana" panose="020B0604030504040204" pitchFamily="34" charset="0"/>
              </a:rPr>
              <a:t>《In-context </a:t>
            </a:r>
            <a:r>
              <a:rPr lang="en-US" altLang="zh-CN" sz="1600" i="1" dirty="0">
                <a:solidFill>
                  <a:schemeClr val="tx1">
                    <a:lumMod val="50000"/>
                    <a:lumOff val="50000"/>
                  </a:schemeClr>
                </a:solidFill>
                <a:latin typeface="Verdana" panose="020B0604030504040204" pitchFamily="34" charset="0"/>
                <a:ea typeface="Verdana" panose="020B0604030504040204" pitchFamily="34" charset="0"/>
              </a:rPr>
              <a:t>Learning - A New Paradigm in </a:t>
            </a:r>
            <a:r>
              <a:rPr lang="en-US" altLang="zh-CN" sz="1600" i="1" dirty="0" smtClean="0">
                <a:solidFill>
                  <a:schemeClr val="tx1">
                    <a:lumMod val="50000"/>
                    <a:lumOff val="50000"/>
                  </a:schemeClr>
                </a:solidFill>
                <a:latin typeface="Verdana" panose="020B0604030504040204" pitchFamily="34" charset="0"/>
                <a:ea typeface="Verdana" panose="020B0604030504040204" pitchFamily="34" charset="0"/>
              </a:rPr>
              <a:t>NLP》</a:t>
            </a:r>
            <a:endParaRPr lang="en-US" altLang="zh-CN" sz="1600" i="1" dirty="0">
              <a:solidFill>
                <a:schemeClr val="tx1">
                  <a:lumMod val="50000"/>
                  <a:lumOff val="50000"/>
                </a:schemeClr>
              </a:solidFill>
              <a:latin typeface="Verdana" panose="020B0604030504040204" pitchFamily="34" charset="0"/>
              <a:ea typeface="Verdana" panose="020B0604030504040204" pitchFamily="34" charset="0"/>
            </a:endParaRPr>
          </a:p>
        </p:txBody>
      </p:sp>
      <p:cxnSp>
        <p:nvCxnSpPr>
          <p:cNvPr id="33" name="直接连接符 32"/>
          <p:cNvCxnSpPr/>
          <p:nvPr/>
        </p:nvCxnSpPr>
        <p:spPr>
          <a:xfrm>
            <a:off x="7648656" y="799822"/>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9444" y="2502568"/>
            <a:ext cx="648720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32364" y="5326694"/>
            <a:ext cx="5873968" cy="923330"/>
          </a:xfrm>
          <a:prstGeom prst="rect">
            <a:avLst/>
          </a:prstGeom>
        </p:spPr>
        <p:txBody>
          <a:bodyPr wrap="square">
            <a:spAutoFit/>
          </a:bodyPr>
          <a:lstStyle/>
          <a:p>
            <a:pPr marL="285750" indent="-285750">
              <a:buFont typeface="Wingdings" panose="05000000000000000000" pitchFamily="2" charset="2"/>
              <a:buChar char="n"/>
            </a:pPr>
            <a:r>
              <a:rPr lang="en-US" altLang="zh-CN" dirty="0" smtClean="0">
                <a:latin typeface="新宋体" panose="02010609030101010101" pitchFamily="49" charset="-122"/>
                <a:ea typeface="新宋体" panose="02010609030101010101" pitchFamily="49" charset="-122"/>
              </a:rPr>
              <a:t>2021</a:t>
            </a:r>
            <a:r>
              <a:rPr lang="zh-CN" altLang="en-US" dirty="0" smtClean="0">
                <a:latin typeface="新宋体" panose="02010609030101010101" pitchFamily="49" charset="-122"/>
                <a:ea typeface="新宋体" panose="02010609030101010101" pitchFamily="49" charset="-122"/>
              </a:rPr>
              <a:t>年初，</a:t>
            </a:r>
            <a:r>
              <a:rPr lang="en-US" altLang="zh-CN" dirty="0" smtClean="0">
                <a:latin typeface="新宋体" panose="02010609030101010101" pitchFamily="49" charset="-122"/>
                <a:ea typeface="新宋体" panose="02010609030101010101" pitchFamily="49" charset="-122"/>
              </a:rPr>
              <a:t>Prompt Learning </a:t>
            </a:r>
            <a:r>
              <a:rPr lang="zh-CN" altLang="en-US" dirty="0" smtClean="0">
                <a:latin typeface="新宋体" panose="02010609030101010101" pitchFamily="49" charset="-122"/>
                <a:ea typeface="新宋体" panose="02010609030101010101" pitchFamily="49" charset="-122"/>
              </a:rPr>
              <a:t>（指示学习）</a:t>
            </a:r>
            <a:endParaRPr lang="en-US" altLang="zh-CN" dirty="0" smtClean="0">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r>
              <a:rPr lang="en-US" altLang="zh-CN" dirty="0" smtClean="0">
                <a:solidFill>
                  <a:schemeClr val="tx1"/>
                </a:solidFill>
                <a:latin typeface="新宋体" panose="02010609030101010101" pitchFamily="49" charset="-122"/>
                <a:ea typeface="新宋体" panose="02010609030101010101" pitchFamily="49" charset="-122"/>
              </a:rPr>
              <a:t>2021</a:t>
            </a:r>
            <a:r>
              <a:rPr lang="zh-CN" altLang="en-US" dirty="0" smtClean="0">
                <a:solidFill>
                  <a:schemeClr val="tx1"/>
                </a:solidFill>
                <a:latin typeface="新宋体" panose="02010609030101010101" pitchFamily="49" charset="-122"/>
                <a:ea typeface="新宋体" panose="02010609030101010101" pitchFamily="49" charset="-122"/>
              </a:rPr>
              <a:t>年末，</a:t>
            </a:r>
            <a:r>
              <a:rPr lang="en-US" altLang="zh-CN" dirty="0">
                <a:solidFill>
                  <a:schemeClr val="tx1"/>
                </a:solidFill>
                <a:latin typeface="新宋体" panose="02010609030101010101" pitchFamily="49" charset="-122"/>
                <a:ea typeface="新宋体" panose="02010609030101010101" pitchFamily="49" charset="-122"/>
              </a:rPr>
              <a:t>Demonstration </a:t>
            </a:r>
            <a:r>
              <a:rPr lang="en-US" altLang="zh-CN" dirty="0" smtClean="0">
                <a:solidFill>
                  <a:schemeClr val="tx1"/>
                </a:solidFill>
                <a:latin typeface="新宋体" panose="02010609030101010101" pitchFamily="49" charset="-122"/>
                <a:ea typeface="新宋体" panose="02010609030101010101" pitchFamily="49" charset="-122"/>
              </a:rPr>
              <a:t>learning </a:t>
            </a:r>
            <a:r>
              <a:rPr lang="zh-CN" altLang="en-US" dirty="0" smtClean="0">
                <a:solidFill>
                  <a:schemeClr val="tx1"/>
                </a:solidFill>
                <a:latin typeface="新宋体" panose="02010609030101010101" pitchFamily="49" charset="-122"/>
                <a:ea typeface="新宋体" panose="02010609030101010101" pitchFamily="49" charset="-122"/>
              </a:rPr>
              <a:t>（示例学习）</a:t>
            </a:r>
            <a:endParaRPr lang="en-US" altLang="zh-CN" dirty="0" smtClean="0">
              <a:solidFill>
                <a:schemeClr val="tx1"/>
              </a:solidFill>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r>
              <a:rPr lang="en-US" altLang="zh-CN" dirty="0" smtClean="0">
                <a:solidFill>
                  <a:schemeClr val="tx1"/>
                </a:solidFill>
                <a:latin typeface="新宋体" panose="02010609030101010101" pitchFamily="49" charset="-122"/>
                <a:ea typeface="新宋体" panose="02010609030101010101" pitchFamily="49" charset="-122"/>
              </a:rPr>
              <a:t>2022</a:t>
            </a:r>
            <a:r>
              <a:rPr lang="zh-CN" altLang="en-US" dirty="0" smtClean="0">
                <a:solidFill>
                  <a:schemeClr val="tx1"/>
                </a:solidFill>
                <a:latin typeface="新宋体" panose="02010609030101010101" pitchFamily="49" charset="-122"/>
                <a:ea typeface="新宋体" panose="02010609030101010101" pitchFamily="49" charset="-122"/>
              </a:rPr>
              <a:t>年初，</a:t>
            </a:r>
            <a:r>
              <a:rPr lang="en-US" altLang="zh-CN" dirty="0" smtClean="0">
                <a:solidFill>
                  <a:schemeClr val="tx1"/>
                </a:solidFill>
                <a:latin typeface="新宋体" panose="02010609030101010101" pitchFamily="49" charset="-122"/>
                <a:ea typeface="新宋体" panose="02010609030101010101" pitchFamily="49" charset="-122"/>
              </a:rPr>
              <a:t>In-Context Learning </a:t>
            </a:r>
            <a:r>
              <a:rPr lang="zh-CN" altLang="en-US" dirty="0" smtClean="0">
                <a:solidFill>
                  <a:schemeClr val="tx1"/>
                </a:solidFill>
                <a:latin typeface="新宋体" panose="02010609030101010101" pitchFamily="49" charset="-122"/>
                <a:ea typeface="新宋体" panose="02010609030101010101" pitchFamily="49" charset="-122"/>
              </a:rPr>
              <a:t>（上下文学习）</a:t>
            </a:r>
            <a:endParaRPr lang="en-US" altLang="zh-CN" dirty="0" smtClean="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61555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788979" y="237180"/>
            <a:ext cx="7871126" cy="7386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1</a:t>
            </a:r>
            <a:r>
              <a:rPr lang="zh-CN" altLang="en-US" sz="2800" b="1" dirty="0" smtClean="0"/>
              <a:t>、</a:t>
            </a:r>
            <a:r>
              <a:rPr lang="en-US" altLang="zh-CN" sz="2800" b="1" dirty="0" smtClean="0"/>
              <a:t>Prompting Guide </a:t>
            </a:r>
            <a:r>
              <a:rPr lang="zh-CN" altLang="en-US" sz="2800" b="1" dirty="0" smtClean="0"/>
              <a:t>入门篇</a:t>
            </a:r>
            <a:endParaRPr sz="2800" b="1" dirty="0"/>
          </a:p>
        </p:txBody>
      </p:sp>
      <p:pic>
        <p:nvPicPr>
          <p:cNvPr id="18" name="图片 11" descr="图片 11"/>
          <p:cNvPicPr>
            <a:picLocks noChangeAspect="1"/>
          </p:cNvPicPr>
          <p:nvPr/>
        </p:nvPicPr>
        <p:blipFill>
          <a:blip r:embed="rId2"/>
          <a:stretch>
            <a:fillRect/>
          </a:stretch>
        </p:blipFill>
        <p:spPr>
          <a:xfrm>
            <a:off x="10156052" y="237180"/>
            <a:ext cx="1765301" cy="279401"/>
          </a:xfrm>
          <a:prstGeom prst="rect">
            <a:avLst/>
          </a:prstGeom>
          <a:ln w="12700">
            <a:miter lim="400000"/>
          </a:ln>
        </p:spPr>
      </p:pic>
      <p:sp>
        <p:nvSpPr>
          <p:cNvPr id="4" name="文本框 6"/>
          <p:cNvSpPr txBox="1"/>
          <p:nvPr/>
        </p:nvSpPr>
        <p:spPr>
          <a:xfrm>
            <a:off x="681626" y="1454082"/>
            <a:ext cx="5385047" cy="461664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构建有效</a:t>
            </a: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的前提</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任务目标的明确</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的语境设置</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少样本学习的威力</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理解上下文学习</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思维链入门</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endParaRPr lang="en-US" altLang="zh-CN" sz="2800" dirty="0" smtClean="0">
              <a:solidFill>
                <a:schemeClr val="bg2"/>
              </a:solidFill>
              <a:latin typeface="新宋体" panose="02010609030101010101" pitchFamily="49" charset="-122"/>
              <a:ea typeface="新宋体" panose="02010609030101010101" pitchFamily="49" charset="-122"/>
            </a:endParaRPr>
          </a:p>
        </p:txBody>
      </p:sp>
      <p:sp>
        <p:nvSpPr>
          <p:cNvPr id="5" name="文本框 6"/>
          <p:cNvSpPr txBox="1"/>
          <p:nvPr/>
        </p:nvSpPr>
        <p:spPr>
          <a:xfrm>
            <a:off x="6216152" y="1454082"/>
            <a:ext cx="5385047" cy="397031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结构化提示</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伪代码提示</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长度外推与大海捞针</a:t>
            </a:r>
            <a:endParaRPr lang="en-US" altLang="zh-CN" sz="2800" dirty="0" smtClean="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zh-CN" altLang="en-US" sz="2800" dirty="0" smtClean="0">
                <a:solidFill>
                  <a:schemeClr val="bg2"/>
                </a:solidFill>
                <a:latin typeface="新宋体" panose="02010609030101010101" pitchFamily="49" charset="-122"/>
                <a:ea typeface="新宋体" panose="02010609030101010101" pitchFamily="49" charset="-122"/>
              </a:rPr>
              <a:t>无关</a:t>
            </a:r>
            <a:r>
              <a:rPr lang="zh-CN" altLang="en-US" sz="2800" dirty="0">
                <a:solidFill>
                  <a:schemeClr val="bg2"/>
                </a:solidFill>
                <a:latin typeface="新宋体" panose="02010609030101010101" pitchFamily="49" charset="-122"/>
                <a:ea typeface="新宋体" panose="02010609030101010101" pitchFamily="49" charset="-122"/>
              </a:rPr>
              <a:t>内容的影响</a:t>
            </a:r>
            <a:endParaRPr lang="en-US" altLang="zh-CN" sz="2800" dirty="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smtClean="0">
                <a:solidFill>
                  <a:schemeClr val="bg2"/>
                </a:solidFill>
                <a:latin typeface="新宋体" panose="02010609030101010101" pitchFamily="49" charset="-122"/>
                <a:ea typeface="新宋体" panose="02010609030101010101" pitchFamily="49" charset="-122"/>
              </a:rPr>
              <a:t>Prompt</a:t>
            </a:r>
            <a:r>
              <a:rPr lang="zh-CN" altLang="en-US" sz="2800" dirty="0" smtClean="0">
                <a:solidFill>
                  <a:schemeClr val="bg2"/>
                </a:solidFill>
                <a:latin typeface="新宋体" panose="02010609030101010101" pitchFamily="49" charset="-122"/>
                <a:ea typeface="新宋体" panose="02010609030101010101" pitchFamily="49" charset="-122"/>
              </a:rPr>
              <a:t>的自动</a:t>
            </a:r>
            <a:r>
              <a:rPr lang="zh-CN" altLang="en-US" sz="2800" dirty="0">
                <a:solidFill>
                  <a:schemeClr val="bg2"/>
                </a:solidFill>
                <a:latin typeface="新宋体" panose="02010609030101010101" pitchFamily="49" charset="-122"/>
                <a:ea typeface="新宋体" panose="02010609030101010101" pitchFamily="49" charset="-122"/>
              </a:rPr>
              <a:t>评估</a:t>
            </a:r>
            <a:endParaRPr lang="en-US" altLang="zh-CN" sz="2800" dirty="0">
              <a:solidFill>
                <a:schemeClr val="bg2"/>
              </a:solidFill>
              <a:latin typeface="新宋体" panose="02010609030101010101" pitchFamily="49" charset="-122"/>
              <a:ea typeface="新宋体" panose="02010609030101010101" pitchFamily="49" charset="-122"/>
            </a:endParaRPr>
          </a:p>
          <a:p>
            <a:pPr marL="449263" indent="-449263" algn="l">
              <a:buFont typeface="Wingdings" panose="05000000000000000000" pitchFamily="2" charset="2"/>
              <a:buChar char="n"/>
            </a:pPr>
            <a:r>
              <a:rPr lang="en-US" altLang="zh-CN" sz="2800" dirty="0">
                <a:solidFill>
                  <a:schemeClr val="bg2"/>
                </a:solidFill>
                <a:latin typeface="新宋体" panose="02010609030101010101" pitchFamily="49" charset="-122"/>
                <a:ea typeface="新宋体" panose="02010609030101010101" pitchFamily="49" charset="-122"/>
              </a:rPr>
              <a:t>Prompt</a:t>
            </a:r>
            <a:r>
              <a:rPr lang="zh-CN" altLang="en-US" sz="2800" dirty="0">
                <a:solidFill>
                  <a:schemeClr val="bg2"/>
                </a:solidFill>
                <a:latin typeface="新宋体" panose="02010609030101010101" pitchFamily="49" charset="-122"/>
                <a:ea typeface="新宋体" panose="02010609030101010101" pitchFamily="49" charset="-122"/>
              </a:rPr>
              <a:t>的自动</a:t>
            </a:r>
            <a:r>
              <a:rPr lang="zh-CN" altLang="en-US" sz="2800" dirty="0" smtClean="0">
                <a:solidFill>
                  <a:schemeClr val="bg2"/>
                </a:solidFill>
                <a:latin typeface="新宋体" panose="02010609030101010101" pitchFamily="49" charset="-122"/>
                <a:ea typeface="新宋体" panose="02010609030101010101" pitchFamily="49" charset="-122"/>
              </a:rPr>
              <a:t>优化</a:t>
            </a:r>
            <a:endParaRPr lang="en-US" altLang="zh-CN" sz="2800" dirty="0" smtClean="0">
              <a:solidFill>
                <a:schemeClr val="bg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53781282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构建有效的</a:t>
            </a:r>
            <a:r>
              <a:rPr lang="en-US" altLang="zh-CN" sz="2400" dirty="0" smtClean="0">
                <a:solidFill>
                  <a:srgbClr val="3856F5"/>
                </a:solidFill>
                <a:latin typeface="微软雅黑" panose="020B0503020204020204" pitchFamily="34" charset="-122"/>
                <a:ea typeface="微软雅黑" panose="020B0503020204020204" pitchFamily="34" charset="-122"/>
              </a:rPr>
              <a:t>Prompt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582100" y="2060411"/>
            <a:ext cx="967730" cy="461665"/>
          </a:xfrm>
          <a:prstGeom prst="rect">
            <a:avLst/>
          </a:prstGeom>
        </p:spPr>
        <p:txBody>
          <a:bodyPr wrap="square">
            <a:spAutoFit/>
          </a:bodyPr>
          <a:lstStyle/>
          <a:p>
            <a:r>
              <a:rPr lang="zh-CN" altLang="en-US" sz="2400" b="1" dirty="0" smtClean="0">
                <a:solidFill>
                  <a:srgbClr val="121212"/>
                </a:solidFill>
                <a:latin typeface="微软雅黑 Light" panose="020B0502040204020203" pitchFamily="34" charset="-122"/>
                <a:ea typeface="微软雅黑 Light" panose="020B0502040204020203" pitchFamily="34" charset="-122"/>
              </a:rPr>
              <a:t>目标</a:t>
            </a:r>
            <a:endParaRPr lang="en-US" altLang="zh-CN" dirty="0">
              <a:solidFill>
                <a:srgbClr val="121212"/>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1549830" y="2031845"/>
            <a:ext cx="10080733" cy="830997"/>
          </a:xfrm>
          <a:prstGeom prst="rect">
            <a:avLst/>
          </a:prstGeom>
        </p:spPr>
        <p:txBody>
          <a:bodyPr wrap="square">
            <a:spAutoFit/>
          </a:bodyPr>
          <a:lstStyle/>
          <a:p>
            <a:r>
              <a:rPr lang="zh-CN" altLang="en-US" sz="2000" dirty="0" smtClean="0">
                <a:solidFill>
                  <a:srgbClr val="121212"/>
                </a:solidFill>
                <a:latin typeface="新宋体" panose="02010609030101010101" pitchFamily="49" charset="-122"/>
                <a:ea typeface="新宋体" panose="02010609030101010101" pitchFamily="49" charset="-122"/>
              </a:rPr>
              <a:t>构建有效</a:t>
            </a:r>
            <a:r>
              <a:rPr lang="en-US" altLang="zh-CN" sz="2000" dirty="0" smtClean="0">
                <a:solidFill>
                  <a:srgbClr val="121212"/>
                </a:solidFill>
                <a:latin typeface="新宋体" panose="02010609030101010101" pitchFamily="49" charset="-122"/>
                <a:ea typeface="新宋体" panose="02010609030101010101" pitchFamily="49" charset="-122"/>
              </a:rPr>
              <a:t>Prompt</a:t>
            </a:r>
            <a:r>
              <a:rPr lang="zh-CN" altLang="en-US" sz="2000" dirty="0" smtClean="0">
                <a:solidFill>
                  <a:srgbClr val="121212"/>
                </a:solidFill>
                <a:latin typeface="新宋体" panose="02010609030101010101" pitchFamily="49" charset="-122"/>
                <a:ea typeface="新宋体" panose="02010609030101010101" pitchFamily="49" charset="-122"/>
              </a:rPr>
              <a:t>的最终目的，是为了通过更有效的</a:t>
            </a:r>
            <a:r>
              <a:rPr lang="zh-CN" altLang="en-US" sz="2400" b="1" dirty="0" smtClean="0">
                <a:solidFill>
                  <a:srgbClr val="FF0000"/>
                </a:solidFill>
                <a:latin typeface="新宋体" panose="02010609030101010101" pitchFamily="49" charset="-122"/>
                <a:ea typeface="新宋体" panose="02010609030101010101" pitchFamily="49" charset="-122"/>
              </a:rPr>
              <a:t>激活</a:t>
            </a:r>
            <a:r>
              <a:rPr lang="zh-CN" altLang="en-US" sz="2000" dirty="0" smtClean="0">
                <a:solidFill>
                  <a:srgbClr val="FF0000"/>
                </a:solidFill>
                <a:latin typeface="新宋体" panose="02010609030101010101" pitchFamily="49" charset="-122"/>
                <a:ea typeface="新宋体" panose="02010609030101010101" pitchFamily="49" charset="-122"/>
              </a:rPr>
              <a:t>大语言模型的</a:t>
            </a:r>
            <a:r>
              <a:rPr lang="zh-CN" altLang="en-US" sz="2400" b="1" dirty="0" smtClean="0">
                <a:solidFill>
                  <a:srgbClr val="FF0000"/>
                </a:solidFill>
                <a:latin typeface="新宋体" panose="02010609030101010101" pitchFamily="49" charset="-122"/>
                <a:ea typeface="新宋体" panose="02010609030101010101" pitchFamily="49" charset="-122"/>
              </a:rPr>
              <a:t>预训练能力</a:t>
            </a:r>
            <a:r>
              <a:rPr lang="zh-CN" altLang="en-US" sz="2000" dirty="0" smtClean="0">
                <a:solidFill>
                  <a:srgbClr val="121212"/>
                </a:solidFill>
                <a:latin typeface="新宋体" panose="02010609030101010101" pitchFamily="49" charset="-122"/>
                <a:ea typeface="新宋体" panose="02010609030101010101" pitchFamily="49" charset="-122"/>
              </a:rPr>
              <a:t>，提升</a:t>
            </a:r>
            <a:r>
              <a:rPr lang="zh-CN" altLang="en-US" sz="2000" dirty="0" smtClean="0">
                <a:solidFill>
                  <a:srgbClr val="FF0000"/>
                </a:solidFill>
                <a:latin typeface="新宋体" panose="02010609030101010101" pitchFamily="49" charset="-122"/>
                <a:ea typeface="新宋体" panose="02010609030101010101" pitchFamily="49" charset="-122"/>
              </a:rPr>
              <a:t>生成</a:t>
            </a:r>
            <a:r>
              <a:rPr lang="zh-CN" altLang="en-US" sz="2400" b="1" dirty="0" smtClean="0">
                <a:solidFill>
                  <a:srgbClr val="FF0000"/>
                </a:solidFill>
                <a:latin typeface="新宋体" panose="02010609030101010101" pitchFamily="49" charset="-122"/>
                <a:ea typeface="新宋体" panose="02010609030101010101" pitchFamily="49" charset="-122"/>
              </a:rPr>
              <a:t>结果</a:t>
            </a:r>
            <a:r>
              <a:rPr lang="zh-CN" altLang="en-US" sz="2000" dirty="0" smtClean="0">
                <a:solidFill>
                  <a:srgbClr val="FF0000"/>
                </a:solidFill>
                <a:latin typeface="新宋体" panose="02010609030101010101" pitchFamily="49" charset="-122"/>
                <a:ea typeface="新宋体" panose="02010609030101010101" pitchFamily="49" charset="-122"/>
              </a:rPr>
              <a:t>的能力、质量与准确性</a:t>
            </a:r>
            <a:r>
              <a:rPr lang="zh-CN" altLang="en-US" sz="2000" dirty="0" smtClean="0">
                <a:solidFill>
                  <a:srgbClr val="121212"/>
                </a:solidFill>
                <a:latin typeface="新宋体" panose="02010609030101010101" pitchFamily="49" charset="-122"/>
                <a:ea typeface="新宋体" panose="02010609030101010101" pitchFamily="49" charset="-122"/>
              </a:rPr>
              <a:t>。</a:t>
            </a:r>
            <a:endParaRPr lang="en-US" altLang="zh-CN" sz="2000" dirty="0">
              <a:solidFill>
                <a:srgbClr val="121212"/>
              </a:solidFill>
              <a:latin typeface="新宋体" panose="02010609030101010101" pitchFamily="49" charset="-122"/>
              <a:ea typeface="新宋体" panose="02010609030101010101" pitchFamily="49" charset="-122"/>
            </a:endParaRPr>
          </a:p>
        </p:txBody>
      </p:sp>
      <p:sp>
        <p:nvSpPr>
          <p:cNvPr id="27" name="矩形 26"/>
          <p:cNvSpPr/>
          <p:nvPr/>
        </p:nvSpPr>
        <p:spPr>
          <a:xfrm>
            <a:off x="1549830" y="3456959"/>
            <a:ext cx="10080733" cy="1754326"/>
          </a:xfrm>
          <a:prstGeom prst="rect">
            <a:avLst/>
          </a:prstGeom>
        </p:spPr>
        <p:txBody>
          <a:bodyPr wrap="square">
            <a:spAutoFit/>
          </a:bodyPr>
          <a:lstStyle/>
          <a:p>
            <a:r>
              <a:rPr lang="zh-CN" altLang="en-US" dirty="0" smtClean="0">
                <a:solidFill>
                  <a:srgbClr val="121212"/>
                </a:solidFill>
                <a:latin typeface="新宋体" panose="02010609030101010101" pitchFamily="49" charset="-122"/>
                <a:ea typeface="新宋体" panose="02010609030101010101" pitchFamily="49" charset="-122"/>
              </a:rPr>
              <a:t>随着在训练期人工引导（</a:t>
            </a:r>
            <a:r>
              <a:rPr lang="en-US" altLang="zh-CN" dirty="0">
                <a:latin typeface="新宋体" panose="02010609030101010101" pitchFamily="49" charset="-122"/>
                <a:ea typeface="新宋体" panose="02010609030101010101" pitchFamily="49" charset="-122"/>
              </a:rPr>
              <a:t> </a:t>
            </a:r>
            <a:r>
              <a:rPr lang="en-US" altLang="zh-CN" dirty="0" smtClean="0">
                <a:latin typeface="新宋体" panose="02010609030101010101" pitchFamily="49" charset="-122"/>
                <a:ea typeface="新宋体" panose="02010609030101010101" pitchFamily="49" charset="-122"/>
              </a:rPr>
              <a:t>RLHF</a:t>
            </a:r>
            <a:r>
              <a:rPr lang="zh-CN" altLang="en-US" dirty="0" smtClean="0">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Reinforcement </a:t>
            </a:r>
            <a:r>
              <a:rPr lang="en-US" altLang="zh-CN" dirty="0">
                <a:latin typeface="新宋体" panose="02010609030101010101" pitchFamily="49" charset="-122"/>
                <a:ea typeface="新宋体" panose="02010609030101010101" pitchFamily="49" charset="-122"/>
              </a:rPr>
              <a:t>Learning from Human </a:t>
            </a:r>
            <a:r>
              <a:rPr lang="en-US" altLang="zh-CN" dirty="0" smtClean="0">
                <a:latin typeface="新宋体" panose="02010609030101010101" pitchFamily="49" charset="-122"/>
                <a:ea typeface="新宋体" panose="02010609030101010101" pitchFamily="49" charset="-122"/>
              </a:rPr>
              <a:t>Feedback</a:t>
            </a:r>
            <a:r>
              <a:rPr lang="zh-CN" altLang="en-US" dirty="0" smtClean="0">
                <a:latin typeface="新宋体" panose="02010609030101010101" pitchFamily="49" charset="-122"/>
                <a:ea typeface="新宋体" panose="02010609030101010101" pitchFamily="49" charset="-122"/>
              </a:rPr>
              <a:t> 和 </a:t>
            </a:r>
            <a:r>
              <a:rPr lang="en-US" altLang="zh-CN" dirty="0" smtClean="0">
                <a:latin typeface="新宋体" panose="02010609030101010101" pitchFamily="49" charset="-122"/>
                <a:ea typeface="新宋体" panose="02010609030101010101" pitchFamily="49" charset="-122"/>
              </a:rPr>
              <a:t>RLAIF</a:t>
            </a:r>
            <a:r>
              <a:rPr lang="zh-CN" altLang="en-US" dirty="0" smtClean="0">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Reinforcement </a:t>
            </a:r>
            <a:r>
              <a:rPr lang="en-US" altLang="zh-CN" dirty="0">
                <a:latin typeface="新宋体" panose="02010609030101010101" pitchFamily="49" charset="-122"/>
                <a:ea typeface="新宋体" panose="02010609030101010101" pitchFamily="49" charset="-122"/>
              </a:rPr>
              <a:t>Learning from Human Feedback with AI </a:t>
            </a:r>
            <a:r>
              <a:rPr lang="en-US" altLang="zh-CN" dirty="0" smtClean="0">
                <a:latin typeface="新宋体" panose="02010609030101010101" pitchFamily="49" charset="-122"/>
                <a:ea typeface="新宋体" panose="02010609030101010101" pitchFamily="49" charset="-122"/>
              </a:rPr>
              <a:t>Feedback</a:t>
            </a:r>
            <a:r>
              <a:rPr lang="zh-CN" altLang="en-US" dirty="0" smtClean="0">
                <a:latin typeface="新宋体" panose="02010609030101010101" pitchFamily="49" charset="-122"/>
                <a:ea typeface="新宋体" panose="02010609030101010101" pitchFamily="49" charset="-122"/>
              </a:rPr>
              <a:t>）的不断加强</a:t>
            </a:r>
            <a:r>
              <a:rPr lang="zh-CN" altLang="en-US" dirty="0" smtClean="0">
                <a:solidFill>
                  <a:srgbClr val="121212"/>
                </a:solidFill>
                <a:latin typeface="新宋体" panose="02010609030101010101" pitchFamily="49" charset="-122"/>
                <a:ea typeface="新宋体" panose="02010609030101010101" pitchFamily="49" charset="-122"/>
              </a:rPr>
              <a:t>，大语言模型模型愈发自动对齐到人类的需求，简短的</a:t>
            </a:r>
            <a:r>
              <a:rPr lang="en-US" altLang="zh-CN" dirty="0" smtClean="0">
                <a:solidFill>
                  <a:srgbClr val="121212"/>
                </a:solidFill>
                <a:latin typeface="新宋体" panose="02010609030101010101" pitchFamily="49" charset="-122"/>
                <a:ea typeface="新宋体" panose="02010609030101010101" pitchFamily="49" charset="-122"/>
              </a:rPr>
              <a:t>Prompt</a:t>
            </a:r>
            <a:r>
              <a:rPr lang="zh-CN" altLang="en-US" dirty="0" smtClean="0">
                <a:solidFill>
                  <a:srgbClr val="121212"/>
                </a:solidFill>
                <a:latin typeface="新宋体" panose="02010609030101010101" pitchFamily="49" charset="-122"/>
                <a:ea typeface="新宋体" panose="02010609030101010101" pitchFamily="49" charset="-122"/>
              </a:rPr>
              <a:t>起到的效果越来越好，也越来越“智能”。</a:t>
            </a:r>
            <a:endParaRPr lang="en-US" altLang="zh-CN" dirty="0" smtClean="0">
              <a:solidFill>
                <a:srgbClr val="121212"/>
              </a:solidFill>
              <a:latin typeface="新宋体" panose="02010609030101010101" pitchFamily="49" charset="-122"/>
              <a:ea typeface="新宋体" panose="02010609030101010101" pitchFamily="49" charset="-122"/>
            </a:endParaRPr>
          </a:p>
          <a:p>
            <a:endParaRPr lang="en-US" altLang="zh-CN" dirty="0">
              <a:solidFill>
                <a:srgbClr val="121212"/>
              </a:solidFill>
              <a:latin typeface="新宋体" panose="02010609030101010101" pitchFamily="49" charset="-122"/>
              <a:ea typeface="新宋体" panose="02010609030101010101" pitchFamily="49" charset="-122"/>
            </a:endParaRPr>
          </a:p>
          <a:p>
            <a:r>
              <a:rPr lang="zh-CN" altLang="en-US" dirty="0" smtClean="0">
                <a:solidFill>
                  <a:srgbClr val="121212"/>
                </a:solidFill>
                <a:latin typeface="新宋体" panose="02010609030101010101" pitchFamily="49" charset="-122"/>
                <a:ea typeface="新宋体" panose="02010609030101010101" pitchFamily="49" charset="-122"/>
              </a:rPr>
              <a:t>但</a:t>
            </a:r>
            <a:r>
              <a:rPr lang="en-US" altLang="zh-CN" dirty="0" smtClean="0">
                <a:solidFill>
                  <a:srgbClr val="121212"/>
                </a:solidFill>
                <a:latin typeface="新宋体" panose="02010609030101010101" pitchFamily="49" charset="-122"/>
                <a:ea typeface="新宋体" panose="02010609030101010101" pitchFamily="49" charset="-122"/>
              </a:rPr>
              <a:t>Prompt Engineering</a:t>
            </a:r>
            <a:r>
              <a:rPr lang="zh-CN" altLang="en-US" dirty="0" smtClean="0">
                <a:solidFill>
                  <a:srgbClr val="121212"/>
                </a:solidFill>
                <a:latin typeface="新宋体" panose="02010609030101010101" pitchFamily="49" charset="-122"/>
                <a:ea typeface="新宋体" panose="02010609030101010101" pitchFamily="49" charset="-122"/>
              </a:rPr>
              <a:t>的工作越来越容易碰到模型“不听话”的情况。这也可以看做是对齐税（</a:t>
            </a:r>
            <a:r>
              <a:rPr lang="en-US" altLang="zh-CN" dirty="0" smtClean="0">
                <a:solidFill>
                  <a:srgbClr val="121212"/>
                </a:solidFill>
                <a:latin typeface="新宋体" panose="02010609030101010101" pitchFamily="49" charset="-122"/>
                <a:ea typeface="新宋体" panose="02010609030101010101" pitchFamily="49" charset="-122"/>
              </a:rPr>
              <a:t>Alignment tax</a:t>
            </a:r>
            <a:r>
              <a:rPr lang="zh-CN" altLang="en-US" dirty="0" smtClean="0">
                <a:solidFill>
                  <a:srgbClr val="121212"/>
                </a:solidFill>
                <a:latin typeface="新宋体" panose="02010609030101010101" pitchFamily="49" charset="-122"/>
                <a:ea typeface="新宋体" panose="02010609030101010101" pitchFamily="49" charset="-122"/>
              </a:rPr>
              <a:t>）的一部分。</a:t>
            </a:r>
            <a:endParaRPr lang="en-US" altLang="zh-CN" dirty="0">
              <a:solidFill>
                <a:srgbClr val="12121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076408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构建有效的</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：理解</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的局限性</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0" name="矩形 19"/>
          <p:cNvSpPr/>
          <p:nvPr/>
        </p:nvSpPr>
        <p:spPr>
          <a:xfrm>
            <a:off x="6652898" y="1837764"/>
            <a:ext cx="5197485" cy="2031325"/>
          </a:xfrm>
          <a:prstGeom prst="rect">
            <a:avLst/>
          </a:prstGeom>
        </p:spPr>
        <p:txBody>
          <a:bodyPr wrap="square">
            <a:spAutoFit/>
          </a:bodyPr>
          <a:lstStyle/>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项目介绍</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a:solidFill>
                <a:schemeClr val="tx1">
                  <a:lumMod val="50000"/>
                  <a:lumOff val="50000"/>
                </a:schemeClr>
              </a:solidFill>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假设</a:t>
            </a:r>
            <a:r>
              <a:rPr lang="zh-CN" altLang="en-US" dirty="0">
                <a:latin typeface="宋体" panose="02010600030101010101" pitchFamily="2" charset="-122"/>
                <a:ea typeface="宋体" panose="02010600030101010101" pitchFamily="2" charset="-122"/>
              </a:rPr>
              <a:t>你</a:t>
            </a:r>
            <a:r>
              <a:rPr lang="zh-CN" altLang="en-US" dirty="0" smtClean="0">
                <a:latin typeface="宋体" panose="02010600030101010101" pitchFamily="2" charset="-122"/>
                <a:ea typeface="宋体" panose="02010600030101010101" pitchFamily="2" charset="-122"/>
              </a:rPr>
              <a:t>是</a:t>
            </a:r>
            <a:r>
              <a:rPr lang="en-US" altLang="zh-CN" dirty="0" smtClean="0">
                <a:latin typeface="宋体" panose="02010600030101010101" pitchFamily="2" charset="-122"/>
                <a:ea typeface="宋体" panose="02010600030101010101" pitchFamily="2" charset="-122"/>
              </a:rPr>
              <a:t>XX</a:t>
            </a:r>
            <a:r>
              <a:rPr lang="zh-CN" altLang="en-US" dirty="0" smtClean="0">
                <a:latin typeface="宋体" panose="02010600030101010101" pitchFamily="2" charset="-122"/>
                <a:ea typeface="宋体" panose="02010600030101010101" pitchFamily="2" charset="-122"/>
              </a:rPr>
              <a:t>项目的</a:t>
            </a:r>
            <a:r>
              <a:rPr lang="zh-CN" altLang="en-US" dirty="0">
                <a:latin typeface="宋体" panose="02010600030101010101" pitchFamily="2" charset="-122"/>
                <a:ea typeface="宋体" panose="02010600030101010101" pitchFamily="2" charset="-122"/>
              </a:rPr>
              <a:t>策划负责人，非常善于洞察客户并挖掘产品卖点。 请仔细参考上面</a:t>
            </a:r>
            <a:r>
              <a:rPr lang="zh-CN" altLang="en-US" dirty="0" smtClean="0">
                <a:latin typeface="宋体" panose="02010600030101010101" pitchFamily="2" charset="-122"/>
                <a:ea typeface="宋体" panose="02010600030101010101" pitchFamily="2" charset="-122"/>
              </a:rPr>
              <a:t>的卖点</a:t>
            </a:r>
            <a:r>
              <a:rPr lang="zh-CN" altLang="en-US" dirty="0">
                <a:latin typeface="宋体" panose="02010600030101010101" pitchFamily="2" charset="-122"/>
                <a:ea typeface="宋体" panose="02010600030101010101" pitchFamily="2" charset="-122"/>
              </a:rPr>
              <a:t>介绍， 面向都市白领群体，</a:t>
            </a:r>
            <a:r>
              <a:rPr lang="zh-CN" altLang="en-US" dirty="0" smtClean="0">
                <a:latin typeface="宋体" panose="02010600030101010101" pitchFamily="2" charset="-122"/>
                <a:ea typeface="宋体" panose="02010600030101010101" pitchFamily="2" charset="-122"/>
              </a:rPr>
              <a:t>设计</a:t>
            </a:r>
            <a:r>
              <a:rPr lang="en-US" altLang="zh-CN" b="1" dirty="0" smtClean="0">
                <a:solidFill>
                  <a:srgbClr val="F7571B"/>
                </a:solidFill>
                <a:latin typeface="宋体" panose="02010600030101010101" pitchFamily="2" charset="-122"/>
                <a:ea typeface="宋体" panose="02010600030101010101" pitchFamily="2" charset="-122"/>
              </a:rPr>
              <a:t>5</a:t>
            </a:r>
            <a:r>
              <a:rPr lang="zh-CN" altLang="en-US" dirty="0" smtClean="0">
                <a:latin typeface="宋体" panose="02010600030101010101" pitchFamily="2" charset="-122"/>
                <a:ea typeface="宋体" panose="02010600030101010101" pitchFamily="2" charset="-122"/>
              </a:rPr>
              <a:t>句</a:t>
            </a:r>
            <a:r>
              <a:rPr lang="zh-CN" altLang="en-US" dirty="0">
                <a:latin typeface="宋体" panose="02010600030101010101" pitchFamily="2" charset="-122"/>
                <a:ea typeface="宋体" panose="02010600030101010101" pitchFamily="2" charset="-122"/>
              </a:rPr>
              <a:t>广告</a:t>
            </a:r>
            <a:r>
              <a:rPr lang="zh-CN" altLang="en-US" dirty="0" smtClean="0">
                <a:latin typeface="宋体" panose="02010600030101010101" pitchFamily="2" charset="-122"/>
                <a:ea typeface="宋体" panose="02010600030101010101" pitchFamily="2" charset="-122"/>
              </a:rPr>
              <a:t>语。</a:t>
            </a:r>
            <a:r>
              <a:rPr lang="zh-CN" altLang="en-US" dirty="0" smtClean="0">
                <a:solidFill>
                  <a:schemeClr val="tx1"/>
                </a:solidFill>
                <a:latin typeface="宋体" panose="02010600030101010101" pitchFamily="2" charset="-122"/>
                <a:ea typeface="宋体" panose="02010600030101010101" pitchFamily="2" charset="-122"/>
              </a:rPr>
              <a:t>并在最后</a:t>
            </a:r>
            <a:r>
              <a:rPr lang="zh-CN" altLang="en-US" dirty="0" smtClean="0">
                <a:solidFill>
                  <a:srgbClr val="F7561D"/>
                </a:solidFill>
                <a:latin typeface="宋体" panose="02010600030101010101" pitchFamily="2" charset="-122"/>
                <a:ea typeface="宋体" panose="02010600030101010101" pitchFamily="2" charset="-122"/>
              </a:rPr>
              <a:t>在每句广告语后给</a:t>
            </a:r>
            <a:r>
              <a:rPr lang="zh-CN" altLang="en-US" dirty="0">
                <a:solidFill>
                  <a:srgbClr val="F7561D"/>
                </a:solidFill>
                <a:latin typeface="宋体" panose="02010600030101010101" pitchFamily="2" charset="-122"/>
                <a:ea typeface="宋体" panose="02010600030101010101" pitchFamily="2" charset="-122"/>
              </a:rPr>
              <a:t>出你的理由</a:t>
            </a:r>
            <a:r>
              <a:rPr lang="zh-CN" altLang="en-US" dirty="0">
                <a:solidFill>
                  <a:schemeClr val="tx1"/>
                </a:solidFill>
                <a:latin typeface="宋体" panose="02010600030101010101" pitchFamily="2" charset="-122"/>
                <a:ea typeface="宋体" panose="02010600030101010101" pitchFamily="2" charset="-122"/>
              </a:rPr>
              <a:t>。</a:t>
            </a:r>
            <a:r>
              <a:rPr lang="zh-CN" altLang="en-US" dirty="0">
                <a:solidFill>
                  <a:srgbClr val="F7561D"/>
                </a:solidFill>
                <a:latin typeface="宋体" panose="02010600030101010101" pitchFamily="2" charset="-122"/>
                <a:ea typeface="宋体" panose="02010600030101010101" pitchFamily="2" charset="-122"/>
              </a:rPr>
              <a:t>最后请总结下你设计思路</a:t>
            </a:r>
            <a:r>
              <a:rPr lang="zh-CN" altLang="en-US" dirty="0">
                <a:solidFill>
                  <a:schemeClr val="tx1"/>
                </a:solidFill>
                <a:latin typeface="宋体" panose="02010600030101010101" pitchFamily="2" charset="-122"/>
                <a:ea typeface="宋体" panose="02010600030101010101" pitchFamily="2" charset="-122"/>
              </a:rPr>
              <a:t>。 </a:t>
            </a:r>
            <a:endParaRPr lang="en-US" altLang="zh-CN" dirty="0">
              <a:solidFill>
                <a:schemeClr val="tx1"/>
              </a:solidFill>
              <a:latin typeface="宋体" panose="02010600030101010101" pitchFamily="2" charset="-122"/>
              <a:ea typeface="宋体" panose="02010600030101010101" pitchFamily="2" charset="-122"/>
            </a:endParaRPr>
          </a:p>
          <a:p>
            <a:endParaRPr lang="zh-CN" altLang="en-US" dirty="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22" name="矩形 21"/>
          <p:cNvSpPr/>
          <p:nvPr/>
        </p:nvSpPr>
        <p:spPr>
          <a:xfrm>
            <a:off x="6051245" y="5354678"/>
            <a:ext cx="6219157" cy="1569660"/>
          </a:xfrm>
          <a:prstGeom prst="rect">
            <a:avLst/>
          </a:prstGeom>
        </p:spPr>
        <p:txBody>
          <a:bodyPr wrap="square">
            <a:spAutoFit/>
          </a:bodyPr>
          <a:lstStyle/>
          <a:p>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受本次生成的影响，要求</a:t>
            </a:r>
            <a:r>
              <a:rPr lang="en-US" altLang="zh-CN" sz="1600" dirty="0" smtClean="0">
                <a:solidFill>
                  <a:srgbClr val="0070C0"/>
                </a:solidFill>
                <a:latin typeface="新宋体" panose="02010609030101010101" pitchFamily="49" charset="-122"/>
                <a:ea typeface="新宋体" panose="02010609030101010101" pitchFamily="49" charset="-122"/>
              </a:rPr>
              <a:t>LLM</a:t>
            </a:r>
            <a:r>
              <a:rPr lang="zh-CN" altLang="en-US" sz="1600" dirty="0" smtClean="0">
                <a:solidFill>
                  <a:srgbClr val="0070C0"/>
                </a:solidFill>
                <a:latin typeface="新宋体" panose="02010609030101010101" pitchFamily="49" charset="-122"/>
                <a:ea typeface="新宋体" panose="02010609030101010101" pitchFamily="49" charset="-122"/>
              </a:rPr>
              <a:t>一次性生成多条结果时，格式、</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 内容受到本次之前生成内容的影响，都比较单一化。理由</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 和思路放在结果之后，起不到思维链（</a:t>
            </a:r>
            <a:r>
              <a:rPr lang="en-US" altLang="zh-CN" sz="1600" dirty="0" err="1" smtClean="0">
                <a:solidFill>
                  <a:srgbClr val="0070C0"/>
                </a:solidFill>
                <a:latin typeface="新宋体" panose="02010609030101010101" pitchFamily="49" charset="-122"/>
                <a:ea typeface="新宋体" panose="02010609030101010101" pitchFamily="49" charset="-122"/>
              </a:rPr>
              <a:t>CoT</a:t>
            </a:r>
            <a:r>
              <a:rPr lang="zh-CN" altLang="en-US" sz="1600" dirty="0" smtClean="0">
                <a:solidFill>
                  <a:srgbClr val="0070C0"/>
                </a:solidFill>
                <a:latin typeface="新宋体" panose="02010609030101010101" pitchFamily="49" charset="-122"/>
                <a:ea typeface="新宋体" panose="02010609030101010101" pitchFamily="49" charset="-122"/>
              </a:rPr>
              <a:t>）的作用，反而</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 是强行解释。</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 </a:t>
            </a:r>
            <a:r>
              <a:rPr lang="en-US" altLang="zh-CN" sz="1600" b="1" dirty="0" err="1">
                <a:solidFill>
                  <a:srgbClr val="0070C0"/>
                </a:solidFill>
                <a:latin typeface="新宋体" panose="02010609030101010101" pitchFamily="49" charset="-122"/>
                <a:ea typeface="新宋体" panose="02010609030101010101" pitchFamily="49" charset="-122"/>
              </a:rPr>
              <a:t>frequency_penalty</a:t>
            </a:r>
            <a:r>
              <a:rPr lang="zh-CN" altLang="en-US" sz="1600" dirty="0" smtClean="0">
                <a:solidFill>
                  <a:srgbClr val="0070C0"/>
                </a:solidFill>
                <a:latin typeface="新宋体" panose="02010609030101010101" pitchFamily="49" charset="-122"/>
                <a:ea typeface="新宋体" panose="02010609030101010101" pitchFamily="49" charset="-122"/>
              </a:rPr>
              <a:t>超参控制，仅作用在比较硬性的重复方面。</a:t>
            </a:r>
            <a:endParaRPr lang="en-US" altLang="zh-CN" sz="1600" dirty="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23" name="矩形 22"/>
          <p:cNvSpPr/>
          <p:nvPr/>
        </p:nvSpPr>
        <p:spPr>
          <a:xfrm>
            <a:off x="6118419" y="1918664"/>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6116028" y="3687568"/>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592497" y="3625165"/>
            <a:ext cx="4531553" cy="1754326"/>
          </a:xfrm>
          <a:prstGeom prst="rect">
            <a:avLst/>
          </a:prstGeom>
        </p:spPr>
        <p:txBody>
          <a:bodyPr wrap="square">
            <a:spAutoFit/>
          </a:bodyPr>
          <a:lstStyle/>
          <a:p>
            <a:r>
              <a:rPr lang="en-US" altLang="zh-CN" dirty="0" smtClean="0">
                <a:solidFill>
                  <a:schemeClr val="tx1"/>
                </a:solidFill>
                <a:latin typeface="新宋体" panose="02010609030101010101" pitchFamily="49" charset="-122"/>
                <a:ea typeface="新宋体" panose="02010609030101010101" pitchFamily="49" charset="-122"/>
              </a:rPr>
              <a:t>1. </a:t>
            </a:r>
            <a:r>
              <a:rPr lang="zh-CN" altLang="en-US" dirty="0" smtClean="0">
                <a:solidFill>
                  <a:schemeClr val="tx1"/>
                </a:solidFill>
                <a:latin typeface="新宋体" panose="02010609030101010101" pitchFamily="49" charset="-122"/>
                <a:ea typeface="新宋体" panose="02010609030101010101" pitchFamily="49" charset="-122"/>
              </a:rPr>
              <a:t>精粹</a:t>
            </a:r>
            <a:r>
              <a:rPr lang="zh-CN" altLang="en-US" dirty="0">
                <a:solidFill>
                  <a:schemeClr val="tx1"/>
                </a:solidFill>
                <a:latin typeface="新宋体" panose="02010609030101010101" pitchFamily="49" charset="-122"/>
                <a:ea typeface="新宋体" panose="02010609030101010101" pitchFamily="49" charset="-122"/>
              </a:rPr>
              <a:t>艺术，都市藏品尊居</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理由</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a:t>
            </a:r>
            <a:r>
              <a:rPr lang="zh-CN" altLang="en-US" dirty="0">
                <a:solidFill>
                  <a:schemeClr val="tx1"/>
                </a:solidFill>
                <a:latin typeface="新宋体" panose="02010609030101010101" pitchFamily="49" charset="-122"/>
                <a:ea typeface="新宋体" panose="02010609030101010101" pitchFamily="49" charset="-122"/>
              </a:rPr>
              <a:t/>
            </a:r>
            <a:br>
              <a:rPr lang="zh-CN" altLang="en-US" dirty="0">
                <a:solidFill>
                  <a:schemeClr val="tx1"/>
                </a:solidFill>
                <a:latin typeface="新宋体" panose="02010609030101010101" pitchFamily="49" charset="-122"/>
                <a:ea typeface="新宋体" panose="02010609030101010101" pitchFamily="49" charset="-122"/>
              </a:rPr>
            </a:br>
            <a:r>
              <a:rPr lang="en-US" altLang="zh-CN" dirty="0">
                <a:solidFill>
                  <a:schemeClr val="tx1"/>
                </a:solidFill>
                <a:latin typeface="新宋体" panose="02010609030101010101" pitchFamily="49" charset="-122"/>
                <a:ea typeface="新宋体" panose="02010609030101010101" pitchFamily="49" charset="-122"/>
              </a:rPr>
              <a:t>2. </a:t>
            </a:r>
            <a:r>
              <a:rPr lang="zh-CN" altLang="en-US" dirty="0">
                <a:solidFill>
                  <a:schemeClr val="tx1"/>
                </a:solidFill>
                <a:latin typeface="新宋体" panose="02010609030101010101" pitchFamily="49" charset="-122"/>
                <a:ea typeface="新宋体" panose="02010609030101010101" pitchFamily="49" charset="-122"/>
              </a:rPr>
              <a:t>至臻手工，城央奢华典范</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理由</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a:t>
            </a:r>
            <a:r>
              <a:rPr lang="zh-CN" altLang="en-US" dirty="0">
                <a:solidFill>
                  <a:schemeClr val="tx1"/>
                </a:solidFill>
                <a:latin typeface="新宋体" panose="02010609030101010101" pitchFamily="49" charset="-122"/>
                <a:ea typeface="新宋体" panose="02010609030101010101" pitchFamily="49" charset="-122"/>
              </a:rPr>
              <a:t/>
            </a:r>
            <a:br>
              <a:rPr lang="zh-CN" altLang="en-US" dirty="0">
                <a:solidFill>
                  <a:schemeClr val="tx1"/>
                </a:solidFill>
                <a:latin typeface="新宋体" panose="02010609030101010101" pitchFamily="49" charset="-122"/>
                <a:ea typeface="新宋体" panose="02010609030101010101" pitchFamily="49" charset="-122"/>
              </a:rPr>
            </a:br>
            <a:r>
              <a:rPr lang="en-US" altLang="zh-CN" dirty="0">
                <a:solidFill>
                  <a:schemeClr val="tx1"/>
                </a:solidFill>
                <a:latin typeface="新宋体" panose="02010609030101010101" pitchFamily="49" charset="-122"/>
                <a:ea typeface="新宋体" panose="02010609030101010101" pitchFamily="49" charset="-122"/>
              </a:rPr>
              <a:t>3. </a:t>
            </a:r>
            <a:r>
              <a:rPr lang="zh-CN" altLang="en-US" dirty="0">
                <a:solidFill>
                  <a:schemeClr val="tx1"/>
                </a:solidFill>
                <a:latin typeface="新宋体" panose="02010609030101010101" pitchFamily="49" charset="-122"/>
                <a:ea typeface="新宋体" panose="02010609030101010101" pitchFamily="49" charset="-122"/>
              </a:rPr>
              <a:t>私享尊贵，极致生活体验</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理由</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a:t>
            </a:r>
          </a:p>
          <a:p>
            <a:r>
              <a:rPr lang="en-US" altLang="zh-CN" dirty="0" smtClean="0">
                <a:solidFill>
                  <a:schemeClr val="tx1"/>
                </a:solidFill>
                <a:latin typeface="新宋体" panose="02010609030101010101" pitchFamily="49" charset="-122"/>
                <a:ea typeface="新宋体" panose="02010609030101010101" pitchFamily="49" charset="-122"/>
              </a:rPr>
              <a:t>4. </a:t>
            </a:r>
            <a:r>
              <a:rPr lang="zh-CN" altLang="en-US" dirty="0" smtClean="0">
                <a:solidFill>
                  <a:schemeClr val="tx1"/>
                </a:solidFill>
                <a:latin typeface="新宋体" panose="02010609030101010101" pitchFamily="49" charset="-122"/>
                <a:ea typeface="新宋体" panose="02010609030101010101" pitchFamily="49" charset="-122"/>
              </a:rPr>
              <a:t>非</a:t>
            </a:r>
            <a:r>
              <a:rPr lang="zh-CN" altLang="en-US" dirty="0">
                <a:solidFill>
                  <a:schemeClr val="tx1"/>
                </a:solidFill>
                <a:latin typeface="新宋体" panose="02010609030101010101" pitchFamily="49" charset="-122"/>
                <a:ea typeface="新宋体" panose="02010609030101010101" pitchFamily="49" charset="-122"/>
              </a:rPr>
              <a:t>遗精心，独享族徽荣耀</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理由</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a:t>
            </a:r>
          </a:p>
          <a:p>
            <a:r>
              <a:rPr lang="en-US" altLang="zh-CN" dirty="0" smtClean="0">
                <a:solidFill>
                  <a:schemeClr val="tx1"/>
                </a:solidFill>
                <a:latin typeface="新宋体" panose="02010609030101010101" pitchFamily="49" charset="-122"/>
                <a:ea typeface="新宋体" panose="02010609030101010101" pitchFamily="49" charset="-122"/>
              </a:rPr>
              <a:t>5. </a:t>
            </a:r>
            <a:r>
              <a:rPr lang="zh-CN" altLang="en-US" dirty="0" smtClean="0">
                <a:solidFill>
                  <a:schemeClr val="tx1"/>
                </a:solidFill>
                <a:latin typeface="新宋体" panose="02010609030101010101" pitchFamily="49" charset="-122"/>
                <a:ea typeface="新宋体" panose="02010609030101010101" pitchFamily="49" charset="-122"/>
              </a:rPr>
              <a:t>至</a:t>
            </a:r>
            <a:r>
              <a:rPr lang="zh-CN" altLang="en-US" dirty="0">
                <a:solidFill>
                  <a:schemeClr val="tx1"/>
                </a:solidFill>
                <a:latin typeface="新宋体" panose="02010609030101010101" pitchFamily="49" charset="-122"/>
                <a:ea typeface="新宋体" panose="02010609030101010101" pitchFamily="49" charset="-122"/>
              </a:rPr>
              <a:t>臻园林，奢华自然共鸣</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理由</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a:t>
            </a:r>
          </a:p>
          <a:p>
            <a:r>
              <a:rPr lang="zh-CN" altLang="en-US" dirty="0" smtClean="0">
                <a:solidFill>
                  <a:srgbClr val="FF0000"/>
                </a:solidFill>
                <a:latin typeface="新宋体" panose="02010609030101010101" pitchFamily="49" charset="-122"/>
                <a:ea typeface="新宋体" panose="02010609030101010101" pitchFamily="49" charset="-122"/>
              </a:rPr>
              <a:t>设计思路</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a:t>
            </a:r>
            <a:endParaRPr lang="zh-CN" altLang="en-US" dirty="0">
              <a:solidFill>
                <a:schemeClr val="tx1"/>
              </a:solidFill>
              <a:latin typeface="新宋体" panose="02010609030101010101" pitchFamily="49" charset="-122"/>
              <a:ea typeface="新宋体" panose="02010609030101010101" pitchFamily="49" charset="-122"/>
            </a:endParaRPr>
          </a:p>
        </p:txBody>
      </p:sp>
      <p:cxnSp>
        <p:nvCxnSpPr>
          <p:cNvPr id="32" name="直接连接符 31"/>
          <p:cNvCxnSpPr/>
          <p:nvPr/>
        </p:nvCxnSpPr>
        <p:spPr>
          <a:xfrm>
            <a:off x="5866162" y="1613647"/>
            <a:ext cx="0" cy="52532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85338" y="1622340"/>
            <a:ext cx="1143137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85337" y="521989"/>
            <a:ext cx="11431379" cy="1015663"/>
          </a:xfrm>
          <a:prstGeom prst="rect">
            <a:avLst/>
          </a:prstGeom>
        </p:spPr>
        <p:txBody>
          <a:bodyPr wrap="square">
            <a:spAutoFit/>
          </a:bodyPr>
          <a:lstStyle/>
          <a:p>
            <a:r>
              <a:rPr lang="en-US" altLang="zh-CN" dirty="0" smtClean="0">
                <a:solidFill>
                  <a:srgbClr val="121212"/>
                </a:solidFill>
                <a:latin typeface="新宋体" panose="02010609030101010101" pitchFamily="49" charset="-122"/>
                <a:ea typeface="新宋体" panose="02010609030101010101" pitchFamily="49" charset="-122"/>
              </a:rPr>
              <a:t>1</a:t>
            </a:r>
            <a:r>
              <a:rPr lang="zh-CN" altLang="en-US" dirty="0" smtClean="0">
                <a:solidFill>
                  <a:srgbClr val="121212"/>
                </a:solidFill>
                <a:latin typeface="新宋体" panose="02010609030101010101" pitchFamily="49" charset="-122"/>
                <a:ea typeface="新宋体" panose="02010609030101010101" pitchFamily="49" charset="-122"/>
              </a:rPr>
              <a:t>、理解</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的</a:t>
            </a:r>
            <a:r>
              <a:rPr lang="zh-CN" altLang="en-US" sz="2400" b="1" dirty="0" smtClean="0">
                <a:solidFill>
                  <a:srgbClr val="F7571B"/>
                </a:solidFill>
                <a:latin typeface="新宋体" panose="02010609030101010101" pitchFamily="49" charset="-122"/>
                <a:ea typeface="新宋体" panose="02010609030101010101" pitchFamily="49" charset="-122"/>
              </a:rPr>
              <a:t>单向性</a:t>
            </a:r>
            <a:r>
              <a:rPr lang="zh-CN" altLang="en-US" dirty="0" smtClean="0">
                <a:solidFill>
                  <a:srgbClr val="121212"/>
                </a:solidFill>
                <a:latin typeface="新宋体" panose="02010609030101010101" pitchFamily="49" charset="-122"/>
                <a:ea typeface="新宋体" panose="02010609030101010101" pitchFamily="49" charset="-122"/>
              </a:rPr>
              <a:t>。所有上下文内容质量、正确性都会对输出产生</a:t>
            </a:r>
            <a:r>
              <a:rPr lang="zh-CN" altLang="en-US" dirty="0">
                <a:solidFill>
                  <a:srgbClr val="121212"/>
                </a:solidFill>
                <a:latin typeface="新宋体" panose="02010609030101010101" pitchFamily="49" charset="-122"/>
                <a:ea typeface="新宋体" panose="02010609030101010101" pitchFamily="49" charset="-122"/>
              </a:rPr>
              <a:t>影响，无法对于输入进行回溯</a:t>
            </a:r>
            <a:r>
              <a:rPr lang="zh-CN" altLang="en-US" dirty="0" smtClean="0">
                <a:solidFill>
                  <a:srgbClr val="121212"/>
                </a:solidFill>
                <a:latin typeface="新宋体" panose="02010609030101010101" pitchFamily="49" charset="-122"/>
                <a:ea typeface="新宋体" panose="02010609030101010101" pitchFamily="49" charset="-122"/>
              </a:rPr>
              <a:t>修改。</a:t>
            </a:r>
            <a:endParaRPr lang="en-US" altLang="zh-CN" dirty="0" smtClean="0">
              <a:solidFill>
                <a:srgbClr val="121212"/>
              </a:solidFill>
              <a:latin typeface="新宋体" panose="02010609030101010101" pitchFamily="49" charset="-122"/>
              <a:ea typeface="新宋体" panose="02010609030101010101" pitchFamily="49" charset="-122"/>
            </a:endParaRPr>
          </a:p>
          <a:p>
            <a:r>
              <a:rPr lang="en-US" altLang="zh-CN" dirty="0">
                <a:solidFill>
                  <a:srgbClr val="121212"/>
                </a:solidFill>
                <a:latin typeface="新宋体" panose="02010609030101010101" pitchFamily="49" charset="-122"/>
                <a:ea typeface="新宋体" panose="02010609030101010101" pitchFamily="49" charset="-122"/>
              </a:rPr>
              <a:t> </a:t>
            </a:r>
            <a:r>
              <a:rPr lang="en-US" altLang="zh-CN" dirty="0" smtClean="0">
                <a:solidFill>
                  <a:srgbClr val="121212"/>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前面的会影响后面的，后面的不影响前面的</a:t>
            </a:r>
            <a:r>
              <a:rPr lang="en-US" altLang="zh-CN" sz="1600" dirty="0" smtClean="0">
                <a:solidFill>
                  <a:srgbClr val="0070C0"/>
                </a:solidFill>
                <a:latin typeface="新宋体" panose="02010609030101010101" pitchFamily="49" charset="-122"/>
                <a:ea typeface="新宋体" panose="02010609030101010101" pitchFamily="49" charset="-122"/>
              </a:rPr>
              <a:t> */</a:t>
            </a:r>
          </a:p>
          <a:p>
            <a:r>
              <a:rPr lang="en-US" altLang="zh-CN" dirty="0" smtClean="0">
                <a:solidFill>
                  <a:srgbClr val="121212"/>
                </a:solidFill>
                <a:latin typeface="新宋体" panose="02010609030101010101" pitchFamily="49" charset="-122"/>
                <a:ea typeface="新宋体" panose="02010609030101010101" pitchFamily="49" charset="-122"/>
              </a:rPr>
              <a:t>2</a:t>
            </a:r>
            <a:r>
              <a:rPr lang="zh-CN" altLang="en-US" dirty="0" smtClean="0">
                <a:solidFill>
                  <a:srgbClr val="121212"/>
                </a:solidFill>
                <a:latin typeface="新宋体" panose="02010609030101010101" pitchFamily="49" charset="-122"/>
                <a:ea typeface="新宋体" panose="02010609030101010101" pitchFamily="49" charset="-122"/>
              </a:rPr>
              <a:t>、理解</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的</a:t>
            </a:r>
            <a:r>
              <a:rPr lang="zh-CN" altLang="en-US" dirty="0" smtClean="0">
                <a:solidFill>
                  <a:srgbClr val="FF0000"/>
                </a:solidFill>
                <a:latin typeface="新宋体" panose="02010609030101010101" pitchFamily="49" charset="-122"/>
                <a:ea typeface="新宋体" panose="02010609030101010101" pitchFamily="49" charset="-122"/>
              </a:rPr>
              <a:t>知识限制</a:t>
            </a:r>
            <a:r>
              <a:rPr lang="zh-CN" altLang="en-US" dirty="0" smtClean="0">
                <a:solidFill>
                  <a:srgbClr val="121212"/>
                </a:solidFill>
                <a:latin typeface="新宋体" panose="02010609030101010101" pitchFamily="49" charset="-122"/>
                <a:ea typeface="新宋体" panose="02010609030101010101" pitchFamily="49" charset="-122"/>
              </a:rPr>
              <a:t>。不应该假定</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训练期已经具备某方面的专业知识以及知识时效性。</a:t>
            </a:r>
            <a:endParaRPr lang="en-US" altLang="zh-CN" dirty="0" smtClean="0">
              <a:solidFill>
                <a:srgbClr val="121212"/>
              </a:solidFill>
              <a:latin typeface="新宋体" panose="02010609030101010101" pitchFamily="49" charset="-122"/>
              <a:ea typeface="新宋体" panose="02010609030101010101" pitchFamily="49" charset="-122"/>
            </a:endParaRPr>
          </a:p>
        </p:txBody>
      </p:sp>
      <p:sp>
        <p:nvSpPr>
          <p:cNvPr id="28" name="矩形 27"/>
          <p:cNvSpPr/>
          <p:nvPr/>
        </p:nvSpPr>
        <p:spPr>
          <a:xfrm>
            <a:off x="834019" y="1837764"/>
            <a:ext cx="4881053" cy="857938"/>
          </a:xfrm>
          <a:prstGeom prst="rect">
            <a:avLst/>
          </a:prstGeom>
        </p:spPr>
        <p:txBody>
          <a:bodyPr wrap="square">
            <a:noAutofit/>
          </a:bodyPr>
          <a:lstStyle/>
          <a:p>
            <a:r>
              <a:rPr lang="en-US" altLang="zh-CN" dirty="0">
                <a:latin typeface="宋体" panose="02010600030101010101" pitchFamily="2" charset="-122"/>
                <a:ea typeface="宋体" panose="02010600030101010101" pitchFamily="2" charset="-122"/>
              </a:rPr>
              <a:t>31*19 + 13*17 </a:t>
            </a:r>
            <a:r>
              <a:rPr lang="zh-CN" altLang="en-US" dirty="0">
                <a:latin typeface="宋体" panose="02010600030101010101" pitchFamily="2" charset="-122"/>
                <a:ea typeface="宋体" panose="02010600030101010101" pitchFamily="2" charset="-122"/>
              </a:rPr>
              <a:t>等于多少？先给出结果，再分析解决过程</a:t>
            </a:r>
            <a:r>
              <a:rPr lang="zh-CN" altLang="en-US" dirty="0" smtClean="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35" name="矩形 34"/>
          <p:cNvSpPr/>
          <p:nvPr/>
        </p:nvSpPr>
        <p:spPr>
          <a:xfrm>
            <a:off x="782539" y="2809234"/>
            <a:ext cx="4429542" cy="2160624"/>
          </a:xfrm>
          <a:prstGeom prst="rect">
            <a:avLst/>
          </a:prstGeom>
        </p:spPr>
        <p:txBody>
          <a:bodyPr wrap="square">
            <a:noAutofit/>
          </a:bodyPr>
          <a:lstStyle/>
          <a:p>
            <a:r>
              <a:rPr lang="zh-CN" altLang="en-US" dirty="0">
                <a:latin typeface="宋体" panose="02010600030101010101" pitchFamily="2" charset="-122"/>
                <a:ea typeface="宋体" panose="02010600030101010101" pitchFamily="2" charset="-122"/>
              </a:rPr>
              <a:t>答案是 </a:t>
            </a:r>
            <a:r>
              <a:rPr lang="en-US" altLang="zh-CN" dirty="0" smtClean="0">
                <a:solidFill>
                  <a:srgbClr val="FF0000"/>
                </a:solidFill>
                <a:latin typeface="宋体" panose="02010600030101010101" pitchFamily="2" charset="-122"/>
                <a:ea typeface="宋体" panose="02010600030101010101" pitchFamily="2" charset="-122"/>
              </a:rPr>
              <a:t>1074</a:t>
            </a:r>
            <a:r>
              <a:rPr lang="en-US" altLang="zh-CN" dirty="0">
                <a:latin typeface="宋体" panose="02010600030101010101" pitchFamily="2" charset="-122"/>
                <a:ea typeface="宋体" panose="02010600030101010101" pitchFamily="2" charset="-122"/>
              </a:rPr>
              <a:t>.</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首先，我们解决乘法部分：</a:t>
            </a:r>
          </a:p>
          <a:p>
            <a:r>
              <a:rPr lang="en-US" altLang="zh-CN" dirty="0">
                <a:latin typeface="宋体" panose="02010600030101010101" pitchFamily="2" charset="-122"/>
                <a:ea typeface="宋体" panose="02010600030101010101" pitchFamily="2" charset="-122"/>
              </a:rPr>
              <a:t>31 * 19 = 589</a:t>
            </a:r>
          </a:p>
          <a:p>
            <a:r>
              <a:rPr lang="en-US" altLang="zh-CN" dirty="0">
                <a:latin typeface="宋体" panose="02010600030101010101" pitchFamily="2" charset="-122"/>
                <a:ea typeface="宋体" panose="02010600030101010101" pitchFamily="2" charset="-122"/>
              </a:rPr>
              <a:t>13 * 17 = 221</a:t>
            </a:r>
          </a:p>
          <a:p>
            <a:r>
              <a:rPr lang="zh-CN" altLang="en-US" dirty="0">
                <a:latin typeface="宋体" panose="02010600030101010101" pitchFamily="2" charset="-122"/>
                <a:ea typeface="宋体" panose="02010600030101010101" pitchFamily="2" charset="-122"/>
              </a:rPr>
              <a:t>然后我们将两个结果相加：</a:t>
            </a:r>
          </a:p>
          <a:p>
            <a:r>
              <a:rPr lang="en-US" altLang="zh-CN" dirty="0">
                <a:latin typeface="宋体" panose="02010600030101010101" pitchFamily="2" charset="-122"/>
                <a:ea typeface="宋体" panose="02010600030101010101" pitchFamily="2" charset="-122"/>
              </a:rPr>
              <a:t>589 + 221 = </a:t>
            </a:r>
            <a:r>
              <a:rPr lang="en-US" altLang="zh-CN" dirty="0" smtClean="0">
                <a:solidFill>
                  <a:srgbClr val="FF0000"/>
                </a:solidFill>
                <a:latin typeface="宋体" panose="02010600030101010101" pitchFamily="2" charset="-122"/>
                <a:ea typeface="宋体" panose="02010600030101010101" pitchFamily="2" charset="-122"/>
              </a:rPr>
              <a:t>810</a:t>
            </a:r>
            <a:endParaRPr lang="zh-CN" altLang="en-US" dirty="0">
              <a:solidFill>
                <a:srgbClr val="0070C0"/>
              </a:solidFill>
              <a:latin typeface="宋体" panose="02010600030101010101" pitchFamily="2" charset="-122"/>
              <a:ea typeface="宋体" panose="02010600030101010101" pitchFamily="2" charset="-122"/>
            </a:endParaRPr>
          </a:p>
        </p:txBody>
      </p:sp>
      <p:sp>
        <p:nvSpPr>
          <p:cNvPr id="36" name="矩形 35"/>
          <p:cNvSpPr/>
          <p:nvPr/>
        </p:nvSpPr>
        <p:spPr>
          <a:xfrm>
            <a:off x="312394" y="1900334"/>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271357" y="2865972"/>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9574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目标</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0" name="矩形 29"/>
          <p:cNvSpPr/>
          <p:nvPr/>
        </p:nvSpPr>
        <p:spPr>
          <a:xfrm>
            <a:off x="1037967" y="3952158"/>
            <a:ext cx="9972899" cy="1477328"/>
          </a:xfrm>
          <a:prstGeom prst="rect">
            <a:avLst/>
          </a:prstGeom>
        </p:spPr>
        <p:txBody>
          <a:bodyPr wrap="square">
            <a:spAutoFit/>
          </a:bodyPr>
          <a:lstStyle/>
          <a:p>
            <a:pPr>
              <a:lnSpc>
                <a:spcPct val="150000"/>
              </a:lnSpc>
            </a:pPr>
            <a:r>
              <a:rPr lang="en-US" altLang="zh-CN" sz="2000" b="1" dirty="0" smtClean="0">
                <a:solidFill>
                  <a:srgbClr val="00B050"/>
                </a:solidFill>
                <a:latin typeface="新宋体" panose="02010609030101010101" pitchFamily="49" charset="-122"/>
                <a:ea typeface="新宋体" panose="02010609030101010101" pitchFamily="49" charset="-122"/>
              </a:rPr>
              <a:t>1</a:t>
            </a:r>
            <a:r>
              <a:rPr lang="zh-CN" altLang="en-US" sz="2000" b="1" dirty="0" smtClean="0">
                <a:solidFill>
                  <a:srgbClr val="00B050"/>
                </a:solidFill>
                <a:latin typeface="新宋体" panose="02010609030101010101" pitchFamily="49" charset="-122"/>
                <a:ea typeface="新宋体" panose="02010609030101010101" pitchFamily="49" charset="-122"/>
              </a:rPr>
              <a:t>、通过构建</a:t>
            </a:r>
            <a:r>
              <a:rPr lang="en-US" altLang="zh-CN" sz="2000" b="1" dirty="0" smtClean="0">
                <a:solidFill>
                  <a:srgbClr val="00B050"/>
                </a:solidFill>
                <a:latin typeface="新宋体" panose="02010609030101010101" pitchFamily="49" charset="-122"/>
                <a:ea typeface="新宋体" panose="02010609030101010101" pitchFamily="49" charset="-122"/>
              </a:rPr>
              <a:t>Prompt</a:t>
            </a:r>
            <a:r>
              <a:rPr lang="zh-CN" altLang="en-US" sz="2000" b="1" dirty="0" smtClean="0">
                <a:solidFill>
                  <a:srgbClr val="00B050"/>
                </a:solidFill>
                <a:latin typeface="新宋体" panose="02010609030101010101" pitchFamily="49" charset="-122"/>
                <a:ea typeface="新宋体" panose="02010609030101010101" pitchFamily="49" charset="-122"/>
              </a:rPr>
              <a:t>，更有效的与大语言模型沟通，得到更好的结果</a:t>
            </a:r>
            <a:endParaRPr lang="en-US" altLang="zh-CN" sz="2000" b="1" dirty="0" smtClean="0">
              <a:solidFill>
                <a:srgbClr val="00B050"/>
              </a:solidFill>
              <a:latin typeface="新宋体" panose="02010609030101010101" pitchFamily="49" charset="-122"/>
              <a:ea typeface="新宋体" panose="02010609030101010101" pitchFamily="49" charset="-122"/>
            </a:endParaRPr>
          </a:p>
          <a:p>
            <a:pPr>
              <a:lnSpc>
                <a:spcPct val="150000"/>
              </a:lnSpc>
            </a:pP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2</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、使用</a:t>
            </a: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Prompt</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协调大语言模型迭代工作，提升质量以及解决复杂问题</a:t>
            </a:r>
            <a:endPar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endParaRPr>
          </a:p>
          <a:p>
            <a:pPr>
              <a:lnSpc>
                <a:spcPct val="150000"/>
              </a:lnSpc>
            </a:pP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3</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使用</a:t>
            </a: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Prompt Engineering</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进行智能助理（</a:t>
            </a: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Copilot</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）及</a:t>
            </a: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AI</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智能体（</a:t>
            </a:r>
            <a:r>
              <a:rPr lang="en-US" altLang="zh-CN" sz="2000" b="1" dirty="0" smtClean="0">
                <a:solidFill>
                  <a:schemeClr val="tx1">
                    <a:lumMod val="50000"/>
                    <a:lumOff val="50000"/>
                  </a:schemeClr>
                </a:solidFill>
                <a:latin typeface="新宋体" panose="02010609030101010101" pitchFamily="49" charset="-122"/>
                <a:ea typeface="新宋体" panose="02010609030101010101" pitchFamily="49" charset="-122"/>
              </a:rPr>
              <a:t>Agent</a:t>
            </a:r>
            <a:r>
              <a:rPr lang="zh-CN" altLang="en-US" sz="2000" b="1" dirty="0" smtClean="0">
                <a:solidFill>
                  <a:schemeClr val="tx1">
                    <a:lumMod val="50000"/>
                    <a:lumOff val="50000"/>
                  </a:schemeClr>
                </a:solidFill>
                <a:latin typeface="新宋体" panose="02010609030101010101" pitchFamily="49" charset="-122"/>
                <a:ea typeface="新宋体" panose="02010609030101010101" pitchFamily="49" charset="-122"/>
              </a:rPr>
              <a:t>）的开发</a:t>
            </a:r>
          </a:p>
        </p:txBody>
      </p:sp>
      <p:sp>
        <p:nvSpPr>
          <p:cNvPr id="5" name="矩形 4"/>
          <p:cNvSpPr/>
          <p:nvPr/>
        </p:nvSpPr>
        <p:spPr>
          <a:xfrm>
            <a:off x="627942" y="686701"/>
            <a:ext cx="10553406" cy="3139321"/>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提示）是给预训练</a:t>
            </a:r>
            <a:r>
              <a:rPr lang="zh-CN" altLang="en-US" dirty="0" smtClean="0">
                <a:latin typeface="新宋体" panose="02010609030101010101" pitchFamily="49" charset="-122"/>
                <a:ea typeface="新宋体" panose="02010609030101010101" pitchFamily="49" charset="-122"/>
              </a:rPr>
              <a:t>的生成式模型（</a:t>
            </a:r>
            <a:r>
              <a:rPr lang="en-US" altLang="zh-CN" dirty="0" smtClean="0">
                <a:latin typeface="新宋体" panose="02010609030101010101" pitchFamily="49" charset="-122"/>
                <a:ea typeface="新宋体" panose="02010609030101010101" pitchFamily="49" charset="-122"/>
              </a:rPr>
              <a:t>AIGC</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输入文本，它的目的是指导模型生成特定的输出。在</a:t>
            </a:r>
            <a:r>
              <a:rPr lang="zh-CN" altLang="en-US" dirty="0" smtClean="0">
                <a:latin typeface="新宋体" panose="02010609030101010101" pitchFamily="49" charset="-122"/>
                <a:ea typeface="新宋体" panose="02010609030101010101" pitchFamily="49" charset="-122"/>
              </a:rPr>
              <a:t>使用</a:t>
            </a:r>
            <a:r>
              <a:rPr lang="en-US" altLang="zh-CN" dirty="0" smtClean="0">
                <a:latin typeface="新宋体" panose="02010609030101010101" pitchFamily="49" charset="-122"/>
                <a:ea typeface="新宋体" panose="02010609030101010101" pitchFamily="49" charset="-122"/>
              </a:rPr>
              <a:t>AIGC</a:t>
            </a:r>
            <a:r>
              <a:rPr lang="zh-CN" altLang="en-US" dirty="0" smtClean="0">
                <a:latin typeface="新宋体" panose="02010609030101010101" pitchFamily="49" charset="-122"/>
                <a:ea typeface="新宋体" panose="02010609030101010101" pitchFamily="49" charset="-122"/>
              </a:rPr>
              <a:t>生成性式模型</a:t>
            </a:r>
            <a:r>
              <a:rPr lang="zh-CN" altLang="en-US" dirty="0">
                <a:latin typeface="新宋体" panose="02010609030101010101" pitchFamily="49" charset="-122"/>
                <a:ea typeface="新宋体" panose="02010609030101010101" pitchFamily="49" charset="-122"/>
              </a:rPr>
              <a:t>时，</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充当了人与机器间交流</a:t>
            </a:r>
            <a:r>
              <a:rPr lang="zh-CN" altLang="en-US" dirty="0" smtClean="0">
                <a:latin typeface="新宋体" panose="02010609030101010101" pitchFamily="49" charset="-122"/>
                <a:ea typeface="新宋体" panose="02010609030101010101" pitchFamily="49" charset="-122"/>
              </a:rPr>
              <a:t>的媒介，</a:t>
            </a:r>
            <a:r>
              <a:rPr lang="zh-CN" altLang="en-US" dirty="0">
                <a:latin typeface="新宋体" panose="02010609030101010101" pitchFamily="49" charset="-122"/>
                <a:ea typeface="新宋体" panose="02010609030101010101" pitchFamily="49" charset="-122"/>
              </a:rPr>
              <a:t>提出问题、设置任务或引导对话</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随着当前人工智能</a:t>
            </a:r>
            <a:r>
              <a:rPr lang="zh-CN" altLang="en-US" dirty="0">
                <a:latin typeface="新宋体" panose="02010609030101010101" pitchFamily="49" charset="-122"/>
                <a:ea typeface="新宋体" panose="02010609030101010101" pitchFamily="49" charset="-122"/>
              </a:rPr>
              <a:t>技术</a:t>
            </a:r>
            <a:r>
              <a:rPr lang="zh-CN" altLang="en-US" dirty="0" smtClean="0">
                <a:latin typeface="新宋体" panose="02010609030101010101" pitchFamily="49" charset="-122"/>
                <a:ea typeface="新宋体" panose="02010609030101010101" pitchFamily="49" charset="-122"/>
              </a:rPr>
              <a:t>的不断普及与进步，</a:t>
            </a:r>
            <a:r>
              <a:rPr lang="en-US" altLang="zh-CN" dirty="0">
                <a:latin typeface="新宋体" panose="02010609030101010101" pitchFamily="49" charset="-122"/>
                <a:ea typeface="新宋体" panose="02010609030101010101" pitchFamily="49" charset="-122"/>
              </a:rPr>
              <a:t>Prompt </a:t>
            </a:r>
            <a:r>
              <a:rPr lang="en-US" altLang="zh-CN" dirty="0" smtClean="0">
                <a:latin typeface="新宋体" panose="02010609030101010101" pitchFamily="49" charset="-122"/>
                <a:ea typeface="新宋体" panose="02010609030101010101" pitchFamily="49" charset="-122"/>
              </a:rPr>
              <a:t>Engineering</a:t>
            </a:r>
            <a:r>
              <a:rPr lang="zh-CN" altLang="en-US" dirty="0" smtClean="0">
                <a:latin typeface="新宋体" panose="02010609030101010101" pitchFamily="49" charset="-122"/>
                <a:ea typeface="新宋体" panose="02010609030101010101" pitchFamily="49" charset="-122"/>
              </a:rPr>
              <a:t>成为</a:t>
            </a:r>
            <a:r>
              <a:rPr lang="zh-CN" altLang="en-US" dirty="0">
                <a:latin typeface="新宋体" panose="02010609030101010101" pitchFamily="49" charset="-122"/>
                <a:ea typeface="新宋体" panose="02010609030101010101" pitchFamily="49" charset="-122"/>
              </a:rPr>
              <a:t>最直观的</a:t>
            </a:r>
            <a:r>
              <a:rPr lang="zh-CN" altLang="en-US" dirty="0" smtClean="0">
                <a:latin typeface="新宋体" panose="02010609030101010101" pitchFamily="49" charset="-122"/>
                <a:ea typeface="新宋体" panose="02010609030101010101" pitchFamily="49" charset="-122"/>
              </a:rPr>
              <a:t>方式，让算法人员、开发人员以及非</a:t>
            </a:r>
            <a:r>
              <a:rPr lang="zh-CN" altLang="en-US" dirty="0">
                <a:latin typeface="新宋体" panose="02010609030101010101" pitchFamily="49" charset="-122"/>
                <a:ea typeface="新宋体" panose="02010609030101010101" pitchFamily="49" charset="-122"/>
              </a:rPr>
              <a:t>技术用户能够访问和利用</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的强大</a:t>
            </a:r>
            <a:r>
              <a:rPr lang="zh-CN" altLang="en-US" dirty="0" smtClean="0">
                <a:latin typeface="新宋体" panose="02010609030101010101" pitchFamily="49" charset="-122"/>
                <a:ea typeface="新宋体" panose="02010609030101010101" pitchFamily="49" charset="-122"/>
              </a:rPr>
              <a:t>能力，</a:t>
            </a:r>
            <a:r>
              <a:rPr lang="zh-CN" altLang="en-US" dirty="0">
                <a:latin typeface="新宋体" panose="02010609030101010101" pitchFamily="49" charset="-122"/>
                <a:ea typeface="新宋体" panose="02010609030101010101" pitchFamily="49" charset="-122"/>
              </a:rPr>
              <a:t>帮助人类与</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更加紧密和高效地</a:t>
            </a:r>
            <a:r>
              <a:rPr lang="zh-CN" altLang="en-US" dirty="0" smtClean="0">
                <a:latin typeface="新宋体" panose="02010609030101010101" pitchFamily="49" charset="-122"/>
                <a:ea typeface="新宋体" panose="02010609030101010101" pitchFamily="49" charset="-122"/>
              </a:rPr>
              <a:t>协作。</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是现代</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应用的基石，它的发展和研究将会深刻影响我们使用和与</a:t>
            </a:r>
            <a:r>
              <a:rPr lang="en-US" altLang="zh-CN" dirty="0">
                <a:latin typeface="新宋体" panose="02010609030101010101" pitchFamily="49" charset="-122"/>
                <a:ea typeface="新宋体" panose="02010609030101010101" pitchFamily="49" charset="-122"/>
              </a:rPr>
              <a:t>AI</a:t>
            </a:r>
            <a:r>
              <a:rPr lang="zh-CN" altLang="en-US" dirty="0">
                <a:latin typeface="新宋体" panose="02010609030101010101" pitchFamily="49" charset="-122"/>
                <a:ea typeface="新宋体" panose="02010609030101010101" pitchFamily="49" charset="-122"/>
              </a:rPr>
              <a:t>交互的</a:t>
            </a:r>
            <a:r>
              <a:rPr lang="zh-CN" altLang="en-US" dirty="0" smtClean="0">
                <a:latin typeface="新宋体" panose="02010609030101010101" pitchFamily="49" charset="-122"/>
                <a:ea typeface="新宋体" panose="02010609030101010101" pitchFamily="49" charset="-122"/>
              </a:rPr>
              <a:t>方式。</a:t>
            </a:r>
            <a:r>
              <a:rPr lang="zh-CN" altLang="en-US" dirty="0">
                <a:latin typeface="新宋体" panose="02010609030101010101" pitchFamily="49" charset="-122"/>
                <a:ea typeface="新宋体" panose="02010609030101010101" pitchFamily="49" charset="-122"/>
              </a:rPr>
              <a:t>随着模型的进步，</a:t>
            </a:r>
            <a:r>
              <a:rPr lang="en-US" altLang="zh-CN" dirty="0">
                <a:latin typeface="新宋体" panose="02010609030101010101" pitchFamily="49" charset="-122"/>
                <a:ea typeface="新宋体" panose="02010609030101010101" pitchFamily="49" charset="-122"/>
              </a:rPr>
              <a:t>Prompt Engineering</a:t>
            </a:r>
            <a:r>
              <a:rPr lang="zh-CN" altLang="en-US" dirty="0">
                <a:latin typeface="新宋体" panose="02010609030101010101" pitchFamily="49" charset="-122"/>
                <a:ea typeface="新宋体" panose="02010609030101010101" pitchFamily="49" charset="-122"/>
              </a:rPr>
              <a:t>将会变得更加复杂和精细化，它的</a:t>
            </a:r>
            <a:r>
              <a:rPr lang="zh-CN" altLang="en-US" dirty="0" smtClean="0">
                <a:latin typeface="新宋体" panose="02010609030101010101" pitchFamily="49" charset="-122"/>
                <a:ea typeface="新宋体" panose="02010609030101010101" pitchFamily="49" charset="-122"/>
              </a:rPr>
              <a:t>重要性随时间不断增长。</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课程目标：</a:t>
            </a:r>
            <a:endParaRPr lang="en-US" altLang="zh-CN" dirty="0" smtClean="0">
              <a:latin typeface="新宋体" panose="02010609030101010101" pitchFamily="49" charset="-122"/>
              <a:ea typeface="新宋体" panose="02010609030101010101" pitchFamily="49" charset="-122"/>
            </a:endParaRPr>
          </a:p>
        </p:txBody>
      </p:sp>
      <p:sp>
        <p:nvSpPr>
          <p:cNvPr id="6" name="矩形 5"/>
          <p:cNvSpPr/>
          <p:nvPr/>
        </p:nvSpPr>
        <p:spPr>
          <a:xfrm>
            <a:off x="747714" y="5753938"/>
            <a:ext cx="10553406" cy="923330"/>
          </a:xfrm>
          <a:prstGeom prst="rect">
            <a:avLst/>
          </a:prstGeom>
        </p:spPr>
        <p:txBody>
          <a:bodyPr wrap="square">
            <a:spAutoFit/>
          </a:bodyPr>
          <a:lstStyle/>
          <a:p>
            <a:pPr>
              <a:lnSpc>
                <a:spcPct val="150000"/>
              </a:lnSpc>
            </a:pPr>
            <a:r>
              <a:rPr lang="zh-CN" altLang="en-US" dirty="0" smtClean="0">
                <a:latin typeface="新宋体" panose="02010609030101010101" pitchFamily="49" charset="-122"/>
                <a:ea typeface="新宋体" panose="02010609030101010101" pitchFamily="49" charset="-122"/>
              </a:rPr>
              <a:t>目标受众：有初步的</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编写经验，对</a:t>
            </a:r>
            <a:r>
              <a:rPr lang="en-US" altLang="zh-CN" dirty="0" err="1" smtClean="0">
                <a:latin typeface="新宋体" panose="02010609030101010101" pitchFamily="49" charset="-122"/>
                <a:ea typeface="新宋体" panose="02010609030101010101" pitchFamily="49" charset="-122"/>
              </a:rPr>
              <a:t>ChatGPT</a:t>
            </a:r>
            <a:r>
              <a:rPr lang="zh-CN" altLang="en-US" dirty="0" smtClean="0">
                <a:latin typeface="新宋体" panose="02010609030101010101" pitchFamily="49" charset="-122"/>
                <a:ea typeface="新宋体" panose="02010609030101010101" pitchFamily="49" charset="-122"/>
              </a:rPr>
              <a:t>、文心一言等对话助手有了解与实际应用；有大语言模型、</a:t>
            </a:r>
            <a:r>
              <a:rPr lang="en-US" altLang="zh-CN" dirty="0" smtClean="0">
                <a:latin typeface="新宋体" panose="02010609030101010101" pitchFamily="49" charset="-122"/>
                <a:ea typeface="新宋体" panose="02010609030101010101" pitchFamily="49" charset="-122"/>
              </a:rPr>
              <a:t>NLP</a:t>
            </a:r>
            <a:r>
              <a:rPr lang="zh-CN" altLang="en-US" dirty="0" smtClean="0">
                <a:latin typeface="新宋体" panose="02010609030101010101" pitchFamily="49" charset="-122"/>
                <a:ea typeface="新宋体" panose="02010609030101010101" pitchFamily="49" charset="-122"/>
              </a:rPr>
              <a:t>相关基础（可选）。</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068401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构建有效的</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：理解</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的局限性</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6" name="矩形 25"/>
          <p:cNvSpPr/>
          <p:nvPr/>
        </p:nvSpPr>
        <p:spPr>
          <a:xfrm>
            <a:off x="778584" y="2119094"/>
            <a:ext cx="5088816" cy="1754326"/>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已知空气、水、铝管</a:t>
            </a:r>
            <a:r>
              <a:rPr lang="zh-CN" altLang="en-US" dirty="0" smtClean="0">
                <a:latin typeface="新宋体" panose="02010609030101010101" pitchFamily="49" charset="-122"/>
                <a:ea typeface="新宋体" panose="02010609030101010101" pitchFamily="49" charset="-122"/>
              </a:rPr>
              <a:t>中声速</a:t>
            </a:r>
            <a:r>
              <a:rPr lang="zh-CN" altLang="en-US" dirty="0">
                <a:latin typeface="新宋体" panose="02010609030101010101" pitchFamily="49" charset="-122"/>
                <a:ea typeface="新宋体" panose="02010609030101010101" pitchFamily="49" charset="-122"/>
              </a:rPr>
              <a:t>分别为340米/秒、1500米/秒、5000米/秒。并且两次声音的时间间隔大于0.1秒，人们才能把两次声音区分开。那么，当含水铝管的长度至少为多长，敲击铝管的一端，耳朵贴在铝管另一端的人才能听到3次敲击声？</a:t>
            </a:r>
          </a:p>
        </p:txBody>
      </p:sp>
      <p:sp>
        <p:nvSpPr>
          <p:cNvPr id="29" name="矩形 28"/>
          <p:cNvSpPr/>
          <p:nvPr/>
        </p:nvSpPr>
        <p:spPr>
          <a:xfrm>
            <a:off x="198954" y="2207257"/>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778585" y="3915786"/>
            <a:ext cx="5164446" cy="2308324"/>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为了使耳朵能够区分3次敲击声，每次声音在铝管中传播的时间间隔必须至少为0.1秒。听到的3次敲击声分别来自</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p>
          <a:p>
            <a:r>
              <a:rPr lang="zh-CN" altLang="en-US" dirty="0" smtClean="0">
                <a:solidFill>
                  <a:srgbClr val="FF0000"/>
                </a:solidFill>
                <a:latin typeface="新宋体" panose="02010609030101010101" pitchFamily="49" charset="-122"/>
                <a:ea typeface="新宋体" panose="02010609030101010101" pitchFamily="49" charset="-122"/>
              </a:rPr>
              <a:t>抱歉，刚才的计算出现了错误。现在我重新思考：</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p:txBody>
      </p:sp>
      <p:sp>
        <p:nvSpPr>
          <p:cNvPr id="30" name="矩形 29"/>
          <p:cNvSpPr/>
          <p:nvPr/>
        </p:nvSpPr>
        <p:spPr>
          <a:xfrm>
            <a:off x="198954" y="4018922"/>
            <a:ext cx="504000" cy="216000"/>
          </a:xfrm>
          <a:prstGeom prst="rect">
            <a:avLst/>
          </a:prstGeom>
          <a:solidFill>
            <a:srgbClr val="00B05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6000748" y="1971148"/>
            <a:ext cx="0" cy="46143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17552" y="677437"/>
            <a:ext cx="11806808" cy="923330"/>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由于</a:t>
            </a:r>
            <a:r>
              <a:rPr lang="zh-CN" altLang="en-US" dirty="0">
                <a:solidFill>
                  <a:schemeClr val="tx1"/>
                </a:solidFill>
                <a:latin typeface="新宋体" panose="02010609030101010101" pitchFamily="49" charset="-122"/>
                <a:ea typeface="新宋体" panose="02010609030101010101" pitchFamily="49" charset="-122"/>
              </a:rPr>
              <a:t>强化学习的人类反馈（</a:t>
            </a:r>
            <a:r>
              <a:rPr lang="en-US" altLang="zh-CN" b="1" dirty="0" smtClean="0">
                <a:solidFill>
                  <a:schemeClr val="tx1"/>
                </a:solidFill>
                <a:latin typeface="新宋体" panose="02010609030101010101" pitchFamily="49" charset="-122"/>
                <a:ea typeface="新宋体" panose="02010609030101010101" pitchFamily="49" charset="-122"/>
              </a:rPr>
              <a:t>RLHF,RLAIF</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a:solidFill>
                  <a:schemeClr val="tx1"/>
                </a:solidFill>
                <a:latin typeface="新宋体" panose="02010609030101010101" pitchFamily="49" charset="-122"/>
                <a:ea typeface="新宋体" panose="02010609030101010101" pitchFamily="49" charset="-122"/>
              </a:rPr>
              <a:t>起到</a:t>
            </a:r>
            <a:r>
              <a:rPr lang="zh-CN" altLang="en-US" dirty="0" smtClean="0">
                <a:solidFill>
                  <a:schemeClr val="tx1"/>
                </a:solidFill>
                <a:latin typeface="新宋体" panose="02010609030101010101" pitchFamily="49" charset="-122"/>
                <a:ea typeface="新宋体" panose="02010609030101010101" pitchFamily="49" charset="-122"/>
              </a:rPr>
              <a:t>了越来越显著</a:t>
            </a:r>
            <a:r>
              <a:rPr lang="zh-CN" altLang="en-US" dirty="0">
                <a:solidFill>
                  <a:schemeClr val="tx1"/>
                </a:solidFill>
                <a:latin typeface="新宋体" panose="02010609030101010101" pitchFamily="49" charset="-122"/>
                <a:ea typeface="新宋体" panose="02010609030101010101" pitchFamily="49" charset="-122"/>
              </a:rPr>
              <a:t>的引导作用，在极少数情况下，大型语言模型（</a:t>
            </a:r>
            <a:r>
              <a:rPr lang="en-US" altLang="zh-CN" dirty="0">
                <a:solidFill>
                  <a:schemeClr val="tx1"/>
                </a:solidFill>
                <a:latin typeface="新宋体" panose="02010609030101010101" pitchFamily="49" charset="-122"/>
                <a:ea typeface="新宋体" panose="02010609030101010101" pitchFamily="49" charset="-122"/>
              </a:rPr>
              <a:t>LLM</a:t>
            </a:r>
            <a:r>
              <a:rPr lang="zh-CN" altLang="en-US" dirty="0">
                <a:solidFill>
                  <a:schemeClr val="tx1"/>
                </a:solidFill>
                <a:latin typeface="新宋体" panose="02010609030101010101" pitchFamily="49" charset="-122"/>
                <a:ea typeface="新宋体" panose="02010609030101010101" pitchFamily="49" charset="-122"/>
              </a:rPr>
              <a:t>）</a:t>
            </a:r>
            <a:r>
              <a:rPr lang="zh-CN" altLang="en-US" dirty="0" smtClean="0">
                <a:solidFill>
                  <a:schemeClr val="tx1"/>
                </a:solidFill>
                <a:latin typeface="新宋体" panose="02010609030101010101" pitchFamily="49" charset="-122"/>
                <a:ea typeface="新宋体" panose="02010609030101010101" pitchFamily="49" charset="-122"/>
              </a:rPr>
              <a:t>在</a:t>
            </a:r>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文本</a:t>
            </a:r>
            <a:r>
              <a:rPr lang="zh-CN" altLang="en-US" dirty="0">
                <a:solidFill>
                  <a:schemeClr val="tx1"/>
                </a:solidFill>
                <a:latin typeface="新宋体" panose="02010609030101010101" pitchFamily="49" charset="-122"/>
                <a:ea typeface="新宋体" panose="02010609030101010101" pitchFamily="49" charset="-122"/>
              </a:rPr>
              <a:t>生成过程中可能会检测到先前的错误，并尝试对其进行纠正。然而，设计提示（</a:t>
            </a:r>
            <a:r>
              <a:rPr lang="en-US" altLang="zh-CN" dirty="0">
                <a:solidFill>
                  <a:schemeClr val="tx1"/>
                </a:solidFill>
                <a:latin typeface="新宋体" panose="02010609030101010101" pitchFamily="49" charset="-122"/>
                <a:ea typeface="新宋体" panose="02010609030101010101" pitchFamily="49" charset="-122"/>
              </a:rPr>
              <a:t>Prompt</a:t>
            </a:r>
            <a:r>
              <a:rPr lang="zh-CN" altLang="en-US" dirty="0">
                <a:solidFill>
                  <a:schemeClr val="tx1"/>
                </a:solidFill>
                <a:latin typeface="新宋体" panose="02010609030101010101" pitchFamily="49" charset="-122"/>
                <a:ea typeface="新宋体" panose="02010609030101010101" pitchFamily="49" charset="-122"/>
              </a:rPr>
              <a:t>）时不应预</a:t>
            </a:r>
            <a:r>
              <a:rPr lang="zh-CN" altLang="en-US" dirty="0" smtClean="0">
                <a:solidFill>
                  <a:schemeClr val="tx1"/>
                </a:solidFill>
                <a:latin typeface="新宋体" panose="02010609030101010101" pitchFamily="49" charset="-122"/>
                <a:ea typeface="新宋体" panose="02010609030101010101" pitchFamily="49" charset="-122"/>
              </a:rPr>
              <a:t>设或</a:t>
            </a:r>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依赖</a:t>
            </a:r>
            <a:r>
              <a:rPr lang="zh-CN" altLang="en-US" dirty="0">
                <a:solidFill>
                  <a:schemeClr val="tx1"/>
                </a:solidFill>
                <a:latin typeface="新宋体" panose="02010609030101010101" pitchFamily="49" charset="-122"/>
                <a:ea typeface="新宋体" panose="02010609030101010101" pitchFamily="49" charset="-122"/>
              </a:rPr>
              <a:t>于</a:t>
            </a:r>
            <a:r>
              <a:rPr lang="en-US" altLang="zh-CN" dirty="0">
                <a:solidFill>
                  <a:schemeClr val="tx1"/>
                </a:solidFill>
                <a:latin typeface="新宋体" panose="02010609030101010101" pitchFamily="49" charset="-122"/>
                <a:ea typeface="新宋体" panose="02010609030101010101" pitchFamily="49" charset="-122"/>
              </a:rPr>
              <a:t>LLM</a:t>
            </a:r>
            <a:r>
              <a:rPr lang="zh-CN" altLang="en-US" dirty="0">
                <a:solidFill>
                  <a:schemeClr val="tx1"/>
                </a:solidFill>
                <a:latin typeface="新宋体" panose="02010609030101010101" pitchFamily="49" charset="-122"/>
                <a:ea typeface="新宋体" panose="02010609030101010101" pitchFamily="49" charset="-122"/>
              </a:rPr>
              <a:t>的自我纠错行为</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chemeClr val="tx1"/>
              </a:solidFill>
              <a:latin typeface="新宋体" panose="02010609030101010101" pitchFamily="49" charset="-122"/>
              <a:ea typeface="新宋体" panose="02010609030101010101" pitchFamily="49" charset="-122"/>
            </a:endParaRPr>
          </a:p>
        </p:txBody>
      </p:sp>
      <p:cxnSp>
        <p:nvCxnSpPr>
          <p:cNvPr id="27" name="直接连接符 26"/>
          <p:cNvCxnSpPr/>
          <p:nvPr/>
        </p:nvCxnSpPr>
        <p:spPr>
          <a:xfrm>
            <a:off x="285338" y="1881420"/>
            <a:ext cx="1143137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545577" y="2100091"/>
            <a:ext cx="5204463" cy="646331"/>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(67*13)+(19*17) 等与多少</a:t>
            </a:r>
            <a:r>
              <a:rPr lang="zh-CN" altLang="en-US" dirty="0" smtClean="0">
                <a:latin typeface="宋体" panose="02010600030101010101" pitchFamily="2" charset="-122"/>
                <a:ea typeface="宋体" panose="02010600030101010101" pitchFamily="2" charset="-122"/>
              </a:rPr>
              <a:t>？先</a:t>
            </a:r>
            <a:r>
              <a:rPr lang="zh-CN" altLang="en-US" dirty="0">
                <a:latin typeface="宋体" panose="02010600030101010101" pitchFamily="2" charset="-122"/>
                <a:ea typeface="宋体" panose="02010600030101010101" pitchFamily="2" charset="-122"/>
              </a:rPr>
              <a:t>给出答案，然后给出计算过程。</a:t>
            </a:r>
          </a:p>
        </p:txBody>
      </p:sp>
      <p:sp>
        <p:nvSpPr>
          <p:cNvPr id="7" name="矩形 6"/>
          <p:cNvSpPr/>
          <p:nvPr/>
        </p:nvSpPr>
        <p:spPr>
          <a:xfrm>
            <a:off x="6545577" y="2965092"/>
            <a:ext cx="5646423" cy="3693319"/>
          </a:xfrm>
          <a:prstGeom prst="rect">
            <a:avLst/>
          </a:prstGeom>
        </p:spPr>
        <p:txBody>
          <a:bodyPr wrap="square">
            <a:spAutoFit/>
          </a:bodyPr>
          <a:lstStyle/>
          <a:p>
            <a:r>
              <a:rPr lang="zh-CN" altLang="en-US" dirty="0">
                <a:latin typeface="宋体" panose="02010600030101010101" pitchFamily="2" charset="-122"/>
                <a:ea typeface="宋体" panose="02010600030101010101" pitchFamily="2" charset="-122"/>
              </a:rPr>
              <a:t>答案是</a:t>
            </a:r>
            <a:r>
              <a:rPr lang="en-US" altLang="zh-CN" dirty="0">
                <a:latin typeface="宋体" panose="02010600030101010101" pitchFamily="2" charset="-122"/>
                <a:ea typeface="宋体" panose="02010600030101010101" pitchFamily="2" charset="-122"/>
              </a:rPr>
              <a:t>: 1568</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计算过程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smtClean="0">
                <a:latin typeface="宋体" panose="02010600030101010101" pitchFamily="2" charset="-122"/>
                <a:ea typeface="宋体" panose="02010600030101010101" pitchFamily="2" charset="-122"/>
              </a:rPr>
              <a:t>第</a:t>
            </a:r>
            <a:r>
              <a:rPr lang="zh-CN" altLang="en-US" dirty="0">
                <a:latin typeface="宋体" panose="02010600030101010101" pitchFamily="2" charset="-122"/>
                <a:ea typeface="宋体" panose="02010600030101010101" pitchFamily="2" charset="-122"/>
              </a:rPr>
              <a:t>一部分 </a:t>
            </a:r>
            <a:r>
              <a:rPr lang="en-US" altLang="zh-CN" dirty="0">
                <a:latin typeface="宋体" panose="02010600030101010101" pitchFamily="2" charset="-122"/>
                <a:ea typeface="宋体" panose="02010600030101010101" pitchFamily="2" charset="-122"/>
              </a:rPr>
              <a:t>(67 * 13</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 第二</a:t>
            </a:r>
            <a:r>
              <a:rPr lang="zh-CN" altLang="en-US" dirty="0">
                <a:latin typeface="宋体" panose="02010600030101010101" pitchFamily="2" charset="-122"/>
                <a:ea typeface="宋体" panose="02010600030101010101" pitchFamily="2" charset="-122"/>
              </a:rPr>
              <a:t>部分 </a:t>
            </a:r>
            <a:r>
              <a:rPr lang="en-US" altLang="zh-CN" dirty="0">
                <a:latin typeface="宋体" panose="02010600030101010101" pitchFamily="2" charset="-122"/>
                <a:ea typeface="宋体" panose="02010600030101010101" pitchFamily="2" charset="-122"/>
              </a:rPr>
              <a:t>(19 * 17</a:t>
            </a:r>
            <a:r>
              <a:rPr lang="en-US" altLang="zh-CN" dirty="0" smtClean="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将两部分相加</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871 + 323 = 1194</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(67 * 13) + (19 * 17) = 1194</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solidFill>
                  <a:srgbClr val="FF0000"/>
                </a:solidFill>
                <a:latin typeface="宋体" panose="02010600030101010101" pitchFamily="2" charset="-122"/>
                <a:ea typeface="宋体" panose="02010600030101010101" pitchFamily="2" charset="-122"/>
              </a:rPr>
              <a:t>抱歉，之前计算错误，我再重新计算一下：</a:t>
            </a:r>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en-US" altLang="zh-CN" dirty="0" smtClean="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
            </a:r>
            <a:br>
              <a:rPr lang="zh-CN" altLang="en-US" dirty="0">
                <a:latin typeface="宋体" panose="02010600030101010101" pitchFamily="2" charset="-122"/>
                <a:ea typeface="宋体" panose="02010600030101010101" pitchFamily="2" charset="-122"/>
              </a:rPr>
            </a:br>
            <a:r>
              <a:rPr lang="zh-CN" altLang="en-US" dirty="0">
                <a:solidFill>
                  <a:srgbClr val="FF0000"/>
                </a:solidFill>
                <a:latin typeface="宋体" panose="02010600030101010101" pitchFamily="2" charset="-122"/>
                <a:ea typeface="宋体" panose="02010600030101010101" pitchFamily="2" charset="-122"/>
              </a:rPr>
              <a:t>再次抱歉，现在确认最终的答案是正确的</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1194</a:t>
            </a:r>
            <a:r>
              <a:rPr lang="zh-CN" altLang="en-US" dirty="0">
                <a:latin typeface="宋体" panose="02010600030101010101" pitchFamily="2" charset="-122"/>
                <a:ea typeface="宋体" panose="02010600030101010101" pitchFamily="2" charset="-122"/>
              </a:rPr>
              <a:t>。</a:t>
            </a:r>
          </a:p>
        </p:txBody>
      </p:sp>
      <p:sp>
        <p:nvSpPr>
          <p:cNvPr id="28" name="矩形 27"/>
          <p:cNvSpPr/>
          <p:nvPr/>
        </p:nvSpPr>
        <p:spPr>
          <a:xfrm>
            <a:off x="6044801" y="2207257"/>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6044801" y="3057018"/>
            <a:ext cx="504000" cy="216000"/>
          </a:xfrm>
          <a:prstGeom prst="rect">
            <a:avLst/>
          </a:prstGeom>
          <a:solidFill>
            <a:srgbClr val="00B05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2236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构建有效的</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：理解</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的局限性</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3" name="矩形 22"/>
          <p:cNvSpPr/>
          <p:nvPr/>
        </p:nvSpPr>
        <p:spPr>
          <a:xfrm>
            <a:off x="3279846" y="2177184"/>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970014" y="2114663"/>
            <a:ext cx="4256426"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…xxx</a:t>
            </a:r>
            <a:r>
              <a:rPr lang="zh-CN" altLang="en-US" dirty="0" smtClean="0">
                <a:latin typeface="新宋体" panose="02010609030101010101" pitchFamily="49" charset="-122"/>
                <a:ea typeface="新宋体" panose="02010609030101010101" pitchFamily="49" charset="-122"/>
              </a:rPr>
              <a:t>冠寓项目附近有哪些长租公寓？</a:t>
            </a:r>
            <a:endParaRPr lang="zh-CN" altLang="en-US" dirty="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16" name="矩形 15"/>
          <p:cNvSpPr/>
          <p:nvPr/>
        </p:nvSpPr>
        <p:spPr>
          <a:xfrm>
            <a:off x="488519" y="5609803"/>
            <a:ext cx="11228198" cy="646331"/>
          </a:xfrm>
          <a:prstGeom prst="rect">
            <a:avLst/>
          </a:prstGeom>
        </p:spPr>
        <p:txBody>
          <a:bodyPr wrap="square">
            <a:spAutoFit/>
          </a:bodyPr>
          <a:lstStyle/>
          <a:p>
            <a:r>
              <a:rPr lang="en-US" altLang="zh-CN" dirty="0" smtClean="0">
                <a:solidFill>
                  <a:srgbClr val="0070C0"/>
                </a:solidFill>
                <a:latin typeface="新宋体" panose="02010609030101010101" pitchFamily="49" charset="-122"/>
                <a:ea typeface="新宋体" panose="02010609030101010101" pitchFamily="49" charset="-122"/>
              </a:rPr>
              <a:t>/* LLM</a:t>
            </a:r>
            <a:r>
              <a:rPr lang="zh-CN" altLang="en-US" dirty="0" smtClean="0">
                <a:solidFill>
                  <a:srgbClr val="0070C0"/>
                </a:solidFill>
                <a:latin typeface="新宋体" panose="02010609030101010101" pitchFamily="49" charset="-122"/>
                <a:ea typeface="新宋体" panose="02010609030101010101" pitchFamily="49" charset="-122"/>
              </a:rPr>
              <a:t>缺乏相关知识，或时效性不足。在</a:t>
            </a:r>
            <a:r>
              <a:rPr lang="en-US" altLang="zh-CN" dirty="0" smtClean="0">
                <a:solidFill>
                  <a:srgbClr val="0070C0"/>
                </a:solidFill>
                <a:latin typeface="新宋体" panose="02010609030101010101" pitchFamily="49" charset="-122"/>
                <a:ea typeface="新宋体" panose="02010609030101010101" pitchFamily="49" charset="-122"/>
              </a:rPr>
              <a:t>GPT3.5</a:t>
            </a:r>
            <a:r>
              <a:rPr lang="zh-CN" altLang="en-US" dirty="0" smtClean="0">
                <a:solidFill>
                  <a:srgbClr val="0070C0"/>
                </a:solidFill>
                <a:latin typeface="新宋体" panose="02010609030101010101" pitchFamily="49" charset="-122"/>
                <a:ea typeface="新宋体" panose="02010609030101010101" pitchFamily="49" charset="-122"/>
              </a:rPr>
              <a:t>新发时，大语言模型会试图“编造”答案。而目前，</a:t>
            </a:r>
            <a:endParaRPr lang="en-US" altLang="zh-CN" dirty="0" smtClean="0">
              <a:solidFill>
                <a:srgbClr val="0070C0"/>
              </a:solidFill>
              <a:latin typeface="新宋体" panose="02010609030101010101" pitchFamily="49" charset="-122"/>
              <a:ea typeface="新宋体" panose="02010609030101010101" pitchFamily="49" charset="-122"/>
            </a:endParaRPr>
          </a:p>
          <a:p>
            <a:r>
              <a:rPr lang="en-US" altLang="zh-CN" dirty="0">
                <a:solidFill>
                  <a:srgbClr val="0070C0"/>
                </a:solidFill>
                <a:latin typeface="新宋体" panose="02010609030101010101" pitchFamily="49" charset="-122"/>
                <a:ea typeface="新宋体" panose="02010609030101010101" pitchFamily="49" charset="-122"/>
              </a:rPr>
              <a:t> </a:t>
            </a:r>
            <a:r>
              <a:rPr lang="en-US" altLang="zh-CN" dirty="0" smtClean="0">
                <a:solidFill>
                  <a:srgbClr val="0070C0"/>
                </a:solidFill>
                <a:latin typeface="新宋体" panose="02010609030101010101" pitchFamily="49" charset="-122"/>
                <a:ea typeface="新宋体" panose="02010609030101010101" pitchFamily="49" charset="-122"/>
              </a:rPr>
              <a:t>* </a:t>
            </a:r>
            <a:r>
              <a:rPr lang="zh-CN" altLang="en-US" dirty="0" smtClean="0">
                <a:solidFill>
                  <a:srgbClr val="0070C0"/>
                </a:solidFill>
                <a:latin typeface="新宋体" panose="02010609030101010101" pitchFamily="49" charset="-122"/>
                <a:ea typeface="新宋体" panose="02010609030101010101" pitchFamily="49" charset="-122"/>
              </a:rPr>
              <a:t>大语言模型往往对这类问题拒绝回答。 *</a:t>
            </a:r>
            <a:r>
              <a:rPr lang="en-US" altLang="zh-CN" dirty="0" smtClean="0">
                <a:solidFill>
                  <a:srgbClr val="0070C0"/>
                </a:solidFill>
                <a:latin typeface="新宋体" panose="02010609030101010101" pitchFamily="49" charset="-122"/>
                <a:ea typeface="新宋体" panose="02010609030101010101" pitchFamily="49" charset="-122"/>
              </a:rPr>
              <a:t>/</a:t>
            </a:r>
            <a:endParaRPr lang="zh-CN" altLang="en-US" dirty="0">
              <a:solidFill>
                <a:srgbClr val="0070C0"/>
              </a:solidFill>
              <a:latin typeface="新宋体" panose="02010609030101010101" pitchFamily="49" charset="-122"/>
              <a:ea typeface="新宋体" panose="02010609030101010101" pitchFamily="49" charset="-122"/>
            </a:endParaRPr>
          </a:p>
        </p:txBody>
      </p:sp>
      <p:cxnSp>
        <p:nvCxnSpPr>
          <p:cNvPr id="21" name="直接连接符 20"/>
          <p:cNvCxnSpPr/>
          <p:nvPr/>
        </p:nvCxnSpPr>
        <p:spPr>
          <a:xfrm>
            <a:off x="285338" y="1749264"/>
            <a:ext cx="1143137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85337" y="714493"/>
            <a:ext cx="11431379" cy="738664"/>
          </a:xfrm>
          <a:prstGeom prst="rect">
            <a:avLst/>
          </a:prstGeom>
        </p:spPr>
        <p:txBody>
          <a:bodyPr wrap="square">
            <a:spAutoFit/>
          </a:bodyPr>
          <a:lstStyle/>
          <a:p>
            <a:r>
              <a:rPr lang="en-US" altLang="zh-CN" dirty="0" smtClean="0">
                <a:solidFill>
                  <a:srgbClr val="121212"/>
                </a:solidFill>
                <a:latin typeface="新宋体" panose="02010609030101010101" pitchFamily="49" charset="-122"/>
                <a:ea typeface="新宋体" panose="02010609030101010101" pitchFamily="49" charset="-122"/>
              </a:rPr>
              <a:t>1</a:t>
            </a:r>
            <a:r>
              <a:rPr lang="zh-CN" altLang="en-US" dirty="0" smtClean="0">
                <a:solidFill>
                  <a:srgbClr val="121212"/>
                </a:solidFill>
                <a:latin typeface="新宋体" panose="02010609030101010101" pitchFamily="49" charset="-122"/>
                <a:ea typeface="新宋体" panose="02010609030101010101" pitchFamily="49" charset="-122"/>
              </a:rPr>
              <a:t>、理解</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的</a:t>
            </a:r>
            <a:r>
              <a:rPr lang="zh-CN" altLang="en-US" dirty="0" smtClean="0">
                <a:solidFill>
                  <a:srgbClr val="F7571B"/>
                </a:solidFill>
                <a:latin typeface="新宋体" panose="02010609030101010101" pitchFamily="49" charset="-122"/>
                <a:ea typeface="新宋体" panose="02010609030101010101" pitchFamily="49" charset="-122"/>
              </a:rPr>
              <a:t>单向性</a:t>
            </a:r>
            <a:r>
              <a:rPr lang="zh-CN" altLang="en-US" dirty="0" smtClean="0">
                <a:solidFill>
                  <a:srgbClr val="121212"/>
                </a:solidFill>
                <a:latin typeface="新宋体" panose="02010609030101010101" pitchFamily="49" charset="-122"/>
                <a:ea typeface="新宋体" panose="02010609030101010101" pitchFamily="49" charset="-122"/>
              </a:rPr>
              <a:t>（所有上下文内容质量、正确性都会对输出产生</a:t>
            </a:r>
            <a:r>
              <a:rPr lang="zh-CN" altLang="en-US" dirty="0">
                <a:solidFill>
                  <a:srgbClr val="121212"/>
                </a:solidFill>
                <a:latin typeface="新宋体" panose="02010609030101010101" pitchFamily="49" charset="-122"/>
                <a:ea typeface="新宋体" panose="02010609030101010101" pitchFamily="49" charset="-122"/>
              </a:rPr>
              <a:t>影响，无法对于输入进行回溯</a:t>
            </a:r>
            <a:r>
              <a:rPr lang="zh-CN" altLang="en-US" dirty="0" smtClean="0">
                <a:solidFill>
                  <a:srgbClr val="121212"/>
                </a:solidFill>
                <a:latin typeface="新宋体" panose="02010609030101010101" pitchFamily="49" charset="-122"/>
                <a:ea typeface="新宋体" panose="02010609030101010101" pitchFamily="49" charset="-122"/>
              </a:rPr>
              <a:t>修改）</a:t>
            </a:r>
            <a:endParaRPr lang="en-US" altLang="zh-CN" dirty="0" smtClean="0">
              <a:solidFill>
                <a:srgbClr val="121212"/>
              </a:solidFill>
              <a:latin typeface="新宋体" panose="02010609030101010101" pitchFamily="49" charset="-122"/>
              <a:ea typeface="新宋体" panose="02010609030101010101" pitchFamily="49" charset="-122"/>
            </a:endParaRPr>
          </a:p>
          <a:p>
            <a:r>
              <a:rPr lang="en-US" altLang="zh-CN" dirty="0" smtClean="0">
                <a:solidFill>
                  <a:srgbClr val="121212"/>
                </a:solidFill>
                <a:latin typeface="新宋体" panose="02010609030101010101" pitchFamily="49" charset="-122"/>
                <a:ea typeface="新宋体" panose="02010609030101010101" pitchFamily="49" charset="-122"/>
              </a:rPr>
              <a:t>2</a:t>
            </a:r>
            <a:r>
              <a:rPr lang="zh-CN" altLang="en-US" dirty="0" smtClean="0">
                <a:solidFill>
                  <a:srgbClr val="121212"/>
                </a:solidFill>
                <a:latin typeface="新宋体" panose="02010609030101010101" pitchFamily="49" charset="-122"/>
                <a:ea typeface="新宋体" panose="02010609030101010101" pitchFamily="49" charset="-122"/>
              </a:rPr>
              <a:t>、理解</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的</a:t>
            </a:r>
            <a:r>
              <a:rPr lang="zh-CN" altLang="en-US" sz="2400" b="1" dirty="0" smtClean="0">
                <a:solidFill>
                  <a:srgbClr val="FF0000"/>
                </a:solidFill>
                <a:latin typeface="新宋体" panose="02010609030101010101" pitchFamily="49" charset="-122"/>
                <a:ea typeface="新宋体" panose="02010609030101010101" pitchFamily="49" charset="-122"/>
              </a:rPr>
              <a:t>知识限制</a:t>
            </a:r>
            <a:r>
              <a:rPr lang="zh-CN" altLang="en-US" dirty="0" smtClean="0">
                <a:solidFill>
                  <a:srgbClr val="121212"/>
                </a:solidFill>
                <a:latin typeface="新宋体" panose="02010609030101010101" pitchFamily="49" charset="-122"/>
                <a:ea typeface="新宋体" panose="02010609030101010101" pitchFamily="49" charset="-122"/>
              </a:rPr>
              <a:t>。不应该假定</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训练期已经具备某方面的专业知识以及知识的时效性。</a:t>
            </a:r>
            <a:endParaRPr lang="en-US" altLang="zh-CN" dirty="0" smtClean="0">
              <a:solidFill>
                <a:srgbClr val="121212"/>
              </a:solidFill>
              <a:latin typeface="新宋体" panose="02010609030101010101" pitchFamily="49" charset="-122"/>
              <a:ea typeface="新宋体" panose="02010609030101010101" pitchFamily="49" charset="-122"/>
            </a:endParaRPr>
          </a:p>
        </p:txBody>
      </p:sp>
      <p:cxnSp>
        <p:nvCxnSpPr>
          <p:cNvPr id="38" name="直接连接符 37"/>
          <p:cNvCxnSpPr/>
          <p:nvPr/>
        </p:nvCxnSpPr>
        <p:spPr>
          <a:xfrm>
            <a:off x="12860465" y="1876247"/>
            <a:ext cx="0" cy="52532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79846" y="3043179"/>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3970014" y="2980658"/>
            <a:ext cx="4256426"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…xxx</a:t>
            </a:r>
            <a:r>
              <a:rPr lang="zh-CN" altLang="en-US" dirty="0" smtClean="0">
                <a:latin typeface="新宋体" panose="02010609030101010101" pitchFamily="49" charset="-122"/>
                <a:ea typeface="新宋体" panose="02010609030101010101" pitchFamily="49" charset="-122"/>
              </a:rPr>
              <a:t>项目附近有哪些新开的楼盘？</a:t>
            </a:r>
            <a:endParaRPr lang="zh-CN" altLang="en-US" dirty="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26" name="矩形 25"/>
          <p:cNvSpPr/>
          <p:nvPr/>
        </p:nvSpPr>
        <p:spPr>
          <a:xfrm>
            <a:off x="3279846" y="3935771"/>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3970014" y="3873250"/>
            <a:ext cx="4256426"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…xxx</a:t>
            </a:r>
            <a:r>
              <a:rPr lang="zh-CN" altLang="en-US" dirty="0" smtClean="0">
                <a:latin typeface="新宋体" panose="02010609030101010101" pitchFamily="49" charset="-122"/>
                <a:ea typeface="新宋体" panose="02010609030101010101" pitchFamily="49" charset="-122"/>
              </a:rPr>
              <a:t>项目的每平米售价是多少？</a:t>
            </a:r>
            <a:endParaRPr lang="zh-CN" altLang="en-US" dirty="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13" name="矩形 12"/>
          <p:cNvSpPr/>
          <p:nvPr/>
        </p:nvSpPr>
        <p:spPr>
          <a:xfrm>
            <a:off x="3279846" y="4695031"/>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3970014" y="4627980"/>
            <a:ext cx="4256426"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…xxx</a:t>
            </a:r>
            <a:r>
              <a:rPr lang="zh-CN" altLang="en-US" dirty="0" smtClean="0">
                <a:latin typeface="新宋体" panose="02010609030101010101" pitchFamily="49" charset="-122"/>
                <a:ea typeface="新宋体" panose="02010609030101010101" pitchFamily="49" charset="-122"/>
              </a:rPr>
              <a:t>项目的客群是怎样的？</a:t>
            </a:r>
            <a:endParaRPr lang="zh-CN" altLang="en-US" dirty="0">
              <a:solidFill>
                <a:schemeClr val="tx1">
                  <a:lumMod val="50000"/>
                  <a:lumOff val="50000"/>
                </a:schemeClr>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644366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清晰与准确的提出任务目标</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9" name="矩形 8"/>
          <p:cNvSpPr/>
          <p:nvPr/>
        </p:nvSpPr>
        <p:spPr>
          <a:xfrm>
            <a:off x="289301" y="709056"/>
            <a:ext cx="11566902" cy="4278094"/>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在</a:t>
            </a:r>
            <a:r>
              <a:rPr lang="zh-CN" altLang="en-US" dirty="0" smtClean="0">
                <a:latin typeface="新宋体" panose="02010609030101010101" pitchFamily="49" charset="-122"/>
                <a:ea typeface="新宋体" panose="02010609030101010101" pitchFamily="49" charset="-122"/>
              </a:rPr>
              <a:t>与</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的</a:t>
            </a:r>
            <a:r>
              <a:rPr lang="zh-CN" altLang="en-US" dirty="0">
                <a:latin typeface="新宋体" panose="02010609030101010101" pitchFamily="49" charset="-122"/>
                <a:ea typeface="新宋体" panose="02010609030101010101" pitchFamily="49" charset="-122"/>
              </a:rPr>
              <a:t>交互</a:t>
            </a:r>
            <a:r>
              <a:rPr lang="zh-CN" altLang="en-US" dirty="0" smtClean="0">
                <a:latin typeface="新宋体" panose="02010609030101010101" pitchFamily="49" charset="-122"/>
                <a:ea typeface="新宋体" panose="02010609030101010101" pitchFamily="49" charset="-122"/>
              </a:rPr>
              <a:t>中，</a:t>
            </a:r>
            <a:r>
              <a:rPr lang="en-US" altLang="zh-CN" dirty="0" smtClean="0">
                <a:latin typeface="新宋体" panose="02010609030101010101" pitchFamily="49" charset="-122"/>
                <a:ea typeface="新宋体" panose="02010609030101010101" pitchFamily="49" charset="-122"/>
              </a:rPr>
              <a:t>Prompt</a:t>
            </a:r>
            <a:r>
              <a:rPr lang="zh-CN" altLang="en-US" sz="2000" b="1" dirty="0" smtClean="0">
                <a:solidFill>
                  <a:srgbClr val="FF0000"/>
                </a:solidFill>
                <a:latin typeface="新宋体" panose="02010609030101010101" pitchFamily="49" charset="-122"/>
                <a:ea typeface="新宋体" panose="02010609030101010101" pitchFamily="49" charset="-122"/>
              </a:rPr>
              <a:t>任务目标</a:t>
            </a:r>
            <a:r>
              <a:rPr lang="zh-CN" altLang="en-US" dirty="0" smtClean="0">
                <a:latin typeface="新宋体" panose="02010609030101010101" pitchFamily="49" charset="-122"/>
                <a:ea typeface="新宋体" panose="02010609030101010101" pitchFamily="49" charset="-122"/>
              </a:rPr>
              <a:t>（提问）的</a:t>
            </a:r>
            <a:r>
              <a:rPr lang="zh-CN" altLang="en-US" dirty="0">
                <a:latin typeface="新宋体" panose="02010609030101010101" pitchFamily="49" charset="-122"/>
                <a:ea typeface="新宋体" panose="02010609030101010101" pitchFamily="49" charset="-122"/>
              </a:rPr>
              <a:t>清晰性和</a:t>
            </a:r>
            <a:r>
              <a:rPr lang="zh-CN" altLang="en-US" dirty="0" smtClean="0">
                <a:latin typeface="新宋体" panose="02010609030101010101" pitchFamily="49" charset="-122"/>
                <a:ea typeface="新宋体" panose="02010609030101010101" pitchFamily="49" charset="-122"/>
              </a:rPr>
              <a:t>准确性是</a:t>
            </a:r>
            <a:r>
              <a:rPr lang="zh-CN" altLang="en-US" sz="2000" b="1" dirty="0" smtClean="0">
                <a:solidFill>
                  <a:srgbClr val="FF0000"/>
                </a:solidFill>
                <a:latin typeface="新宋体" panose="02010609030101010101" pitchFamily="49" charset="-122"/>
                <a:ea typeface="新宋体" panose="02010609030101010101" pitchFamily="49" charset="-122"/>
              </a:rPr>
              <a:t>首要</a:t>
            </a:r>
            <a:r>
              <a:rPr lang="zh-CN" altLang="en-US" dirty="0" smtClean="0">
                <a:latin typeface="新宋体" panose="02010609030101010101" pitchFamily="49" charset="-122"/>
                <a:ea typeface="新宋体" panose="02010609030101010101" pitchFamily="49" charset="-122"/>
              </a:rPr>
              <a:t>的问题。自然语言天生具有</a:t>
            </a:r>
            <a:r>
              <a:rPr lang="zh-CN" altLang="en-US" b="1" dirty="0" smtClean="0">
                <a:solidFill>
                  <a:srgbClr val="FF0000"/>
                </a:solidFill>
                <a:latin typeface="新宋体" panose="02010609030101010101" pitchFamily="49" charset="-122"/>
                <a:ea typeface="新宋体" panose="02010609030101010101" pitchFamily="49" charset="-122"/>
              </a:rPr>
              <a:t>多义性</a:t>
            </a:r>
            <a:r>
              <a:rPr lang="zh-CN" altLang="en-US" dirty="0" smtClean="0">
                <a:latin typeface="新宋体" panose="02010609030101010101" pitchFamily="49" charset="-122"/>
                <a:ea typeface="新宋体" panose="02010609030101010101" pitchFamily="49" charset="-122"/>
              </a:rPr>
              <a:t>，在特定上下文环境当中才能被准确理解。而每次与</a:t>
            </a:r>
            <a:r>
              <a:rPr lang="en-US" altLang="zh-CN" dirty="0" smtClean="0">
                <a:latin typeface="新宋体" panose="02010609030101010101" pitchFamily="49" charset="-122"/>
                <a:ea typeface="新宋体" panose="02010609030101010101" pitchFamily="49" charset="-122"/>
              </a:rPr>
              <a:t>GPT</a:t>
            </a:r>
            <a:r>
              <a:rPr lang="zh-CN" altLang="en-US" dirty="0" smtClean="0">
                <a:latin typeface="新宋体" panose="02010609030101010101" pitchFamily="49" charset="-122"/>
                <a:ea typeface="新宋体" panose="02010609030101010101" pitchFamily="49" charset="-122"/>
              </a:rPr>
              <a:t>新对话，都是基于“</a:t>
            </a:r>
            <a:r>
              <a:rPr lang="zh-CN" altLang="en-US" dirty="0" smtClean="0">
                <a:solidFill>
                  <a:srgbClr val="FF0000"/>
                </a:solidFill>
                <a:latin typeface="新宋体" panose="02010609030101010101" pitchFamily="49" charset="-122"/>
                <a:ea typeface="新宋体" panose="02010609030101010101" pitchFamily="49" charset="-122"/>
              </a:rPr>
              <a:t>陌生人</a:t>
            </a:r>
            <a:r>
              <a:rPr lang="zh-CN" altLang="en-US" dirty="0" smtClean="0">
                <a:latin typeface="新宋体" panose="02010609030101010101" pitchFamily="49" charset="-122"/>
                <a:ea typeface="新宋体" panose="02010609030101010101" pitchFamily="49" charset="-122"/>
              </a:rPr>
              <a:t>”的语境。以下是如何</a:t>
            </a:r>
            <a:r>
              <a:rPr lang="zh-CN" altLang="en-US" dirty="0">
                <a:latin typeface="新宋体" panose="02010609030101010101" pitchFamily="49" charset="-122"/>
                <a:ea typeface="新宋体" panose="02010609030101010101" pitchFamily="49" charset="-122"/>
              </a:rPr>
              <a:t>清晰和</a:t>
            </a:r>
            <a:r>
              <a:rPr lang="zh-CN" altLang="en-US" dirty="0" smtClean="0">
                <a:latin typeface="新宋体" panose="02010609030101010101" pitchFamily="49" charset="-122"/>
                <a:ea typeface="新宋体" panose="02010609030101010101" pitchFamily="49" charset="-122"/>
              </a:rPr>
              <a:t>准确任务目标的原则：</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b="1" dirty="0" smtClean="0">
                <a:latin typeface="新宋体" panose="02010609030101010101" pitchFamily="49" charset="-122"/>
                <a:ea typeface="新宋体" panose="02010609030101010101" pitchFamily="49" charset="-122"/>
              </a:rPr>
              <a:t>明确问题</a:t>
            </a:r>
            <a:r>
              <a:rPr lang="zh-CN" altLang="en-US" b="1" dirty="0">
                <a:latin typeface="新宋体" panose="02010609030101010101" pitchFamily="49" charset="-122"/>
                <a:ea typeface="新宋体" panose="02010609030101010101" pitchFamily="49" charset="-122"/>
              </a:rPr>
              <a:t>的具体</a:t>
            </a:r>
            <a:r>
              <a:rPr lang="zh-CN" altLang="en-US" b="1" dirty="0" smtClean="0">
                <a:latin typeface="新宋体" panose="02010609030101010101" pitchFamily="49" charset="-122"/>
                <a:ea typeface="新宋体" panose="02010609030101010101" pitchFamily="49" charset="-122"/>
              </a:rPr>
              <a:t>目标</a:t>
            </a:r>
            <a:endParaRPr lang="en-US" altLang="zh-CN" b="1"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明确意图</a:t>
            </a:r>
            <a:r>
              <a:rPr lang="zh-CN" altLang="en-US"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在设计</a:t>
            </a:r>
            <a:r>
              <a:rPr lang="en-US" altLang="zh-CN" sz="1600" dirty="0">
                <a:latin typeface="新宋体" panose="02010609030101010101" pitchFamily="49" charset="-122"/>
                <a:ea typeface="新宋体" panose="02010609030101010101" pitchFamily="49" charset="-122"/>
              </a:rPr>
              <a:t>Prompt</a:t>
            </a:r>
            <a:r>
              <a:rPr lang="zh-CN" altLang="en-US" sz="1600" dirty="0">
                <a:latin typeface="新宋体" panose="02010609030101010101" pitchFamily="49" charset="-122"/>
                <a:ea typeface="新宋体" panose="02010609030101010101" pitchFamily="49" charset="-122"/>
              </a:rPr>
              <a:t>之前，清楚地定义你想要什么信息或任务的输出结果</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chemeClr val="tx1"/>
                </a:solidFill>
                <a:latin typeface="新宋体" panose="02010609030101010101" pitchFamily="49" charset="-122"/>
                <a:ea typeface="新宋体" panose="02010609030101010101" pitchFamily="49" charset="-122"/>
              </a:rPr>
              <a:t>避免模糊</a:t>
            </a:r>
            <a:r>
              <a:rPr lang="zh-CN" altLang="en-US"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确保</a:t>
            </a:r>
            <a:r>
              <a:rPr lang="zh-CN" altLang="en-US" sz="1600" dirty="0" smtClean="0">
                <a:latin typeface="新宋体" panose="02010609030101010101" pitchFamily="49" charset="-122"/>
                <a:ea typeface="新宋体" panose="02010609030101010101" pitchFamily="49" charset="-122"/>
              </a:rPr>
              <a:t>提问清晰，</a:t>
            </a:r>
            <a:r>
              <a:rPr lang="zh-CN" altLang="en-US" sz="1600" dirty="0">
                <a:latin typeface="新宋体" panose="02010609030101010101" pitchFamily="49" charset="-122"/>
                <a:ea typeface="新宋体" panose="02010609030101010101" pitchFamily="49" charset="-122"/>
              </a:rPr>
              <a:t>避免使用可能引起多种解读的词语或短语</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b="1" dirty="0" smtClean="0">
                <a:latin typeface="新宋体" panose="02010609030101010101" pitchFamily="49" charset="-122"/>
                <a:ea typeface="新宋体" panose="02010609030101010101" pitchFamily="49" charset="-122"/>
              </a:rPr>
              <a:t>采用</a:t>
            </a:r>
            <a:r>
              <a:rPr lang="zh-CN" altLang="en-US" b="1" dirty="0">
                <a:latin typeface="新宋体" panose="02010609030101010101" pitchFamily="49" charset="-122"/>
                <a:ea typeface="新宋体" panose="02010609030101010101" pitchFamily="49" charset="-122"/>
              </a:rPr>
              <a:t>直接</a:t>
            </a:r>
            <a:r>
              <a:rPr lang="zh-CN" altLang="en-US" b="1" dirty="0" smtClean="0">
                <a:latin typeface="新宋体" panose="02010609030101010101" pitchFamily="49" charset="-122"/>
                <a:ea typeface="新宋体" panose="02010609030101010101" pitchFamily="49" charset="-122"/>
              </a:rPr>
              <a:t>且简练的语言</a:t>
            </a:r>
            <a:endParaRPr lang="en-US" altLang="zh-CN" b="1"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简化语言：</a:t>
            </a:r>
            <a:r>
              <a:rPr lang="zh-CN" altLang="en-US" sz="1600" dirty="0">
                <a:latin typeface="新宋体" panose="02010609030101010101" pitchFamily="49" charset="-122"/>
                <a:ea typeface="新宋体" panose="02010609030101010101" pitchFamily="49" charset="-122"/>
              </a:rPr>
              <a:t>简化措辞，减少复杂的句构或高级词汇，使问题对模型来说尽可能清晰</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防止误解</a:t>
            </a:r>
            <a:r>
              <a:rPr lang="zh-CN" altLang="en-US"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避免使用双关语或模棱两可的表达，这可能导致模型无法生成目标明确的回答。</a:t>
            </a:r>
            <a:br>
              <a:rPr lang="zh-CN" altLang="en-US" sz="1600" dirty="0">
                <a:latin typeface="新宋体" panose="02010609030101010101" pitchFamily="49" charset="-122"/>
                <a:ea typeface="新宋体" panose="02010609030101010101" pitchFamily="49" charset="-122"/>
              </a:rPr>
            </a:br>
            <a:endParaRPr lang="en-US" altLang="zh-CN" dirty="0" smtClean="0">
              <a:latin typeface="新宋体" panose="02010609030101010101" pitchFamily="49" charset="-122"/>
              <a:ea typeface="新宋体" panose="02010609030101010101" pitchFamily="49" charset="-122"/>
            </a:endParaRPr>
          </a:p>
          <a:p>
            <a:r>
              <a:rPr lang="zh-CN" altLang="en-US" b="1" dirty="0" smtClean="0">
                <a:latin typeface="新宋体" panose="02010609030101010101" pitchFamily="49" charset="-122"/>
                <a:ea typeface="新宋体" panose="02010609030101010101" pitchFamily="49" charset="-122"/>
              </a:rPr>
              <a:t>预防</a:t>
            </a:r>
            <a:r>
              <a:rPr lang="zh-CN" altLang="en-US" b="1" dirty="0">
                <a:latin typeface="新宋体" panose="02010609030101010101" pitchFamily="49" charset="-122"/>
                <a:ea typeface="新宋体" panose="02010609030101010101" pitchFamily="49" charset="-122"/>
              </a:rPr>
              <a:t>典型</a:t>
            </a:r>
            <a:r>
              <a:rPr lang="zh-CN" altLang="en-US" b="1" dirty="0" smtClean="0">
                <a:latin typeface="新宋体" panose="02010609030101010101" pitchFamily="49" charset="-122"/>
                <a:ea typeface="新宋体" panose="02010609030101010101" pitchFamily="49" charset="-122"/>
              </a:rPr>
              <a:t>误区</a:t>
            </a:r>
            <a:endParaRPr lang="en-US" altLang="zh-CN" b="1"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前提假设：</a:t>
            </a:r>
            <a:r>
              <a:rPr lang="zh-CN" altLang="en-US" sz="1600" dirty="0">
                <a:latin typeface="新宋体" panose="02010609030101010101" pitchFamily="49" charset="-122"/>
                <a:ea typeface="新宋体" panose="02010609030101010101" pitchFamily="49" charset="-122"/>
              </a:rPr>
              <a:t>不要假设模型拥有除了你提供的信息之外</a:t>
            </a:r>
            <a:r>
              <a:rPr lang="zh-CN" altLang="en-US" sz="1600" dirty="0" smtClean="0">
                <a:latin typeface="新宋体" panose="02010609030101010101" pitchFamily="49" charset="-122"/>
                <a:ea typeface="新宋体" panose="02010609030101010101" pitchFamily="49" charset="-122"/>
              </a:rPr>
              <a:t>的太多专业或特定背景</a:t>
            </a:r>
            <a:r>
              <a:rPr lang="zh-CN" altLang="en-US" sz="1600" dirty="0">
                <a:latin typeface="新宋体" panose="02010609030101010101" pitchFamily="49" charset="-122"/>
                <a:ea typeface="新宋体" panose="02010609030101010101" pitchFamily="49" charset="-122"/>
              </a:rPr>
              <a:t>知识</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避免歧义</a:t>
            </a:r>
            <a:r>
              <a:rPr lang="zh-CN" altLang="en-US"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清楚指明歧义的地方，如果某个词或短语有多重意义</a:t>
            </a:r>
            <a:r>
              <a:rPr lang="zh-CN" altLang="en-US" sz="1600" dirty="0" smtClean="0">
                <a:latin typeface="新宋体" panose="02010609030101010101" pitchFamily="49" charset="-122"/>
                <a:ea typeface="新宋体" panose="02010609030101010101" pitchFamily="49" charset="-122"/>
              </a:rPr>
              <a:t>，指示</a:t>
            </a:r>
            <a:r>
              <a:rPr lang="zh-CN" altLang="en-US" sz="1600" dirty="0">
                <a:latin typeface="新宋体" panose="02010609030101010101" pitchFamily="49" charset="-122"/>
                <a:ea typeface="新宋体" panose="02010609030101010101" pitchFamily="49" charset="-122"/>
              </a:rPr>
              <a:t>使用哪个意义</a:t>
            </a:r>
            <a:r>
              <a:rPr lang="zh-CN" altLang="en-US" sz="1600" dirty="0" smtClean="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27" name="矩形 26"/>
          <p:cNvSpPr/>
          <p:nvPr/>
        </p:nvSpPr>
        <p:spPr>
          <a:xfrm>
            <a:off x="289301" y="5226813"/>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93301" y="5150147"/>
            <a:ext cx="2723823" cy="369332"/>
          </a:xfrm>
          <a:prstGeom prst="rect">
            <a:avLst/>
          </a:prstGeom>
        </p:spPr>
        <p:txBody>
          <a:bodyPr wrap="none">
            <a:spAutoFit/>
          </a:bodyPr>
          <a:lstStyle/>
          <a:p>
            <a:r>
              <a:rPr lang="zh-CN" altLang="en-US" b="1" dirty="0">
                <a:solidFill>
                  <a:srgbClr val="FF0000"/>
                </a:solidFill>
                <a:latin typeface="新宋体" panose="02010609030101010101" pitchFamily="49" charset="-122"/>
                <a:ea typeface="新宋体" panose="02010609030101010101" pitchFamily="49" charset="-122"/>
              </a:rPr>
              <a:t>德州</a:t>
            </a:r>
            <a:r>
              <a:rPr lang="zh-CN" altLang="en-US" dirty="0">
                <a:solidFill>
                  <a:srgbClr val="0F0F0F"/>
                </a:solidFill>
                <a:latin typeface="新宋体" panose="02010609030101010101" pitchFamily="49" charset="-122"/>
                <a:ea typeface="新宋体" panose="02010609030101010101" pitchFamily="49" charset="-122"/>
              </a:rPr>
              <a:t>有什么著名的</a:t>
            </a:r>
            <a:r>
              <a:rPr lang="zh-CN" altLang="en-US" dirty="0" smtClean="0">
                <a:solidFill>
                  <a:srgbClr val="0F0F0F"/>
                </a:solidFill>
                <a:latin typeface="新宋体" panose="02010609030101010101" pitchFamily="49" charset="-122"/>
                <a:ea typeface="新宋体" panose="02010609030101010101" pitchFamily="49" charset="-122"/>
              </a:rPr>
              <a:t>特产？</a:t>
            </a:r>
            <a:endParaRPr lang="zh-CN" altLang="en-US" dirty="0">
              <a:latin typeface="新宋体" panose="02010609030101010101" pitchFamily="49" charset="-122"/>
              <a:ea typeface="新宋体" panose="02010609030101010101" pitchFamily="49" charset="-122"/>
            </a:endParaRPr>
          </a:p>
        </p:txBody>
      </p:sp>
      <p:sp>
        <p:nvSpPr>
          <p:cNvPr id="28" name="矩形 27"/>
          <p:cNvSpPr/>
          <p:nvPr/>
        </p:nvSpPr>
        <p:spPr>
          <a:xfrm>
            <a:off x="289301" y="5578480"/>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93301" y="5560555"/>
            <a:ext cx="5963960" cy="1323439"/>
          </a:xfrm>
          <a:prstGeom prst="rect">
            <a:avLst/>
          </a:prstGeom>
        </p:spPr>
        <p:txBody>
          <a:bodyPr wrap="square">
            <a:spAutoFit/>
          </a:bodyPr>
          <a:lstStyle/>
          <a:p>
            <a:r>
              <a:rPr lang="zh-CN" altLang="en-US" sz="1600" dirty="0" smtClean="0">
                <a:solidFill>
                  <a:srgbClr val="374151"/>
                </a:solidFill>
                <a:latin typeface="新宋体" panose="02010609030101010101" pitchFamily="49" charset="-122"/>
                <a:ea typeface="新宋体" panose="02010609030101010101" pitchFamily="49" charset="-122"/>
              </a:rPr>
              <a:t>牛肉和牛仔文化：德州以其</a:t>
            </a:r>
            <a:r>
              <a:rPr lang="zh-CN" altLang="en-US" sz="1600" dirty="0" smtClean="0">
                <a:solidFill>
                  <a:srgbClr val="FF0000"/>
                </a:solidFill>
                <a:latin typeface="新宋体" panose="02010609030101010101" pitchFamily="49" charset="-122"/>
                <a:ea typeface="新宋体" panose="02010609030101010101" pitchFamily="49" charset="-122"/>
              </a:rPr>
              <a:t>牛肉</a:t>
            </a:r>
            <a:r>
              <a:rPr lang="zh-CN" altLang="en-US" sz="1600" dirty="0" smtClean="0">
                <a:solidFill>
                  <a:srgbClr val="374151"/>
                </a:solidFill>
                <a:latin typeface="新宋体" panose="02010609030101010101" pitchFamily="49" charset="-122"/>
                <a:ea typeface="新宋体" panose="02010609030101010101" pitchFamily="49" charset="-122"/>
              </a:rPr>
              <a:t>质量闻名，</a:t>
            </a:r>
            <a:r>
              <a:rPr lang="zh-CN" altLang="en-US" sz="1600" dirty="0" smtClean="0">
                <a:solidFill>
                  <a:srgbClr val="FF0000"/>
                </a:solidFill>
                <a:latin typeface="新宋体" panose="02010609030101010101" pitchFamily="49" charset="-122"/>
                <a:ea typeface="新宋体" panose="02010609030101010101" pitchFamily="49" charset="-122"/>
              </a:rPr>
              <a:t>牛仔</a:t>
            </a:r>
            <a:r>
              <a:rPr lang="zh-CN" altLang="en-US" sz="1600" dirty="0" smtClean="0">
                <a:solidFill>
                  <a:srgbClr val="374151"/>
                </a:solidFill>
                <a:latin typeface="新宋体" panose="02010609030101010101" pitchFamily="49" charset="-122"/>
                <a:ea typeface="新宋体" panose="02010609030101010101" pitchFamily="49" charset="-122"/>
              </a:rPr>
              <a:t>文化也是该州的一个重要标志。</a:t>
            </a:r>
            <a:endParaRPr lang="en-US" altLang="zh-CN" sz="1600" dirty="0" smtClean="0">
              <a:solidFill>
                <a:srgbClr val="374151"/>
              </a:solidFill>
              <a:latin typeface="新宋体" panose="02010609030101010101" pitchFamily="49" charset="-122"/>
              <a:ea typeface="新宋体" panose="02010609030101010101" pitchFamily="49" charset="-122"/>
            </a:endParaRPr>
          </a:p>
          <a:p>
            <a:r>
              <a:rPr lang="zh-CN" altLang="en-US" sz="1600" dirty="0" smtClean="0">
                <a:solidFill>
                  <a:srgbClr val="374151"/>
                </a:solidFill>
                <a:latin typeface="新宋体" panose="02010609030101010101" pitchFamily="49" charset="-122"/>
                <a:ea typeface="新宋体" panose="02010609030101010101" pitchFamily="49" charset="-122"/>
              </a:rPr>
              <a:t>墨西哥</a:t>
            </a:r>
            <a:r>
              <a:rPr lang="zh-CN" altLang="en-US" sz="1600" dirty="0">
                <a:solidFill>
                  <a:srgbClr val="374151"/>
                </a:solidFill>
                <a:latin typeface="新宋体" panose="02010609030101010101" pitchFamily="49" charset="-122"/>
                <a:ea typeface="新宋体" panose="02010609030101010101" pitchFamily="49" charset="-122"/>
              </a:rPr>
              <a:t>风味美食：德州墨西哥菜（</a:t>
            </a:r>
            <a:r>
              <a:rPr lang="en-US" altLang="zh-CN" sz="1600" dirty="0">
                <a:solidFill>
                  <a:srgbClr val="374151"/>
                </a:solidFill>
                <a:latin typeface="新宋体" panose="02010609030101010101" pitchFamily="49" charset="-122"/>
                <a:ea typeface="新宋体" panose="02010609030101010101" pitchFamily="49" charset="-122"/>
              </a:rPr>
              <a:t>Tex-Mex</a:t>
            </a:r>
            <a:r>
              <a:rPr lang="zh-CN" altLang="en-US" sz="1600" dirty="0">
                <a:solidFill>
                  <a:srgbClr val="374151"/>
                </a:solidFill>
                <a:latin typeface="新宋体" panose="02010609030101010101" pitchFamily="49" charset="-122"/>
                <a:ea typeface="新宋体" panose="02010609030101010101" pitchFamily="49" charset="-122"/>
              </a:rPr>
              <a:t>）是该州的一个饮食特色</a:t>
            </a:r>
            <a:r>
              <a:rPr lang="zh-CN" altLang="en-US" sz="1600" dirty="0" smtClean="0">
                <a:solidFill>
                  <a:srgbClr val="374151"/>
                </a:solidFill>
                <a:latin typeface="新宋体" panose="02010609030101010101" pitchFamily="49" charset="-122"/>
                <a:ea typeface="新宋体" panose="02010609030101010101" pitchFamily="49" charset="-122"/>
              </a:rPr>
              <a:t>。</a:t>
            </a:r>
            <a:endParaRPr lang="en-US" altLang="zh-CN" sz="1600" dirty="0" smtClean="0">
              <a:solidFill>
                <a:srgbClr val="374151"/>
              </a:solidFill>
              <a:latin typeface="新宋体" panose="02010609030101010101" pitchFamily="49" charset="-122"/>
              <a:ea typeface="新宋体" panose="02010609030101010101" pitchFamily="49" charset="-122"/>
            </a:endParaRPr>
          </a:p>
          <a:p>
            <a:r>
              <a:rPr lang="en-US" altLang="zh-CN" sz="1600" dirty="0" smtClean="0">
                <a:solidFill>
                  <a:srgbClr val="374151"/>
                </a:solidFill>
                <a:latin typeface="新宋体" panose="02010609030101010101" pitchFamily="49" charset="-122"/>
                <a:ea typeface="新宋体" panose="02010609030101010101" pitchFamily="49" charset="-122"/>
              </a:rPr>
              <a:t>…</a:t>
            </a:r>
            <a:endParaRPr lang="zh-CN" altLang="en-US" sz="1600" dirty="0">
              <a:solidFill>
                <a:srgbClr val="374151"/>
              </a:solidFill>
              <a:latin typeface="新宋体" panose="02010609030101010101" pitchFamily="49" charset="-122"/>
              <a:ea typeface="新宋体" panose="02010609030101010101" pitchFamily="49" charset="-122"/>
            </a:endParaRPr>
          </a:p>
        </p:txBody>
      </p:sp>
      <p:cxnSp>
        <p:nvCxnSpPr>
          <p:cNvPr id="31" name="直接连接符 30"/>
          <p:cNvCxnSpPr/>
          <p:nvPr/>
        </p:nvCxnSpPr>
        <p:spPr>
          <a:xfrm>
            <a:off x="289301" y="4959458"/>
            <a:ext cx="1145841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585586" y="5150147"/>
            <a:ext cx="4570482" cy="646331"/>
          </a:xfrm>
          <a:prstGeom prst="rect">
            <a:avLst/>
          </a:prstGeom>
        </p:spPr>
        <p:txBody>
          <a:bodyPr wrap="none">
            <a:spAutoFit/>
          </a:bodyPr>
          <a:lstStyle/>
          <a:p>
            <a:r>
              <a:rPr lang="zh-CN" altLang="en-US" dirty="0" smtClean="0">
                <a:solidFill>
                  <a:srgbClr val="0F0F0F"/>
                </a:solidFill>
                <a:latin typeface="新宋体" panose="02010609030101010101" pitchFamily="49" charset="-122"/>
                <a:ea typeface="新宋体" panose="02010609030101010101" pitchFamily="49" charset="-122"/>
              </a:rPr>
              <a:t>解释一下 </a:t>
            </a:r>
            <a:r>
              <a:rPr lang="zh-CN" altLang="en-US" dirty="0" smtClean="0">
                <a:solidFill>
                  <a:srgbClr val="FF0000"/>
                </a:solidFill>
                <a:latin typeface="新宋体" panose="02010609030101010101" pitchFamily="49" charset="-122"/>
                <a:ea typeface="新宋体" panose="02010609030101010101" pitchFamily="49" charset="-122"/>
              </a:rPr>
              <a:t>小号</a:t>
            </a:r>
            <a:r>
              <a:rPr lang="en-US" altLang="zh-CN" dirty="0" smtClean="0">
                <a:solidFill>
                  <a:srgbClr val="0F0F0F"/>
                </a:solidFill>
                <a:latin typeface="新宋体" panose="02010609030101010101" pitchFamily="49" charset="-122"/>
                <a:ea typeface="新宋体" panose="02010609030101010101" pitchFamily="49" charset="-122"/>
              </a:rPr>
              <a:t> | </a:t>
            </a:r>
            <a:r>
              <a:rPr lang="zh-CN" altLang="en-US" dirty="0" smtClean="0">
                <a:solidFill>
                  <a:srgbClr val="FF0000"/>
                </a:solidFill>
                <a:latin typeface="新宋体" panose="02010609030101010101" pitchFamily="49" charset="-122"/>
                <a:ea typeface="新宋体" panose="02010609030101010101" pitchFamily="49" charset="-122"/>
              </a:rPr>
              <a:t>苹果</a:t>
            </a:r>
            <a:r>
              <a:rPr lang="en-US" altLang="zh-CN" dirty="0" smtClean="0">
                <a:solidFill>
                  <a:srgbClr val="0F0F0F"/>
                </a:solidFill>
                <a:latin typeface="新宋体" panose="02010609030101010101" pitchFamily="49" charset="-122"/>
                <a:ea typeface="新宋体" panose="02010609030101010101" pitchFamily="49" charset="-122"/>
              </a:rPr>
              <a:t> | </a:t>
            </a:r>
            <a:r>
              <a:rPr lang="zh-CN" altLang="en-US" dirty="0" smtClean="0">
                <a:solidFill>
                  <a:srgbClr val="FF0000"/>
                </a:solidFill>
                <a:latin typeface="新宋体" panose="02010609030101010101" pitchFamily="49" charset="-122"/>
                <a:ea typeface="新宋体" panose="02010609030101010101" pitchFamily="49" charset="-122"/>
              </a:rPr>
              <a:t>小米</a:t>
            </a:r>
            <a:r>
              <a:rPr lang="en-US" altLang="zh-CN" dirty="0" smtClean="0">
                <a:solidFill>
                  <a:srgbClr val="0F0F0F"/>
                </a:solidFill>
                <a:latin typeface="新宋体" panose="02010609030101010101" pitchFamily="49" charset="-122"/>
                <a:ea typeface="新宋体" panose="02010609030101010101" pitchFamily="49" charset="-122"/>
              </a:rPr>
              <a:t> |</a:t>
            </a:r>
            <a:r>
              <a:rPr lang="zh-CN" altLang="en-US" dirty="0" smtClean="0">
                <a:solidFill>
                  <a:srgbClr val="0F0F0F"/>
                </a:solidFill>
                <a:latin typeface="新宋体" panose="02010609030101010101" pitchFamily="49" charset="-122"/>
                <a:ea typeface="新宋体" panose="02010609030101010101" pitchFamily="49" charset="-122"/>
              </a:rPr>
              <a:t> </a:t>
            </a:r>
            <a:r>
              <a:rPr lang="en-US" altLang="zh-CN" dirty="0" smtClean="0">
                <a:solidFill>
                  <a:srgbClr val="FF0000"/>
                </a:solidFill>
                <a:latin typeface="新宋体" panose="02010609030101010101" pitchFamily="49" charset="-122"/>
                <a:ea typeface="新宋体" panose="02010609030101010101" pitchFamily="49" charset="-122"/>
              </a:rPr>
              <a:t>stream</a:t>
            </a:r>
            <a:r>
              <a:rPr lang="en-US" altLang="zh-CN" dirty="0" smtClean="0">
                <a:solidFill>
                  <a:srgbClr val="0F0F0F"/>
                </a:solidFill>
                <a:latin typeface="新宋体" panose="02010609030101010101" pitchFamily="49" charset="-122"/>
                <a:ea typeface="新宋体" panose="02010609030101010101" pitchFamily="49" charset="-122"/>
              </a:rPr>
              <a:t> |</a:t>
            </a:r>
          </a:p>
          <a:p>
            <a:r>
              <a:rPr lang="en-US" altLang="zh-CN" dirty="0" smtClean="0">
                <a:solidFill>
                  <a:srgbClr val="FF0000"/>
                </a:solidFill>
                <a:latin typeface="新宋体" panose="02010609030101010101" pitchFamily="49" charset="-122"/>
                <a:ea typeface="新宋体" panose="02010609030101010101" pitchFamily="49" charset="-122"/>
              </a:rPr>
              <a:t>string</a:t>
            </a:r>
            <a:r>
              <a:rPr lang="en-US" altLang="zh-CN" dirty="0" smtClean="0">
                <a:solidFill>
                  <a:srgbClr val="0F0F0F"/>
                </a:solidFill>
                <a:latin typeface="新宋体" panose="02010609030101010101" pitchFamily="49" charset="-122"/>
                <a:ea typeface="新宋体" panose="02010609030101010101" pitchFamily="49" charset="-122"/>
              </a:rPr>
              <a:t> | </a:t>
            </a:r>
            <a:r>
              <a:rPr lang="en-US" altLang="zh-CN" dirty="0" smtClean="0">
                <a:solidFill>
                  <a:srgbClr val="FF0000"/>
                </a:solidFill>
                <a:latin typeface="新宋体" panose="02010609030101010101" pitchFamily="49" charset="-122"/>
                <a:ea typeface="新宋体" panose="02010609030101010101" pitchFamily="49" charset="-122"/>
              </a:rPr>
              <a:t>thread</a:t>
            </a:r>
            <a:r>
              <a:rPr lang="en-US" altLang="zh-CN" dirty="0" smtClean="0">
                <a:solidFill>
                  <a:srgbClr val="0F0F0F"/>
                </a:solidFill>
                <a:latin typeface="新宋体" panose="02010609030101010101" pitchFamily="49" charset="-122"/>
                <a:ea typeface="新宋体" panose="02010609030101010101" pitchFamily="49" charset="-122"/>
              </a:rPr>
              <a:t> | </a:t>
            </a:r>
            <a:r>
              <a:rPr lang="en-US" altLang="zh-CN" dirty="0" smtClean="0">
                <a:solidFill>
                  <a:srgbClr val="FF0000"/>
                </a:solidFill>
                <a:latin typeface="新宋体" panose="02010609030101010101" pitchFamily="49" charset="-122"/>
                <a:ea typeface="新宋体" panose="02010609030101010101" pitchFamily="49" charset="-122"/>
              </a:rPr>
              <a:t>rank</a:t>
            </a:r>
            <a:r>
              <a:rPr lang="en-US" altLang="zh-CN" dirty="0" smtClean="0">
                <a:solidFill>
                  <a:srgbClr val="0F0F0F"/>
                </a:solidFill>
                <a:latin typeface="新宋体" panose="02010609030101010101" pitchFamily="49" charset="-122"/>
                <a:ea typeface="新宋体" panose="02010609030101010101" pitchFamily="49" charset="-122"/>
              </a:rPr>
              <a:t> | …</a:t>
            </a:r>
            <a:endParaRPr lang="zh-CN" altLang="en-US" dirty="0">
              <a:latin typeface="新宋体" panose="02010609030101010101" pitchFamily="49" charset="-122"/>
              <a:ea typeface="新宋体" panose="02010609030101010101" pitchFamily="49" charset="-122"/>
            </a:endParaRPr>
          </a:p>
        </p:txBody>
      </p:sp>
      <p:cxnSp>
        <p:nvCxnSpPr>
          <p:cNvPr id="13" name="直接连接符 12"/>
          <p:cNvCxnSpPr/>
          <p:nvPr/>
        </p:nvCxnSpPr>
        <p:spPr>
          <a:xfrm>
            <a:off x="6757261" y="4959459"/>
            <a:ext cx="0" cy="18985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081586" y="5226813"/>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254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清晰与准确的提出任务</a:t>
            </a:r>
            <a:r>
              <a:rPr lang="zh-CN" altLang="en-US" sz="2400" dirty="0" smtClean="0">
                <a:solidFill>
                  <a:srgbClr val="3856F5"/>
                </a:solidFill>
                <a:latin typeface="微软雅黑" panose="020B0503020204020204" pitchFamily="34" charset="-122"/>
                <a:ea typeface="微软雅黑" panose="020B0503020204020204" pitchFamily="34" charset="-122"/>
              </a:rPr>
              <a:t>目标（</a:t>
            </a:r>
            <a:r>
              <a:rPr lang="en-US" altLang="zh-CN" sz="2400" dirty="0" smtClean="0">
                <a:solidFill>
                  <a:srgbClr val="3856F5"/>
                </a:solidFill>
                <a:latin typeface="微软雅黑" panose="020B0503020204020204" pitchFamily="34" charset="-122"/>
                <a:ea typeface="微软雅黑" panose="020B0503020204020204" pitchFamily="34" charset="-122"/>
              </a:rPr>
              <a:t>BPO</a:t>
            </a:r>
            <a:r>
              <a:rPr lang="zh-CN" altLang="en-US" sz="2400" dirty="0" smtClean="0">
                <a:solidFill>
                  <a:srgbClr val="3856F5"/>
                </a:solidFill>
                <a:latin typeface="微软雅黑" panose="020B0503020204020204" pitchFamily="34" charset="-122"/>
                <a:ea typeface="微软雅黑" panose="020B0503020204020204" pitchFamily="34" charset="-122"/>
              </a:rPr>
              <a:t>总结）</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0" y="6258000"/>
            <a:ext cx="12192000" cy="584775"/>
          </a:xfrm>
          <a:prstGeom prst="rect">
            <a:avLst/>
          </a:prstGeom>
        </p:spPr>
        <p:txBody>
          <a:bodyPr wrap="square">
            <a:spAutoFit/>
          </a:bodyPr>
          <a:lstStyle/>
          <a:p>
            <a:r>
              <a:rPr lang="en-US" altLang="zh-CN" sz="1600" i="1" dirty="0" smtClean="0">
                <a:solidFill>
                  <a:srgbClr val="2E4EE0"/>
                </a:solidFill>
                <a:latin typeface="Verdana" panose="020B0604030504040204" pitchFamily="34" charset="0"/>
                <a:ea typeface="Verdana" panose="020B0604030504040204" pitchFamily="34" charset="0"/>
              </a:rPr>
              <a:t>BPO</a:t>
            </a:r>
            <a:r>
              <a:rPr lang="en-US" altLang="zh-CN" sz="1600" i="1" dirty="0" smtClean="0">
                <a:solidFill>
                  <a:srgbClr val="2E4EE0"/>
                </a:solidFill>
                <a:latin typeface="Verdana" panose="020B0604030504040204" pitchFamily="34" charset="0"/>
                <a:ea typeface="Verdana" panose="020B0604030504040204" pitchFamily="34" charset="0"/>
              </a:rPr>
              <a:t>:《Black-Box </a:t>
            </a:r>
            <a:r>
              <a:rPr lang="en-US" altLang="zh-CN" sz="1600" i="1" dirty="0">
                <a:solidFill>
                  <a:srgbClr val="2E4EE0"/>
                </a:solidFill>
                <a:latin typeface="Verdana" panose="020B0604030504040204" pitchFamily="34" charset="0"/>
                <a:ea typeface="Verdana" panose="020B0604030504040204" pitchFamily="34" charset="0"/>
              </a:rPr>
              <a:t>Prompt Optimization: Aligning Large Language Models without Model </a:t>
            </a:r>
            <a:r>
              <a:rPr lang="en-US" altLang="zh-CN" sz="1600" i="1" dirty="0" smtClean="0">
                <a:solidFill>
                  <a:srgbClr val="2E4EE0"/>
                </a:solidFill>
                <a:latin typeface="Verdana" panose="020B0604030504040204" pitchFamily="34" charset="0"/>
                <a:ea typeface="Verdana" panose="020B0604030504040204" pitchFamily="34" charset="0"/>
              </a:rPr>
              <a:t>Training》,</a:t>
            </a:r>
            <a:r>
              <a:rPr lang="en-US" altLang="zh-CN" sz="1600" i="1" dirty="0" err="1" smtClean="0">
                <a:solidFill>
                  <a:srgbClr val="2E4EE0"/>
                </a:solidFill>
                <a:latin typeface="Verdana" panose="020B0604030504040204" pitchFamily="34" charset="0"/>
                <a:ea typeface="Verdana" panose="020B0604030504040204" pitchFamily="34" charset="0"/>
              </a:rPr>
              <a:t>CoAI</a:t>
            </a:r>
            <a:r>
              <a:rPr lang="zh-CN" altLang="en-US" sz="1600" i="1" dirty="0" smtClean="0">
                <a:solidFill>
                  <a:srgbClr val="2E4EE0"/>
                </a:solidFill>
                <a:latin typeface="Verdana" panose="020B0604030504040204" pitchFamily="34" charset="0"/>
                <a:ea typeface="Verdana" panose="020B0604030504040204" pitchFamily="34" charset="0"/>
              </a:rPr>
              <a:t>，</a:t>
            </a:r>
            <a:r>
              <a:rPr lang="en-US" altLang="zh-CN" sz="1600" i="1" dirty="0" smtClean="0">
                <a:solidFill>
                  <a:srgbClr val="2E4EE0"/>
                </a:solidFill>
                <a:latin typeface="Verdana" panose="020B0604030504040204" pitchFamily="34" charset="0"/>
                <a:ea typeface="Verdana" panose="020B0604030504040204" pitchFamily="34" charset="0"/>
              </a:rPr>
              <a:t>Tsinghua</a:t>
            </a:r>
          </a:p>
          <a:p>
            <a:r>
              <a:rPr lang="en-US" altLang="zh-CN" sz="1600" i="1" dirty="0">
                <a:solidFill>
                  <a:srgbClr val="2E4EE0"/>
                </a:solidFill>
                <a:latin typeface="Verdana" panose="020B0604030504040204" pitchFamily="34" charset="0"/>
                <a:ea typeface="Verdana" panose="020B0604030504040204" pitchFamily="34" charset="0"/>
              </a:rPr>
              <a:t>DPO:《Direct Preference Optimization: Your Language Model is Secretly a Reward Model》</a:t>
            </a:r>
            <a:r>
              <a:rPr lang="zh-CN" altLang="en-US" sz="1600" i="1" dirty="0">
                <a:solidFill>
                  <a:srgbClr val="2E4EE0"/>
                </a:solidFill>
                <a:latin typeface="Verdana" panose="020B0604030504040204" pitchFamily="34" charset="0"/>
                <a:ea typeface="Verdana" panose="020B0604030504040204" pitchFamily="34" charset="0"/>
              </a:rPr>
              <a:t>，</a:t>
            </a:r>
            <a:r>
              <a:rPr lang="en-US" altLang="zh-CN" sz="1600" i="1" dirty="0" smtClean="0">
                <a:solidFill>
                  <a:srgbClr val="2E4EE0"/>
                </a:solidFill>
                <a:latin typeface="Verdana" panose="020B0604030504040204" pitchFamily="34" charset="0"/>
                <a:ea typeface="Verdana" panose="020B0604030504040204" pitchFamily="34" charset="0"/>
              </a:rPr>
              <a:t>Stanford</a:t>
            </a:r>
            <a:endParaRPr lang="en-US" altLang="zh-CN" sz="1600" i="1" dirty="0">
              <a:solidFill>
                <a:srgbClr val="2E4EE0"/>
              </a:solidFill>
              <a:latin typeface="Verdana" panose="020B0604030504040204" pitchFamily="34" charset="0"/>
              <a:ea typeface="Verdana" panose="020B0604030504040204" pitchFamily="34" charset="0"/>
            </a:endParaRPr>
          </a:p>
        </p:txBody>
      </p:sp>
      <p:grpSp>
        <p:nvGrpSpPr>
          <p:cNvPr id="5" name="组合 4"/>
          <p:cNvGrpSpPr/>
          <p:nvPr/>
        </p:nvGrpSpPr>
        <p:grpSpPr>
          <a:xfrm>
            <a:off x="6208066" y="656937"/>
            <a:ext cx="2979089" cy="3693199"/>
            <a:chOff x="73006" y="844873"/>
            <a:chExt cx="2979089" cy="3693199"/>
          </a:xfrm>
        </p:grpSpPr>
        <p:sp>
          <p:nvSpPr>
            <p:cNvPr id="20" name="AutoShape 20"/>
            <p:cNvSpPr>
              <a:spLocks noChangeArrowheads="1"/>
            </p:cNvSpPr>
            <p:nvPr/>
          </p:nvSpPr>
          <p:spPr bwMode="gray">
            <a:xfrm>
              <a:off x="73006" y="1118072"/>
              <a:ext cx="2880000"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232385" y="844873"/>
              <a:ext cx="2520000" cy="607968"/>
            </a:xfrm>
            <a:prstGeom prst="rect">
              <a:avLst/>
            </a:prstGeom>
            <a:solidFill>
              <a:schemeClr val="accent5">
                <a:lumMod val="75000"/>
              </a:schemeClr>
            </a:solidFill>
          </p:spPr>
          <p:txBody>
            <a:bodyPr wrap="square">
              <a:noAutofit/>
            </a:bodyPr>
            <a:lstStyle/>
            <a:p>
              <a:pPr algn="ctr"/>
              <a:r>
                <a:rPr lang="zh-CN" altLang="en-US" b="1" dirty="0">
                  <a:solidFill>
                    <a:srgbClr val="FFC000"/>
                  </a:solidFill>
                  <a:latin typeface="新宋体" panose="02010609030101010101" pitchFamily="49" charset="-122"/>
                  <a:ea typeface="新宋体" panose="02010609030101010101" pitchFamily="49" charset="-122"/>
                </a:rPr>
                <a:t>生成</a:t>
              </a:r>
              <a:r>
                <a:rPr lang="zh-CN" altLang="en-US" b="1" dirty="0" smtClean="0">
                  <a:solidFill>
                    <a:srgbClr val="FFC000"/>
                  </a:solidFill>
                  <a:latin typeface="新宋体" panose="02010609030101010101" pitchFamily="49" charset="-122"/>
                  <a:ea typeface="新宋体" panose="02010609030101010101" pitchFamily="49" charset="-122"/>
                </a:rPr>
                <a:t>解释</a:t>
              </a:r>
              <a:r>
                <a:rPr lang="en-US" altLang="zh-CN" b="1" dirty="0" smtClean="0">
                  <a:solidFill>
                    <a:srgbClr val="FFC000"/>
                  </a:solidFill>
                  <a:latin typeface="新宋体" panose="02010609030101010101" pitchFamily="49" charset="-122"/>
                  <a:ea typeface="新宋体" panose="02010609030101010101" pitchFamily="49" charset="-122"/>
                </a:rPr>
                <a:t>(</a:t>
              </a:r>
              <a:r>
                <a:rPr lang="zh-CN" altLang="en-US" b="1" dirty="0" smtClean="0">
                  <a:solidFill>
                    <a:srgbClr val="FFC000"/>
                  </a:solidFill>
                  <a:latin typeface="新宋体" panose="02010609030101010101" pitchFamily="49" charset="-122"/>
                  <a:ea typeface="新宋体" panose="02010609030101010101" pitchFamily="49" charset="-122"/>
                </a:rPr>
                <a:t>？</a:t>
              </a:r>
              <a:r>
                <a:rPr lang="en-US" altLang="zh-CN" b="1" dirty="0" smtClean="0">
                  <a:solidFill>
                    <a:srgbClr val="FFC000"/>
                  </a:solidFill>
                  <a:latin typeface="新宋体" panose="02010609030101010101" pitchFamily="49" charset="-122"/>
                  <a:ea typeface="新宋体" panose="02010609030101010101" pitchFamily="49" charset="-122"/>
                </a:rPr>
                <a:t>)</a:t>
              </a:r>
              <a:endParaRPr lang="en-US" altLang="zh-CN" dirty="0" smtClean="0">
                <a:solidFill>
                  <a:srgbClr val="FFC000"/>
                </a:solidFill>
                <a:latin typeface="新宋体" panose="02010609030101010101" pitchFamily="49" charset="-122"/>
                <a:ea typeface="新宋体" panose="02010609030101010101" pitchFamily="49" charset="-122"/>
              </a:endParaRPr>
            </a:p>
            <a:p>
              <a:pPr algn="ctr"/>
              <a:r>
                <a:rPr lang="zh-CN" altLang="en-US" sz="1400" dirty="0" smtClean="0">
                  <a:solidFill>
                    <a:schemeClr val="bg1"/>
                  </a:solidFill>
                  <a:latin typeface="新宋体" panose="02010609030101010101" pitchFamily="49" charset="-122"/>
                  <a:ea typeface="新宋体" panose="02010609030101010101" pitchFamily="49" charset="-122"/>
                </a:rPr>
                <a:t>（</a:t>
              </a:r>
              <a:r>
                <a:rPr lang="en-US" altLang="zh-CN" sz="1400" dirty="0" smtClean="0">
                  <a:solidFill>
                    <a:schemeClr val="bg1"/>
                  </a:solidFill>
                  <a:latin typeface="新宋体" panose="02010609030101010101" pitchFamily="49" charset="-122"/>
                  <a:ea typeface="新宋体" panose="02010609030101010101" pitchFamily="49" charset="-122"/>
                </a:rPr>
                <a:t>Explanation Generation</a:t>
              </a:r>
              <a:r>
                <a:rPr lang="zh-CN" altLang="en-US" sz="1400" dirty="0" smtClean="0">
                  <a:solidFill>
                    <a:schemeClr val="bg1"/>
                  </a:solidFill>
                  <a:latin typeface="新宋体" panose="02010609030101010101" pitchFamily="49" charset="-122"/>
                  <a:ea typeface="新宋体" panose="02010609030101010101" pitchFamily="49" charset="-122"/>
                </a:rPr>
                <a:t>）</a:t>
              </a:r>
              <a:endParaRPr lang="en-US" altLang="zh-CN" sz="1400" dirty="0" smtClean="0">
                <a:solidFill>
                  <a:schemeClr val="bg1"/>
                </a:solidFill>
                <a:latin typeface="新宋体" panose="02010609030101010101" pitchFamily="49" charset="-122"/>
                <a:ea typeface="新宋体" panose="02010609030101010101" pitchFamily="49" charset="-122"/>
              </a:endParaRPr>
            </a:p>
            <a:p>
              <a:pPr algn="ctr"/>
              <a:endParaRPr lang="en-US" altLang="zh-CN" sz="1600" b="1" dirty="0">
                <a:solidFill>
                  <a:schemeClr val="bg1"/>
                </a:solidFill>
                <a:latin typeface="新宋体" panose="02010609030101010101" pitchFamily="49" charset="-122"/>
                <a:ea typeface="新宋体" panose="02010609030101010101" pitchFamily="49" charset="-122"/>
              </a:endParaRPr>
            </a:p>
          </p:txBody>
        </p:sp>
        <p:sp>
          <p:nvSpPr>
            <p:cNvPr id="22" name="矩形 21"/>
            <p:cNvSpPr/>
            <p:nvPr/>
          </p:nvSpPr>
          <p:spPr>
            <a:xfrm>
              <a:off x="73006" y="1527870"/>
              <a:ext cx="2979089" cy="584775"/>
            </a:xfrm>
            <a:prstGeom prst="rect">
              <a:avLst/>
            </a:prstGeom>
          </p:spPr>
          <p:txBody>
            <a:bodyPr wrap="square">
              <a:spAutoFit/>
            </a:bodyPr>
            <a:lstStyle/>
            <a:p>
              <a:r>
                <a:rPr lang="zh-CN" altLang="en-US" sz="1600" b="1" dirty="0" smtClean="0"/>
                <a:t>优化前</a:t>
              </a:r>
              <a:r>
                <a:rPr lang="zh-CN" altLang="en-US" sz="1600" dirty="0" smtClean="0"/>
                <a:t>：为</a:t>
              </a:r>
              <a:r>
                <a:rPr lang="zh-CN" altLang="en-US" sz="1600" dirty="0"/>
                <a:t>一款创建数字艺术</a:t>
              </a:r>
              <a:r>
                <a:rPr lang="zh-CN" altLang="en-US" sz="1600" dirty="0" smtClean="0"/>
                <a:t>的</a:t>
              </a:r>
              <a:r>
                <a:rPr lang="en-US" altLang="zh-CN" sz="1600" dirty="0" smtClean="0"/>
                <a:t>App</a:t>
              </a:r>
              <a:r>
                <a:rPr lang="zh-CN" altLang="en-US" sz="1600" dirty="0" smtClean="0"/>
                <a:t>起</a:t>
              </a:r>
              <a:r>
                <a:rPr lang="zh-CN" altLang="en-US" sz="1600" dirty="0"/>
                <a:t>一个名字。</a:t>
              </a:r>
            </a:p>
          </p:txBody>
        </p:sp>
        <p:sp>
          <p:nvSpPr>
            <p:cNvPr id="4" name="矩形 3"/>
            <p:cNvSpPr/>
            <p:nvPr/>
          </p:nvSpPr>
          <p:spPr>
            <a:xfrm>
              <a:off x="91215" y="2607027"/>
              <a:ext cx="2895498" cy="1569660"/>
            </a:xfrm>
            <a:prstGeom prst="rect">
              <a:avLst/>
            </a:prstGeom>
          </p:spPr>
          <p:txBody>
            <a:bodyPr wrap="square">
              <a:spAutoFit/>
            </a:bodyPr>
            <a:lstStyle/>
            <a:p>
              <a:r>
                <a:rPr lang="zh-CN" altLang="en-US" sz="1600" b="1" dirty="0" smtClean="0">
                  <a:latin typeface="Helvetica Neue"/>
                </a:rPr>
                <a:t>优化后</a:t>
              </a:r>
              <a:r>
                <a:rPr lang="zh-CN" altLang="en-US" sz="1600" dirty="0" smtClean="0">
                  <a:latin typeface="Helvetica Neue"/>
                </a:rPr>
                <a:t>：为</a:t>
              </a:r>
              <a:r>
                <a:rPr lang="zh-CN" altLang="en-US" sz="1600" dirty="0">
                  <a:latin typeface="Helvetica Neue"/>
                </a:rPr>
                <a:t>一款允许用户创建数字艺术的应用程序想一个</a:t>
              </a:r>
              <a:r>
                <a:rPr lang="zh-CN" altLang="en-US" sz="1600" dirty="0">
                  <a:solidFill>
                    <a:srgbClr val="00B050"/>
                  </a:solidFill>
                  <a:latin typeface="Helvetica Neue"/>
                </a:rPr>
                <a:t>独特且朗朗上口</a:t>
              </a:r>
              <a:r>
                <a:rPr lang="zh-CN" altLang="en-US" sz="1600" dirty="0">
                  <a:latin typeface="Helvetica Neue"/>
                </a:rPr>
                <a:t>的名字</a:t>
              </a:r>
              <a:r>
                <a:rPr lang="zh-CN" altLang="en-US" sz="1600" dirty="0" smtClean="0">
                  <a:latin typeface="Helvetica Neue"/>
                </a:rPr>
                <a:t>。</a:t>
              </a:r>
              <a:r>
                <a:rPr lang="zh-CN" altLang="en-US" sz="1600" dirty="0" smtClean="0">
                  <a:solidFill>
                    <a:schemeClr val="accent4">
                      <a:lumMod val="75000"/>
                    </a:schemeClr>
                  </a:solidFill>
                  <a:latin typeface="Helvetica Neue"/>
                </a:rPr>
                <a:t>并提供</a:t>
              </a:r>
              <a:r>
                <a:rPr lang="zh-CN" altLang="en-US" sz="1600" dirty="0">
                  <a:solidFill>
                    <a:schemeClr val="accent4">
                      <a:lumMod val="75000"/>
                    </a:schemeClr>
                  </a:solidFill>
                  <a:latin typeface="Helvetica Neue"/>
                </a:rPr>
                <a:t>一个简短的解释，说明这个名字背后的含义以及它如何与应用程序的目的相关联。</a:t>
              </a:r>
              <a:endParaRPr lang="zh-CN" altLang="en-US" sz="1600" dirty="0">
                <a:solidFill>
                  <a:schemeClr val="accent4">
                    <a:lumMod val="75000"/>
                  </a:schemeClr>
                </a:solidFill>
              </a:endParaRPr>
            </a:p>
          </p:txBody>
        </p:sp>
      </p:grpSp>
      <p:grpSp>
        <p:nvGrpSpPr>
          <p:cNvPr id="6" name="组合 5"/>
          <p:cNvGrpSpPr/>
          <p:nvPr/>
        </p:nvGrpSpPr>
        <p:grpSpPr>
          <a:xfrm>
            <a:off x="161450" y="651516"/>
            <a:ext cx="2957722" cy="3708592"/>
            <a:chOff x="2999500" y="844873"/>
            <a:chExt cx="2957722" cy="3708592"/>
          </a:xfrm>
        </p:grpSpPr>
        <p:sp>
          <p:nvSpPr>
            <p:cNvPr id="23" name="AutoShape 20"/>
            <p:cNvSpPr>
              <a:spLocks noChangeArrowheads="1"/>
            </p:cNvSpPr>
            <p:nvPr/>
          </p:nvSpPr>
          <p:spPr bwMode="gray">
            <a:xfrm>
              <a:off x="3052095" y="1133465"/>
              <a:ext cx="2880000"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3205384" y="844873"/>
              <a:ext cx="2520000" cy="607968"/>
            </a:xfrm>
            <a:prstGeom prst="rect">
              <a:avLst/>
            </a:prstGeom>
            <a:solidFill>
              <a:schemeClr val="accent5">
                <a:lumMod val="75000"/>
              </a:schemeClr>
            </a:solidFill>
          </p:spPr>
          <p:txBody>
            <a:bodyPr wrap="square">
              <a:noAutofit/>
            </a:bodyPr>
            <a:lstStyle/>
            <a:p>
              <a:pPr algn="ctr"/>
              <a:r>
                <a:rPr lang="zh-CN" altLang="en-US" b="1" dirty="0" smtClean="0">
                  <a:solidFill>
                    <a:schemeClr val="bg1"/>
                  </a:solidFill>
                  <a:latin typeface="新宋体" panose="02010609030101010101" pitchFamily="49" charset="-122"/>
                  <a:ea typeface="新宋体" panose="02010609030101010101" pitchFamily="49" charset="-122"/>
                </a:rPr>
                <a:t>澄清目标</a:t>
              </a:r>
              <a:endParaRPr lang="en-US" altLang="zh-CN" b="1" dirty="0" smtClean="0">
                <a:solidFill>
                  <a:schemeClr val="bg1"/>
                </a:solidFill>
                <a:latin typeface="新宋体" panose="02010609030101010101" pitchFamily="49" charset="-122"/>
                <a:ea typeface="新宋体" panose="02010609030101010101" pitchFamily="49" charset="-122"/>
              </a:endParaRPr>
            </a:p>
            <a:p>
              <a:pPr algn="ctr"/>
              <a:r>
                <a:rPr lang="zh-CN" altLang="en-US" sz="1400" dirty="0" smtClean="0">
                  <a:solidFill>
                    <a:schemeClr val="bg1"/>
                  </a:solidFill>
                  <a:latin typeface="新宋体" panose="02010609030101010101" pitchFamily="49" charset="-122"/>
                  <a:ea typeface="新宋体" panose="02010609030101010101" pitchFamily="49" charset="-122"/>
                </a:rPr>
                <a:t>（</a:t>
              </a:r>
              <a:r>
                <a:rPr lang="en-US" altLang="zh-CN" sz="1400" dirty="0" smtClean="0">
                  <a:solidFill>
                    <a:schemeClr val="bg1"/>
                  </a:solidFill>
                  <a:latin typeface="新宋体" panose="02010609030101010101" pitchFamily="49" charset="-122"/>
                  <a:ea typeface="新宋体" panose="02010609030101010101" pitchFamily="49" charset="-122"/>
                </a:rPr>
                <a:t>Clarification</a:t>
              </a:r>
              <a:r>
                <a:rPr lang="zh-CN" altLang="en-US" sz="1400" dirty="0" smtClean="0">
                  <a:solidFill>
                    <a:schemeClr val="bg1"/>
                  </a:solidFill>
                  <a:latin typeface="新宋体" panose="02010609030101010101" pitchFamily="49" charset="-122"/>
                  <a:ea typeface="新宋体" panose="02010609030101010101" pitchFamily="49" charset="-122"/>
                </a:rPr>
                <a:t>）</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25" name="矩形 24"/>
            <p:cNvSpPr/>
            <p:nvPr/>
          </p:nvSpPr>
          <p:spPr>
            <a:xfrm>
              <a:off x="3052095" y="1519802"/>
              <a:ext cx="2880000" cy="861774"/>
            </a:xfrm>
            <a:prstGeom prst="rect">
              <a:avLst/>
            </a:prstGeom>
          </p:spPr>
          <p:txBody>
            <a:bodyPr wrap="square">
              <a:spAutoFit/>
            </a:bodyPr>
            <a:lstStyle/>
            <a:p>
              <a:r>
                <a:rPr lang="zh-CN" altLang="en-US" sz="1600" b="1" dirty="0" smtClean="0"/>
                <a:t>优化前</a:t>
              </a:r>
              <a:r>
                <a:rPr lang="zh-CN" altLang="en-US" sz="1600" dirty="0" smtClean="0"/>
                <a:t>：“团队</a:t>
              </a:r>
              <a:r>
                <a:rPr lang="zh-CN" altLang="en-US" sz="1600" dirty="0"/>
                <a:t>非常努力</a:t>
              </a:r>
              <a:r>
                <a:rPr lang="zh-CN" altLang="en-US" b="1" dirty="0"/>
                <a:t>并</a:t>
              </a:r>
              <a:r>
                <a:rPr lang="zh-CN" altLang="en-US" sz="1600" dirty="0"/>
                <a:t>取得了</a:t>
              </a:r>
              <a:r>
                <a:rPr lang="zh-CN" altLang="en-US" sz="1600" dirty="0" smtClean="0"/>
                <a:t>成功”。找出</a:t>
              </a:r>
              <a:r>
                <a:rPr lang="zh-CN" altLang="en-US" sz="1600" dirty="0"/>
                <a:t>一个描述这种情况的常用短语或成语</a:t>
              </a:r>
              <a:r>
                <a:rPr lang="zh-CN" altLang="en-US" sz="1600" dirty="0" smtClean="0"/>
                <a:t>。</a:t>
              </a:r>
              <a:endParaRPr lang="zh-CN" altLang="en-US" sz="1600" dirty="0"/>
            </a:p>
          </p:txBody>
        </p:sp>
        <p:sp>
          <p:nvSpPr>
            <p:cNvPr id="26" name="矩形 25"/>
            <p:cNvSpPr/>
            <p:nvPr/>
          </p:nvSpPr>
          <p:spPr>
            <a:xfrm>
              <a:off x="2999500" y="2587833"/>
              <a:ext cx="2957722" cy="1107996"/>
            </a:xfrm>
            <a:prstGeom prst="rect">
              <a:avLst/>
            </a:prstGeom>
          </p:spPr>
          <p:txBody>
            <a:bodyPr wrap="square">
              <a:spAutoFit/>
            </a:bodyPr>
            <a:lstStyle/>
            <a:p>
              <a:r>
                <a:rPr lang="zh-CN" altLang="en-US" sz="1600" b="1" dirty="0" smtClean="0"/>
                <a:t>优化后</a:t>
              </a:r>
              <a:r>
                <a:rPr lang="zh-CN" altLang="en-US" sz="1600" dirty="0" smtClean="0"/>
                <a:t>：“团队</a:t>
              </a:r>
              <a:r>
                <a:rPr lang="zh-CN" altLang="en-US" sz="1600" dirty="0"/>
                <a:t>非常努力</a:t>
              </a:r>
              <a:r>
                <a:rPr lang="zh-CN" altLang="en-US" b="1" dirty="0" smtClean="0"/>
                <a:t>并</a:t>
              </a:r>
              <a:r>
                <a:rPr lang="zh-CN" altLang="en-US" sz="1600" dirty="0" smtClean="0"/>
                <a:t>取得</a:t>
              </a:r>
              <a:r>
                <a:rPr lang="zh-CN" altLang="en-US" sz="1600" dirty="0"/>
                <a:t>了</a:t>
              </a:r>
              <a:r>
                <a:rPr lang="zh-CN" altLang="en-US" sz="1600" dirty="0" smtClean="0"/>
                <a:t>成功”。找出</a:t>
              </a:r>
              <a:r>
                <a:rPr lang="zh-CN" altLang="en-US" sz="1600" dirty="0"/>
                <a:t>一个能</a:t>
              </a:r>
              <a:r>
                <a:rPr lang="zh-CN" altLang="en-US" sz="1600" dirty="0">
                  <a:solidFill>
                    <a:srgbClr val="00B050"/>
                  </a:solidFill>
                </a:rPr>
                <a:t>准确</a:t>
              </a:r>
              <a:r>
                <a:rPr lang="zh-CN" altLang="en-US" sz="1600" dirty="0"/>
                <a:t>描述</a:t>
              </a:r>
              <a:r>
                <a:rPr lang="zh-CN" altLang="en-US" sz="1600" dirty="0">
                  <a:solidFill>
                    <a:srgbClr val="00B050"/>
                  </a:solidFill>
                </a:rPr>
                <a:t>团队努力最终导致成功这一状况</a:t>
              </a:r>
              <a:r>
                <a:rPr lang="zh-CN" altLang="en-US" sz="1600" dirty="0"/>
                <a:t>的常用短语或成语</a:t>
              </a:r>
              <a:r>
                <a:rPr lang="zh-CN" altLang="en-US" sz="1600" dirty="0" smtClean="0"/>
                <a:t>。</a:t>
              </a:r>
              <a:endParaRPr lang="zh-CN" altLang="en-US" sz="1600" dirty="0"/>
            </a:p>
          </p:txBody>
        </p:sp>
      </p:grpSp>
      <p:grpSp>
        <p:nvGrpSpPr>
          <p:cNvPr id="8" name="组合 7"/>
          <p:cNvGrpSpPr/>
          <p:nvPr/>
        </p:nvGrpSpPr>
        <p:grpSpPr>
          <a:xfrm>
            <a:off x="9198613" y="656937"/>
            <a:ext cx="2926836" cy="3708592"/>
            <a:chOff x="8985146" y="814089"/>
            <a:chExt cx="2926836" cy="3708592"/>
          </a:xfrm>
        </p:grpSpPr>
        <p:sp>
          <p:nvSpPr>
            <p:cNvPr id="29" name="AutoShape 20"/>
            <p:cNvSpPr>
              <a:spLocks noChangeArrowheads="1"/>
            </p:cNvSpPr>
            <p:nvPr/>
          </p:nvSpPr>
          <p:spPr bwMode="gray">
            <a:xfrm>
              <a:off x="9010272" y="1102681"/>
              <a:ext cx="2880000"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9151382" y="814089"/>
              <a:ext cx="2520000" cy="607968"/>
            </a:xfrm>
            <a:prstGeom prst="rect">
              <a:avLst/>
            </a:prstGeom>
            <a:solidFill>
              <a:schemeClr val="accent5">
                <a:lumMod val="75000"/>
              </a:schemeClr>
            </a:solidFill>
          </p:spPr>
          <p:txBody>
            <a:bodyPr wrap="square">
              <a:noAutofit/>
            </a:bodyPr>
            <a:lstStyle/>
            <a:p>
              <a:pPr algn="ctr"/>
              <a:r>
                <a:rPr lang="zh-CN" altLang="en-US" b="1" dirty="0" smtClean="0">
                  <a:solidFill>
                    <a:srgbClr val="FFC000"/>
                  </a:solidFill>
                  <a:latin typeface="新宋体" panose="02010609030101010101" pitchFamily="49" charset="-122"/>
                  <a:ea typeface="新宋体" panose="02010609030101010101" pitchFamily="49" charset="-122"/>
                </a:rPr>
                <a:t>给予提示</a:t>
              </a:r>
              <a:endParaRPr lang="en-US" altLang="zh-CN" b="1" dirty="0" smtClean="0">
                <a:solidFill>
                  <a:srgbClr val="FFC000"/>
                </a:solidFill>
                <a:latin typeface="新宋体" panose="02010609030101010101" pitchFamily="49" charset="-122"/>
                <a:ea typeface="新宋体" panose="02010609030101010101" pitchFamily="49" charset="-122"/>
              </a:endParaRPr>
            </a:p>
            <a:p>
              <a:pPr algn="ctr"/>
              <a:r>
                <a:rPr lang="zh-CN" altLang="en-US" sz="1400" dirty="0" smtClean="0">
                  <a:solidFill>
                    <a:schemeClr val="bg1"/>
                  </a:solidFill>
                  <a:latin typeface="新宋体" panose="02010609030101010101" pitchFamily="49" charset="-122"/>
                  <a:ea typeface="新宋体" panose="02010609030101010101" pitchFamily="49" charset="-122"/>
                </a:rPr>
                <a:t>（</a:t>
              </a:r>
              <a:r>
                <a:rPr lang="en-US" altLang="zh-CN" sz="1400" dirty="0" smtClean="0">
                  <a:solidFill>
                    <a:schemeClr val="bg1"/>
                  </a:solidFill>
                  <a:latin typeface="新宋体" panose="02010609030101010101" pitchFamily="49" charset="-122"/>
                  <a:ea typeface="新宋体" panose="02010609030101010101" pitchFamily="49" charset="-122"/>
                </a:rPr>
                <a:t>Providing Hints</a:t>
              </a:r>
              <a:r>
                <a:rPr lang="zh-CN" altLang="en-US" sz="1400" dirty="0" smtClean="0">
                  <a:solidFill>
                    <a:schemeClr val="bg1"/>
                  </a:solidFill>
                  <a:latin typeface="新宋体" panose="02010609030101010101" pitchFamily="49" charset="-122"/>
                  <a:ea typeface="新宋体" panose="02010609030101010101" pitchFamily="49" charset="-122"/>
                </a:rPr>
                <a:t>）</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32" name="矩形 31"/>
            <p:cNvSpPr/>
            <p:nvPr/>
          </p:nvSpPr>
          <p:spPr>
            <a:xfrm>
              <a:off x="8988561" y="1483261"/>
              <a:ext cx="2923421" cy="584775"/>
            </a:xfrm>
            <a:prstGeom prst="rect">
              <a:avLst/>
            </a:prstGeom>
          </p:spPr>
          <p:txBody>
            <a:bodyPr wrap="square">
              <a:spAutoFit/>
            </a:bodyPr>
            <a:lstStyle/>
            <a:p>
              <a:r>
                <a:rPr lang="zh-CN" altLang="en-US" sz="1600" b="1" dirty="0" smtClean="0"/>
                <a:t>优化前</a:t>
              </a:r>
              <a:r>
                <a:rPr lang="zh-CN" altLang="en-US" sz="1600" dirty="0" smtClean="0"/>
                <a:t>：</a:t>
              </a:r>
              <a:r>
                <a:rPr lang="en-US" altLang="zh-CN" sz="1600" dirty="0" smtClean="0"/>
                <a:t>Linux</a:t>
              </a:r>
              <a:r>
                <a:rPr lang="zh-CN" altLang="en-US" sz="1600" dirty="0"/>
                <a:t>和</a:t>
              </a:r>
              <a:r>
                <a:rPr lang="en-US" altLang="zh-CN" sz="1600" dirty="0" err="1"/>
                <a:t>OpenBSD</a:t>
              </a:r>
              <a:r>
                <a:rPr lang="zh-CN" altLang="en-US" sz="1600" dirty="0"/>
                <a:t>有哪些不同</a:t>
              </a:r>
              <a:r>
                <a:rPr lang="zh-CN" altLang="en-US" sz="1600" dirty="0" smtClean="0"/>
                <a:t>？</a:t>
              </a:r>
              <a:endParaRPr lang="zh-CN" altLang="en-US" sz="1600" dirty="0"/>
            </a:p>
          </p:txBody>
        </p:sp>
        <p:sp>
          <p:nvSpPr>
            <p:cNvPr id="33" name="矩形 32"/>
            <p:cNvSpPr/>
            <p:nvPr/>
          </p:nvSpPr>
          <p:spPr>
            <a:xfrm>
              <a:off x="8985146" y="2556746"/>
              <a:ext cx="2905126" cy="1323439"/>
            </a:xfrm>
            <a:prstGeom prst="rect">
              <a:avLst/>
            </a:prstGeom>
          </p:spPr>
          <p:txBody>
            <a:bodyPr wrap="square">
              <a:spAutoFit/>
            </a:bodyPr>
            <a:lstStyle/>
            <a:p>
              <a:r>
                <a:rPr lang="zh-CN" altLang="en-US" sz="1600" b="1" dirty="0" smtClean="0"/>
                <a:t>优化后</a:t>
              </a:r>
              <a:r>
                <a:rPr lang="zh-CN" altLang="en-US" sz="1600" dirty="0" smtClean="0"/>
                <a:t>：比较</a:t>
              </a:r>
              <a:r>
                <a:rPr lang="en-US" altLang="zh-CN" sz="1600" dirty="0"/>
                <a:t>Linux</a:t>
              </a:r>
              <a:r>
                <a:rPr lang="zh-CN" altLang="en-US" sz="1600" dirty="0"/>
                <a:t>和</a:t>
              </a:r>
              <a:r>
                <a:rPr lang="en-US" altLang="zh-CN" sz="1600" dirty="0" err="1"/>
                <a:t>OpenBSD</a:t>
              </a:r>
              <a:r>
                <a:rPr lang="zh-CN" altLang="en-US" sz="1600" dirty="0"/>
                <a:t>之间的关键区别，</a:t>
              </a:r>
              <a:r>
                <a:rPr lang="zh-CN" altLang="en-US" sz="1600" dirty="0">
                  <a:solidFill>
                    <a:schemeClr val="accent4">
                      <a:lumMod val="75000"/>
                    </a:schemeClr>
                  </a:solidFill>
                </a:rPr>
                <a:t>涉及到</a:t>
              </a:r>
              <a:r>
                <a:rPr lang="zh-CN" altLang="en-US" sz="1600" dirty="0" smtClean="0">
                  <a:solidFill>
                    <a:schemeClr val="accent4">
                      <a:lumMod val="75000"/>
                    </a:schemeClr>
                  </a:solidFill>
                </a:rPr>
                <a:t>如理念</a:t>
              </a:r>
              <a:r>
                <a:rPr lang="zh-CN" altLang="en-US" sz="1600" dirty="0">
                  <a:solidFill>
                    <a:schemeClr val="accent4">
                      <a:lumMod val="75000"/>
                    </a:schemeClr>
                  </a:solidFill>
                </a:rPr>
                <a:t>、包管理、内核设计、授权许可、安全性、默认软件、开发以及硬件支持等</a:t>
              </a:r>
              <a:r>
                <a:rPr lang="zh-CN" altLang="en-US" sz="1600" dirty="0" smtClean="0">
                  <a:solidFill>
                    <a:schemeClr val="accent4">
                      <a:lumMod val="75000"/>
                    </a:schemeClr>
                  </a:solidFill>
                </a:rPr>
                <a:t>方面</a:t>
              </a:r>
              <a:r>
                <a:rPr lang="zh-CN" altLang="en-US" sz="1600" dirty="0" smtClean="0"/>
                <a:t> 。</a:t>
              </a:r>
              <a:endParaRPr lang="zh-CN" altLang="en-US" sz="1600" dirty="0"/>
            </a:p>
          </p:txBody>
        </p:sp>
      </p:grpSp>
      <p:sp>
        <p:nvSpPr>
          <p:cNvPr id="34" name="矩形 33"/>
          <p:cNvSpPr/>
          <p:nvPr/>
        </p:nvSpPr>
        <p:spPr>
          <a:xfrm>
            <a:off x="118449" y="4472694"/>
            <a:ext cx="11766400" cy="1384995"/>
          </a:xfrm>
          <a:prstGeom prst="rect">
            <a:avLst/>
          </a:prstGeom>
        </p:spPr>
        <p:txBody>
          <a:bodyPr wrap="square">
            <a:spAutoFit/>
          </a:bodyPr>
          <a:lstStyle/>
          <a:p>
            <a:r>
              <a:rPr lang="zh-CN" altLang="en-US" dirty="0">
                <a:solidFill>
                  <a:srgbClr val="FF0000"/>
                </a:solidFill>
                <a:latin typeface="新宋体" panose="02010609030101010101" pitchFamily="49" charset="-122"/>
                <a:ea typeface="新宋体" panose="02010609030101010101" pitchFamily="49" charset="-122"/>
              </a:rPr>
              <a:t>任务</a:t>
            </a:r>
            <a:r>
              <a:rPr lang="zh-CN" altLang="en-US" b="1" dirty="0">
                <a:solidFill>
                  <a:srgbClr val="FF0000"/>
                </a:solidFill>
                <a:latin typeface="新宋体" panose="02010609030101010101" pitchFamily="49" charset="-122"/>
                <a:ea typeface="新宋体" panose="02010609030101010101" pitchFamily="49" charset="-122"/>
              </a:rPr>
              <a:t>目标</a:t>
            </a:r>
            <a:r>
              <a:rPr lang="zh-CN" altLang="en-US" b="1" dirty="0" smtClean="0">
                <a:solidFill>
                  <a:srgbClr val="FF0000"/>
                </a:solidFill>
                <a:latin typeface="新宋体" panose="02010609030101010101" pitchFamily="49" charset="-122"/>
                <a:ea typeface="新宋体" panose="02010609030101010101" pitchFamily="49" charset="-122"/>
              </a:rPr>
              <a:t>更明确、更清晰</a:t>
            </a:r>
            <a:r>
              <a:rPr lang="zh-CN" altLang="en-US" b="1" dirty="0">
                <a:solidFill>
                  <a:srgbClr val="FF0000"/>
                </a:solidFill>
                <a:latin typeface="新宋体" panose="02010609030101010101" pitchFamily="49" charset="-122"/>
                <a:ea typeface="新宋体" panose="02010609030101010101" pitchFamily="49" charset="-122"/>
              </a:rPr>
              <a:t>、更具体、更具有导向性。</a:t>
            </a:r>
            <a:endParaRPr lang="en-US" altLang="zh-CN"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en-US" altLang="zh-CN" sz="1600" dirty="0" smtClean="0">
                <a:solidFill>
                  <a:schemeClr val="accent5">
                    <a:lumMod val="50000"/>
                  </a:schemeClr>
                </a:solidFill>
                <a:latin typeface="Verdana" panose="020B0604030504040204" pitchFamily="34" charset="0"/>
                <a:ea typeface="Verdana" panose="020B0604030504040204" pitchFamily="34" charset="0"/>
              </a:rPr>
              <a:t>BPO </a:t>
            </a:r>
            <a:r>
              <a:rPr lang="en-US" altLang="zh-CN" sz="1600" dirty="0">
                <a:solidFill>
                  <a:schemeClr val="accent5">
                    <a:lumMod val="50000"/>
                  </a:schemeClr>
                </a:solidFill>
                <a:latin typeface="Verdana" panose="020B0604030504040204" pitchFamily="34" charset="0"/>
                <a:ea typeface="Verdana" panose="020B0604030504040204" pitchFamily="34" charset="0"/>
              </a:rPr>
              <a:t>is to enhance </a:t>
            </a:r>
            <a:r>
              <a:rPr lang="en-US" altLang="zh-CN" sz="1600" dirty="0" smtClean="0">
                <a:solidFill>
                  <a:schemeClr val="accent5">
                    <a:lumMod val="50000"/>
                  </a:schemeClr>
                </a:solidFill>
                <a:latin typeface="Verdana" panose="020B0604030504040204" pitchFamily="34" charset="0"/>
                <a:ea typeface="Verdana" panose="020B0604030504040204" pitchFamily="34" charset="0"/>
              </a:rPr>
              <a:t>the alignment </a:t>
            </a:r>
            <a:r>
              <a:rPr lang="en-US" altLang="zh-CN" sz="1600" dirty="0">
                <a:solidFill>
                  <a:schemeClr val="accent5">
                    <a:lumMod val="50000"/>
                  </a:schemeClr>
                </a:solidFill>
                <a:latin typeface="Verdana" panose="020B0604030504040204" pitchFamily="34" charset="0"/>
                <a:ea typeface="Verdana" panose="020B0604030504040204" pitchFamily="34" charset="0"/>
              </a:rPr>
              <a:t>between model output and human preference by optimizing the input </a:t>
            </a:r>
            <a:r>
              <a:rPr lang="en-US" altLang="zh-CN" sz="1600" dirty="0" smtClean="0">
                <a:solidFill>
                  <a:schemeClr val="accent5">
                    <a:lumMod val="50000"/>
                  </a:schemeClr>
                </a:solidFill>
                <a:latin typeface="Verdana" panose="020B0604030504040204" pitchFamily="34" charset="0"/>
                <a:ea typeface="Verdana" panose="020B0604030504040204" pitchFamily="34" charset="0"/>
              </a:rPr>
              <a:t>prompt.</a:t>
            </a:r>
          </a:p>
          <a:p>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通过</a:t>
            </a:r>
            <a:r>
              <a:rPr lang="en-US" altLang="zh-CN" sz="1600" dirty="0">
                <a:solidFill>
                  <a:schemeClr val="tx1">
                    <a:lumMod val="85000"/>
                    <a:lumOff val="15000"/>
                  </a:schemeClr>
                </a:solidFill>
                <a:latin typeface="新宋体" panose="02010609030101010101" pitchFamily="49" charset="-122"/>
                <a:ea typeface="新宋体" panose="02010609030101010101" pitchFamily="49" charset="-122"/>
              </a:rPr>
              <a:t>Explanation Generation</a:t>
            </a:r>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a:t>
            </a:r>
            <a:r>
              <a:rPr lang="en-US" altLang="zh-CN" sz="1600" dirty="0">
                <a:solidFill>
                  <a:schemeClr val="tx1">
                    <a:lumMod val="85000"/>
                    <a:lumOff val="15000"/>
                  </a:schemeClr>
                </a:solidFill>
                <a:latin typeface="新宋体" panose="02010609030101010101" pitchFamily="49" charset="-122"/>
                <a:ea typeface="新宋体" panose="02010609030101010101" pitchFamily="49" charset="-122"/>
              </a:rPr>
              <a:t>Error Correction</a:t>
            </a:r>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a:t>
            </a:r>
            <a:r>
              <a:rPr lang="en-US" altLang="zh-CN" sz="1600" dirty="0">
                <a:solidFill>
                  <a:schemeClr val="tx1">
                    <a:lumMod val="85000"/>
                    <a:lumOff val="15000"/>
                  </a:schemeClr>
                </a:solidFill>
                <a:latin typeface="新宋体" panose="02010609030101010101" pitchFamily="49" charset="-122"/>
                <a:ea typeface="新宋体" panose="02010609030101010101" pitchFamily="49" charset="-122"/>
              </a:rPr>
              <a:t> Problem Elaboration</a:t>
            </a:r>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a:t>
            </a:r>
            <a:r>
              <a:rPr lang="en-US" altLang="zh-CN" sz="1600" dirty="0">
                <a:solidFill>
                  <a:schemeClr val="tx1">
                    <a:lumMod val="85000"/>
                    <a:lumOff val="15000"/>
                  </a:schemeClr>
                </a:solidFill>
                <a:latin typeface="新宋体" panose="02010609030101010101" pitchFamily="49" charset="-122"/>
                <a:ea typeface="新宋体" panose="02010609030101010101" pitchFamily="49" charset="-122"/>
              </a:rPr>
              <a:t>Clarification</a:t>
            </a:r>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a:t>
            </a:r>
            <a:r>
              <a:rPr lang="en-US" altLang="zh-CN" sz="1600" dirty="0">
                <a:solidFill>
                  <a:schemeClr val="tx1">
                    <a:lumMod val="85000"/>
                    <a:lumOff val="15000"/>
                  </a:schemeClr>
                </a:solidFill>
                <a:latin typeface="新宋体" panose="02010609030101010101" pitchFamily="49" charset="-122"/>
                <a:ea typeface="新宋体" panose="02010609030101010101" pitchFamily="49" charset="-122"/>
              </a:rPr>
              <a:t>Providing Hint</a:t>
            </a:r>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a:t>
            </a:r>
            <a:r>
              <a:rPr lang="en-US" altLang="zh-CN" sz="1600" dirty="0">
                <a:solidFill>
                  <a:schemeClr val="tx1">
                    <a:lumMod val="85000"/>
                    <a:lumOff val="15000"/>
                  </a:schemeClr>
                </a:solidFill>
                <a:latin typeface="新宋体" panose="02010609030101010101" pitchFamily="49" charset="-122"/>
                <a:ea typeface="新宋体" panose="02010609030101010101" pitchFamily="49" charset="-122"/>
              </a:rPr>
              <a:t>Safety Enhancement</a:t>
            </a:r>
            <a:r>
              <a:rPr lang="zh-CN" altLang="en-US" sz="1600" dirty="0">
                <a:solidFill>
                  <a:schemeClr val="tx1">
                    <a:lumMod val="85000"/>
                    <a:lumOff val="15000"/>
                  </a:schemeClr>
                </a:solidFill>
                <a:latin typeface="新宋体" panose="02010609030101010101" pitchFamily="49" charset="-122"/>
                <a:ea typeface="新宋体" panose="02010609030101010101" pitchFamily="49" charset="-122"/>
              </a:rPr>
              <a:t>等方式，</a:t>
            </a:r>
            <a:r>
              <a:rPr lang="zh-CN" altLang="en-US" sz="1600" dirty="0">
                <a:solidFill>
                  <a:srgbClr val="FF0000"/>
                </a:solidFill>
                <a:latin typeface="新宋体" panose="02010609030101010101" pitchFamily="49" charset="-122"/>
                <a:ea typeface="新宋体" panose="02010609030101010101" pitchFamily="49" charset="-122"/>
              </a:rPr>
              <a:t>对齐模型输出与人类偏好之间的一致性</a:t>
            </a:r>
            <a:r>
              <a:rPr lang="zh-CN" altLang="en-US" sz="1600" dirty="0" smtClean="0">
                <a:solidFill>
                  <a:schemeClr val="tx1">
                    <a:lumMod val="85000"/>
                    <a:lumOff val="15000"/>
                  </a:schemeClr>
                </a:solidFill>
                <a:latin typeface="新宋体" panose="02010609030101010101" pitchFamily="49" charset="-122"/>
                <a:ea typeface="新宋体" panose="02010609030101010101" pitchFamily="49" charset="-122"/>
              </a:rPr>
              <a:t>。</a:t>
            </a:r>
            <a:endParaRPr lang="en-US" altLang="zh-CN" sz="1600" dirty="0">
              <a:solidFill>
                <a:schemeClr val="tx1">
                  <a:lumMod val="85000"/>
                  <a:lumOff val="15000"/>
                </a:schemeClr>
              </a:solidFill>
              <a:latin typeface="新宋体" panose="02010609030101010101" pitchFamily="49" charset="-122"/>
              <a:ea typeface="新宋体" panose="02010609030101010101" pitchFamily="49" charset="-122"/>
            </a:endParaRPr>
          </a:p>
        </p:txBody>
      </p:sp>
      <p:grpSp>
        <p:nvGrpSpPr>
          <p:cNvPr id="7" name="组合 6"/>
          <p:cNvGrpSpPr/>
          <p:nvPr/>
        </p:nvGrpSpPr>
        <p:grpSpPr>
          <a:xfrm>
            <a:off x="3208121" y="656937"/>
            <a:ext cx="2880000" cy="3708592"/>
            <a:chOff x="6031184" y="857999"/>
            <a:chExt cx="2880000" cy="3708592"/>
          </a:xfrm>
        </p:grpSpPr>
        <p:sp>
          <p:nvSpPr>
            <p:cNvPr id="35" name="AutoShape 20"/>
            <p:cNvSpPr>
              <a:spLocks noChangeArrowheads="1"/>
            </p:cNvSpPr>
            <p:nvPr/>
          </p:nvSpPr>
          <p:spPr bwMode="gray">
            <a:xfrm>
              <a:off x="6031184" y="1146591"/>
              <a:ext cx="2880000"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8" name="矩形 37"/>
            <p:cNvSpPr/>
            <p:nvPr/>
          </p:nvSpPr>
          <p:spPr>
            <a:xfrm>
              <a:off x="6178383" y="857999"/>
              <a:ext cx="2520000" cy="607968"/>
            </a:xfrm>
            <a:prstGeom prst="rect">
              <a:avLst/>
            </a:prstGeom>
            <a:solidFill>
              <a:schemeClr val="accent5">
                <a:lumMod val="75000"/>
              </a:schemeClr>
            </a:solidFill>
          </p:spPr>
          <p:txBody>
            <a:bodyPr wrap="square">
              <a:noAutofit/>
            </a:bodyPr>
            <a:lstStyle/>
            <a:p>
              <a:pPr algn="ctr"/>
              <a:r>
                <a:rPr lang="zh-CN" altLang="en-US" b="1" dirty="0" smtClean="0">
                  <a:solidFill>
                    <a:schemeClr val="bg1"/>
                  </a:solidFill>
                  <a:latin typeface="新宋体" panose="02010609030101010101" pitchFamily="49" charset="-122"/>
                  <a:ea typeface="新宋体" panose="02010609030101010101" pitchFamily="49" charset="-122"/>
                </a:rPr>
                <a:t>问题阐述</a:t>
              </a:r>
              <a:endParaRPr lang="en-US" altLang="zh-CN" b="1" dirty="0" smtClean="0">
                <a:solidFill>
                  <a:schemeClr val="bg1"/>
                </a:solidFill>
                <a:latin typeface="新宋体" panose="02010609030101010101" pitchFamily="49" charset="-122"/>
                <a:ea typeface="新宋体" panose="02010609030101010101" pitchFamily="49" charset="-122"/>
              </a:endParaRPr>
            </a:p>
            <a:p>
              <a:pPr algn="ctr"/>
              <a:r>
                <a:rPr lang="zh-CN" altLang="en-US" sz="1400" dirty="0" smtClean="0">
                  <a:solidFill>
                    <a:schemeClr val="bg1"/>
                  </a:solidFill>
                  <a:latin typeface="新宋体" panose="02010609030101010101" pitchFamily="49" charset="-122"/>
                  <a:ea typeface="新宋体" panose="02010609030101010101" pitchFamily="49" charset="-122"/>
                </a:rPr>
                <a:t>（</a:t>
              </a:r>
              <a:r>
                <a:rPr lang="en-US" altLang="zh-CN" sz="1400" dirty="0">
                  <a:solidFill>
                    <a:schemeClr val="bg1"/>
                  </a:solidFill>
                  <a:latin typeface="新宋体" panose="02010609030101010101" pitchFamily="49" charset="-122"/>
                  <a:ea typeface="新宋体" panose="02010609030101010101" pitchFamily="49" charset="-122"/>
                </a:rPr>
                <a:t>Problem </a:t>
              </a:r>
              <a:r>
                <a:rPr lang="en-US" altLang="zh-CN" sz="1400" dirty="0" smtClean="0">
                  <a:solidFill>
                    <a:schemeClr val="bg1"/>
                  </a:solidFill>
                  <a:latin typeface="新宋体" panose="02010609030101010101" pitchFamily="49" charset="-122"/>
                  <a:ea typeface="新宋体" panose="02010609030101010101" pitchFamily="49" charset="-122"/>
                </a:rPr>
                <a:t>Elaboration</a:t>
              </a:r>
              <a:r>
                <a:rPr lang="zh-CN" altLang="en-US" sz="1400" dirty="0" smtClean="0">
                  <a:solidFill>
                    <a:schemeClr val="bg1"/>
                  </a:solidFill>
                  <a:latin typeface="新宋体" panose="02010609030101010101" pitchFamily="49" charset="-122"/>
                  <a:ea typeface="新宋体" panose="02010609030101010101" pitchFamily="49" charset="-122"/>
                </a:rPr>
                <a:t>）</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44" name="矩形 43"/>
            <p:cNvSpPr/>
            <p:nvPr/>
          </p:nvSpPr>
          <p:spPr>
            <a:xfrm>
              <a:off x="6070549" y="1509877"/>
              <a:ext cx="2666735" cy="830997"/>
            </a:xfrm>
            <a:prstGeom prst="rect">
              <a:avLst/>
            </a:prstGeom>
          </p:spPr>
          <p:txBody>
            <a:bodyPr wrap="square">
              <a:spAutoFit/>
            </a:bodyPr>
            <a:lstStyle/>
            <a:p>
              <a:r>
                <a:rPr lang="zh-CN" altLang="en-US" sz="1600" b="1" dirty="0" smtClean="0"/>
                <a:t>优化前</a:t>
              </a:r>
              <a:r>
                <a:rPr lang="zh-CN" altLang="en-US" sz="1600" dirty="0"/>
                <a:t>：我需要一个</a:t>
              </a:r>
              <a:r>
                <a:rPr lang="en-US" altLang="zh-CN" sz="1600" dirty="0"/>
                <a:t>PowerShell</a:t>
              </a:r>
              <a:r>
                <a:rPr lang="zh-CN" altLang="en-US" sz="1600" dirty="0"/>
                <a:t>脚本来扫描我的媒体驱动器中的视频</a:t>
              </a:r>
              <a:r>
                <a:rPr lang="zh-CN" altLang="en-US" sz="1600" dirty="0" smtClean="0"/>
                <a:t>文件。</a:t>
              </a:r>
              <a:endParaRPr lang="zh-CN" altLang="en-US" sz="1600" dirty="0"/>
            </a:p>
          </p:txBody>
        </p:sp>
        <p:sp>
          <p:nvSpPr>
            <p:cNvPr id="45" name="矩形 44"/>
            <p:cNvSpPr/>
            <p:nvPr/>
          </p:nvSpPr>
          <p:spPr>
            <a:xfrm>
              <a:off x="6044888" y="2583362"/>
              <a:ext cx="2866296" cy="1815882"/>
            </a:xfrm>
            <a:prstGeom prst="rect">
              <a:avLst/>
            </a:prstGeom>
          </p:spPr>
          <p:txBody>
            <a:bodyPr wrap="square">
              <a:spAutoFit/>
            </a:bodyPr>
            <a:lstStyle/>
            <a:p>
              <a:r>
                <a:rPr lang="zh-CN" altLang="en-US" sz="1600" b="1" dirty="0" smtClean="0"/>
                <a:t>优化后</a:t>
              </a:r>
              <a:r>
                <a:rPr lang="zh-CN" altLang="en-US" sz="1600" dirty="0" smtClean="0"/>
                <a:t>：</a:t>
              </a:r>
              <a:r>
                <a:rPr lang="zh-CN" altLang="en-US" sz="1600" dirty="0"/>
                <a:t>我需要一个</a:t>
              </a:r>
              <a:r>
                <a:rPr lang="en-US" altLang="zh-CN" sz="1600" dirty="0"/>
                <a:t>PowerShell</a:t>
              </a:r>
              <a:r>
                <a:rPr lang="zh-CN" altLang="en-US" sz="1600" dirty="0"/>
                <a:t>脚本来扫描我的媒体驱动器中的视频文件。</a:t>
              </a:r>
            </a:p>
            <a:p>
              <a:r>
                <a:rPr lang="zh-CN" altLang="en-US" sz="1600" dirty="0">
                  <a:solidFill>
                    <a:srgbClr val="00B050"/>
                  </a:solidFill>
                </a:rPr>
                <a:t>请确保脚本的安全性和准确性，提供</a:t>
              </a:r>
              <a:r>
                <a:rPr lang="en-US" altLang="zh-CN" sz="1600" dirty="0">
                  <a:solidFill>
                    <a:srgbClr val="00B050"/>
                  </a:solidFill>
                </a:rPr>
                <a:t>PowerShell</a:t>
              </a:r>
              <a:r>
                <a:rPr lang="zh-CN" altLang="en-US" sz="1600" dirty="0">
                  <a:solidFill>
                    <a:srgbClr val="00B050"/>
                  </a:solidFill>
                </a:rPr>
                <a:t>脚本及完成这些任务所需的任何必要说明</a:t>
              </a:r>
              <a:r>
                <a:rPr lang="zh-CN" altLang="en-US" sz="1600" dirty="0" smtClean="0">
                  <a:solidFill>
                    <a:srgbClr val="00B050"/>
                  </a:solidFill>
                </a:rPr>
                <a:t>。</a:t>
              </a:r>
              <a:endParaRPr lang="zh-CN" altLang="en-US" sz="1600" dirty="0">
                <a:solidFill>
                  <a:srgbClr val="00B050"/>
                </a:solidFill>
              </a:endParaRPr>
            </a:p>
          </p:txBody>
        </p:sp>
      </p:grpSp>
    </p:spTree>
    <p:extLst>
      <p:ext uri="{BB962C8B-B14F-4D97-AF65-F5344CB8AC3E}">
        <p14:creationId xmlns:p14="http://schemas.microsoft.com/office/powerpoint/2010/main" val="716970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清晰</a:t>
            </a:r>
            <a:r>
              <a:rPr lang="zh-CN" altLang="en-US" sz="2400" dirty="0">
                <a:solidFill>
                  <a:srgbClr val="3856F5"/>
                </a:solidFill>
                <a:latin typeface="微软雅黑" panose="020B0503020204020204" pitchFamily="34" charset="-122"/>
                <a:ea typeface="微软雅黑" panose="020B0503020204020204" pitchFamily="34" charset="-122"/>
              </a:rPr>
              <a:t>与准确的提出任务目标</a:t>
            </a:r>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22" y="718382"/>
            <a:ext cx="7184860" cy="2226295"/>
          </a:xfrm>
          <a:prstGeom prst="rect">
            <a:avLst/>
          </a:prstGeom>
        </p:spPr>
      </p:pic>
      <p:pic>
        <p:nvPicPr>
          <p:cNvPr id="12" name="图片 1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22" y="3033994"/>
            <a:ext cx="7041446" cy="3516875"/>
          </a:xfrm>
          <a:prstGeom prst="rect">
            <a:avLst/>
          </a:prstGeom>
        </p:spPr>
      </p:pic>
      <p:cxnSp>
        <p:nvCxnSpPr>
          <p:cNvPr id="31" name="直接连接符 30"/>
          <p:cNvCxnSpPr/>
          <p:nvPr/>
        </p:nvCxnSpPr>
        <p:spPr>
          <a:xfrm>
            <a:off x="7762389" y="802714"/>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905803" y="777885"/>
            <a:ext cx="3740258" cy="5909310"/>
          </a:xfrm>
          <a:prstGeom prst="rect">
            <a:avLst/>
          </a:prstGeom>
        </p:spPr>
        <p:txBody>
          <a:bodyPr wrap="square">
            <a:spAutoFit/>
          </a:bodyPr>
          <a:lstStyle/>
          <a:p>
            <a:r>
              <a:rPr lang="en-US" altLang="zh-CN" dirty="0" smtClean="0">
                <a:solidFill>
                  <a:srgbClr val="191B1F"/>
                </a:solidFill>
                <a:latin typeface="新宋体" panose="02010609030101010101" pitchFamily="49" charset="-122"/>
                <a:ea typeface="新宋体" panose="02010609030101010101" pitchFamily="49" charset="-122"/>
              </a:rPr>
              <a:t>BPO</a:t>
            </a:r>
            <a:r>
              <a:rPr lang="zh-CN" altLang="en-US" dirty="0" smtClean="0">
                <a:solidFill>
                  <a:srgbClr val="191B1F"/>
                </a:solidFill>
                <a:latin typeface="新宋体" panose="02010609030101010101" pitchFamily="49" charset="-122"/>
                <a:ea typeface="新宋体" panose="02010609030101010101" pitchFamily="49" charset="-122"/>
              </a:rPr>
              <a:t>采用了自动化的</a:t>
            </a:r>
            <a:r>
              <a:rPr lang="en-US" altLang="zh-CN" dirty="0" smtClean="0">
                <a:solidFill>
                  <a:srgbClr val="191B1F"/>
                </a:solidFill>
                <a:latin typeface="新宋体" panose="02010609030101010101" pitchFamily="49" charset="-122"/>
                <a:ea typeface="新宋体" panose="02010609030101010101" pitchFamily="49" charset="-122"/>
              </a:rPr>
              <a:t>Prompt-to-Prompt</a:t>
            </a:r>
            <a:r>
              <a:rPr lang="zh-CN" altLang="en-US" dirty="0" smtClean="0">
                <a:solidFill>
                  <a:srgbClr val="191B1F"/>
                </a:solidFill>
                <a:latin typeface="新宋体" panose="02010609030101010101" pitchFamily="49" charset="-122"/>
                <a:ea typeface="新宋体" panose="02010609030101010101" pitchFamily="49" charset="-122"/>
              </a:rPr>
              <a:t>方式进行</a:t>
            </a:r>
            <a:r>
              <a:rPr lang="en-US" altLang="zh-CN" dirty="0" smtClean="0">
                <a:solidFill>
                  <a:srgbClr val="191B1F"/>
                </a:solidFill>
                <a:latin typeface="新宋体" panose="02010609030101010101" pitchFamily="49" charset="-122"/>
                <a:ea typeface="新宋体" panose="02010609030101010101" pitchFamily="49" charset="-122"/>
              </a:rPr>
              <a:t>LLM</a:t>
            </a:r>
            <a:r>
              <a:rPr lang="zh-CN" altLang="en-US" dirty="0" smtClean="0">
                <a:solidFill>
                  <a:srgbClr val="191B1F"/>
                </a:solidFill>
                <a:latin typeface="新宋体" panose="02010609030101010101" pitchFamily="49" charset="-122"/>
                <a:ea typeface="新宋体" panose="02010609030101010101" pitchFamily="49" charset="-122"/>
              </a:rPr>
              <a:t>输出与人类偏好的对齐。</a:t>
            </a:r>
            <a:endParaRPr lang="en-US" altLang="zh-CN" dirty="0" smtClean="0">
              <a:solidFill>
                <a:srgbClr val="191B1F"/>
              </a:solidFill>
              <a:latin typeface="新宋体" panose="02010609030101010101" pitchFamily="49" charset="-122"/>
              <a:ea typeface="新宋体" panose="02010609030101010101" pitchFamily="49" charset="-122"/>
            </a:endParaRPr>
          </a:p>
          <a:p>
            <a:endParaRPr lang="en-US" altLang="zh-CN" dirty="0">
              <a:solidFill>
                <a:srgbClr val="191B1F"/>
              </a:solidFill>
              <a:latin typeface="新宋体" panose="02010609030101010101" pitchFamily="49" charset="-122"/>
              <a:ea typeface="新宋体" panose="02010609030101010101" pitchFamily="49" charset="-122"/>
            </a:endParaRPr>
          </a:p>
          <a:p>
            <a:r>
              <a:rPr lang="zh-CN" altLang="en-US" dirty="0" smtClean="0">
                <a:solidFill>
                  <a:srgbClr val="191B1F"/>
                </a:solidFill>
                <a:latin typeface="新宋体" panose="02010609030101010101" pitchFamily="49" charset="-122"/>
                <a:ea typeface="新宋体" panose="02010609030101010101" pitchFamily="49" charset="-122"/>
              </a:rPr>
              <a:t>使用</a:t>
            </a:r>
            <a:r>
              <a:rPr lang="en-US" altLang="zh-CN" dirty="0">
                <a:solidFill>
                  <a:srgbClr val="191B1F"/>
                </a:solidFill>
                <a:latin typeface="新宋体" panose="02010609030101010101" pitchFamily="49" charset="-122"/>
                <a:ea typeface="新宋体" panose="02010609030101010101" pitchFamily="49" charset="-122"/>
              </a:rPr>
              <a:t>BPO</a:t>
            </a:r>
            <a:r>
              <a:rPr lang="zh-CN" altLang="en-US" dirty="0">
                <a:solidFill>
                  <a:srgbClr val="191B1F"/>
                </a:solidFill>
                <a:latin typeface="新宋体" panose="02010609030101010101" pitchFamily="49" charset="-122"/>
                <a:ea typeface="新宋体" panose="02010609030101010101" pitchFamily="49" charset="-122"/>
              </a:rPr>
              <a:t>对齐</a:t>
            </a:r>
            <a:r>
              <a:rPr lang="zh-CN" altLang="en-US" dirty="0" smtClean="0">
                <a:solidFill>
                  <a:srgbClr val="191B1F"/>
                </a:solidFill>
                <a:latin typeface="新宋体" panose="02010609030101010101" pitchFamily="49" charset="-122"/>
                <a:ea typeface="新宋体" panose="02010609030101010101" pitchFamily="49" charset="-122"/>
              </a:rPr>
              <a:t>的</a:t>
            </a:r>
            <a:r>
              <a:rPr lang="en-US" altLang="zh-CN" dirty="0" smtClean="0">
                <a:solidFill>
                  <a:srgbClr val="191B1F"/>
                </a:solidFill>
                <a:latin typeface="新宋体" panose="02010609030101010101" pitchFamily="49" charset="-122"/>
                <a:ea typeface="新宋体" panose="02010609030101010101" pitchFamily="49" charset="-122"/>
              </a:rPr>
              <a:t>GPT-3.5</a:t>
            </a:r>
            <a:r>
              <a:rPr lang="zh-CN" altLang="en-US" dirty="0" smtClean="0">
                <a:solidFill>
                  <a:srgbClr val="191B1F"/>
                </a:solidFill>
                <a:latin typeface="新宋体" panose="02010609030101010101" pitchFamily="49" charset="-122"/>
                <a:ea typeface="新宋体" panose="02010609030101010101" pitchFamily="49" charset="-122"/>
              </a:rPr>
              <a:t>的</a:t>
            </a:r>
            <a:r>
              <a:rPr lang="zh-CN" altLang="en-US" dirty="0">
                <a:solidFill>
                  <a:srgbClr val="191B1F"/>
                </a:solidFill>
                <a:latin typeface="新宋体" panose="02010609030101010101" pitchFamily="49" charset="-122"/>
                <a:ea typeface="新宋体" panose="02010609030101010101" pitchFamily="49" charset="-122"/>
              </a:rPr>
              <a:t>胜率比原始版本提高</a:t>
            </a:r>
            <a:r>
              <a:rPr lang="zh-CN" altLang="en-US" dirty="0" smtClean="0">
                <a:solidFill>
                  <a:srgbClr val="191B1F"/>
                </a:solidFill>
                <a:latin typeface="新宋体" panose="02010609030101010101" pitchFamily="49" charset="-122"/>
                <a:ea typeface="新宋体" panose="02010609030101010101" pitchFamily="49" charset="-122"/>
              </a:rPr>
              <a:t>了</a:t>
            </a:r>
            <a:r>
              <a:rPr lang="en-US" altLang="zh-CN" b="1" dirty="0" smtClean="0">
                <a:solidFill>
                  <a:srgbClr val="FF0000"/>
                </a:solidFill>
                <a:latin typeface="新宋体" panose="02010609030101010101" pitchFamily="49" charset="-122"/>
                <a:ea typeface="新宋体" panose="02010609030101010101" pitchFamily="49" charset="-122"/>
              </a:rPr>
              <a:t>22</a:t>
            </a:r>
            <a:r>
              <a:rPr lang="en-US" altLang="zh-CN" b="1" dirty="0">
                <a:solidFill>
                  <a:srgbClr val="FF0000"/>
                </a:solidFill>
                <a:latin typeface="新宋体" panose="02010609030101010101" pitchFamily="49" charset="-122"/>
                <a:ea typeface="新宋体" panose="02010609030101010101" pitchFamily="49" charset="-122"/>
              </a:rPr>
              <a:t>%</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GPT-4</a:t>
            </a:r>
            <a:r>
              <a:rPr lang="zh-CN" altLang="en-US" dirty="0">
                <a:solidFill>
                  <a:srgbClr val="191B1F"/>
                </a:solidFill>
                <a:latin typeface="新宋体" panose="02010609030101010101" pitchFamily="49" charset="-122"/>
                <a:ea typeface="新宋体" panose="02010609030101010101" pitchFamily="49" charset="-122"/>
              </a:rPr>
              <a:t>的胜率提高</a:t>
            </a:r>
            <a:r>
              <a:rPr lang="zh-CN" altLang="en-US" dirty="0" smtClean="0">
                <a:solidFill>
                  <a:srgbClr val="191B1F"/>
                </a:solidFill>
                <a:latin typeface="新宋体" panose="02010609030101010101" pitchFamily="49" charset="-122"/>
                <a:ea typeface="新宋体" panose="02010609030101010101" pitchFamily="49" charset="-122"/>
              </a:rPr>
              <a:t>了</a:t>
            </a:r>
            <a:r>
              <a:rPr lang="en-US" altLang="zh-CN" b="1" dirty="0" smtClean="0">
                <a:solidFill>
                  <a:srgbClr val="FF0000"/>
                </a:solidFill>
                <a:latin typeface="新宋体" panose="02010609030101010101" pitchFamily="49" charset="-122"/>
                <a:ea typeface="新宋体" panose="02010609030101010101" pitchFamily="49" charset="-122"/>
              </a:rPr>
              <a:t>10</a:t>
            </a:r>
            <a:r>
              <a:rPr lang="en-US" altLang="zh-CN" b="1" dirty="0">
                <a:solidFill>
                  <a:srgbClr val="FF0000"/>
                </a:solidFill>
                <a:latin typeface="新宋体" panose="02010609030101010101" pitchFamily="49" charset="-122"/>
                <a:ea typeface="新宋体" panose="02010609030101010101" pitchFamily="49" charset="-122"/>
              </a:rPr>
              <a:t>%</a:t>
            </a:r>
            <a:r>
              <a:rPr lang="zh-CN" altLang="en-US" dirty="0" smtClean="0">
                <a:solidFill>
                  <a:srgbClr val="191B1F"/>
                </a:solidFill>
                <a:latin typeface="新宋体" panose="02010609030101010101" pitchFamily="49" charset="-122"/>
                <a:ea typeface="新宋体" panose="02010609030101010101" pitchFamily="49" charset="-122"/>
              </a:rPr>
              <a:t>。</a:t>
            </a:r>
            <a:r>
              <a:rPr lang="zh-CN" altLang="en-US" dirty="0" smtClean="0">
                <a:solidFill>
                  <a:srgbClr val="00B050"/>
                </a:solidFill>
                <a:latin typeface="新宋体" panose="02010609030101010101" pitchFamily="49" charset="-122"/>
                <a:ea typeface="新宋体" panose="02010609030101010101" pitchFamily="49" charset="-122"/>
              </a:rPr>
              <a:t>但优化后</a:t>
            </a:r>
            <a:r>
              <a:rPr lang="en-US" altLang="zh-CN" dirty="0" smtClean="0">
                <a:solidFill>
                  <a:srgbClr val="00B050"/>
                </a:solidFill>
                <a:latin typeface="新宋体" panose="02010609030101010101" pitchFamily="49" charset="-122"/>
                <a:ea typeface="新宋体" panose="02010609030101010101" pitchFamily="49" charset="-122"/>
              </a:rPr>
              <a:t>GPT4</a:t>
            </a:r>
            <a:r>
              <a:rPr lang="zh-CN" altLang="en-US" dirty="0" smtClean="0">
                <a:solidFill>
                  <a:srgbClr val="00B050"/>
                </a:solidFill>
                <a:latin typeface="新宋体" panose="02010609030101010101" pitchFamily="49" charset="-122"/>
                <a:ea typeface="新宋体" panose="02010609030101010101" pitchFamily="49" charset="-122"/>
              </a:rPr>
              <a:t>的败率仍在</a:t>
            </a:r>
            <a:r>
              <a:rPr lang="en-US" altLang="zh-CN" b="1" dirty="0" smtClean="0">
                <a:solidFill>
                  <a:srgbClr val="00B050"/>
                </a:solidFill>
                <a:latin typeface="新宋体" panose="02010609030101010101" pitchFamily="49" charset="-122"/>
                <a:ea typeface="新宋体" panose="02010609030101010101" pitchFamily="49" charset="-122"/>
              </a:rPr>
              <a:t>31%</a:t>
            </a:r>
            <a:r>
              <a:rPr lang="zh-CN" altLang="en-US" dirty="0" smtClean="0">
                <a:solidFill>
                  <a:srgbClr val="00B050"/>
                </a:solidFill>
                <a:latin typeface="新宋体" panose="02010609030101010101" pitchFamily="49" charset="-122"/>
                <a:ea typeface="新宋体" panose="02010609030101010101" pitchFamily="49" charset="-122"/>
              </a:rPr>
              <a:t>，</a:t>
            </a:r>
            <a:r>
              <a:rPr lang="en-US" altLang="zh-CN" dirty="0" smtClean="0">
                <a:solidFill>
                  <a:srgbClr val="00B050"/>
                </a:solidFill>
                <a:latin typeface="新宋体" panose="02010609030101010101" pitchFamily="49" charset="-122"/>
                <a:ea typeface="新宋体" panose="02010609030101010101" pitchFamily="49" charset="-122"/>
              </a:rPr>
              <a:t>Prompt</a:t>
            </a:r>
            <a:r>
              <a:rPr lang="zh-CN" altLang="en-US" dirty="0" smtClean="0">
                <a:solidFill>
                  <a:srgbClr val="00B050"/>
                </a:solidFill>
                <a:latin typeface="新宋体" panose="02010609030101010101" pitchFamily="49" charset="-122"/>
                <a:ea typeface="新宋体" panose="02010609030101010101" pitchFamily="49" charset="-122"/>
              </a:rPr>
              <a:t>自动优化的结果并不能保证完全正向。</a:t>
            </a:r>
            <a:endParaRPr lang="en-US" altLang="zh-CN" dirty="0" smtClean="0">
              <a:solidFill>
                <a:srgbClr val="00B050"/>
              </a:solidFill>
              <a:latin typeface="新宋体" panose="02010609030101010101" pitchFamily="49" charset="-122"/>
              <a:ea typeface="新宋体" panose="02010609030101010101" pitchFamily="49" charset="-122"/>
            </a:endParaRPr>
          </a:p>
          <a:p>
            <a:endParaRPr lang="en-US" altLang="zh-CN" dirty="0">
              <a:solidFill>
                <a:srgbClr val="191B1F"/>
              </a:solidFill>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随着</a:t>
            </a:r>
            <a:r>
              <a:rPr lang="en-US" altLang="zh-CN" dirty="0" smtClean="0">
                <a:latin typeface="新宋体" panose="02010609030101010101" pitchFamily="49" charset="-122"/>
                <a:ea typeface="新宋体" panose="02010609030101010101" pitchFamily="49" charset="-122"/>
              </a:rPr>
              <a:t>RLHF</a:t>
            </a:r>
            <a:r>
              <a:rPr lang="zh-CN" altLang="en-US" dirty="0" smtClean="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Reinforcement </a:t>
            </a:r>
            <a:r>
              <a:rPr lang="en-US" altLang="zh-CN" dirty="0" smtClean="0">
                <a:latin typeface="新宋体" panose="02010609030101010101" pitchFamily="49" charset="-122"/>
                <a:ea typeface="新宋体" panose="02010609030101010101" pitchFamily="49" charset="-122"/>
              </a:rPr>
              <a:t>Learning from Human Feedback</a:t>
            </a:r>
            <a:r>
              <a:rPr lang="zh-CN" altLang="en-US" dirty="0" smtClean="0">
                <a:latin typeface="新宋体" panose="02010609030101010101" pitchFamily="49" charset="-122"/>
                <a:ea typeface="新宋体" panose="02010609030101010101" pitchFamily="49" charset="-122"/>
              </a:rPr>
              <a:t>）和</a:t>
            </a:r>
            <a:r>
              <a:rPr lang="en-US" altLang="zh-CN" dirty="0" smtClean="0">
                <a:latin typeface="新宋体" panose="02010609030101010101" pitchFamily="49" charset="-122"/>
                <a:ea typeface="新宋体" panose="02010609030101010101" pitchFamily="49" charset="-122"/>
              </a:rPr>
              <a:t>RLAIF</a:t>
            </a:r>
            <a:r>
              <a:rPr lang="zh-CN" altLang="en-US" dirty="0" smtClean="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Reinforcement Learning from Human Feedback with AI </a:t>
            </a:r>
            <a:r>
              <a:rPr lang="en-US" altLang="zh-CN" dirty="0" smtClean="0">
                <a:latin typeface="新宋体" panose="02010609030101010101" pitchFamily="49" charset="-122"/>
                <a:ea typeface="新宋体" panose="02010609030101010101" pitchFamily="49" charset="-122"/>
              </a:rPr>
              <a:t>Feedback</a:t>
            </a:r>
            <a:r>
              <a:rPr lang="zh-CN" altLang="en-US" dirty="0" smtClean="0">
                <a:latin typeface="新宋体" panose="02010609030101010101" pitchFamily="49" charset="-122"/>
                <a:ea typeface="新宋体" panose="02010609030101010101" pitchFamily="49" charset="-122"/>
              </a:rPr>
              <a:t>）等对齐技术</a:t>
            </a:r>
            <a:r>
              <a:rPr lang="zh-CN" altLang="en-US" dirty="0">
                <a:latin typeface="新宋体" panose="02010609030101010101" pitchFamily="49" charset="-122"/>
                <a:ea typeface="新宋体" panose="02010609030101010101" pitchFamily="49" charset="-122"/>
              </a:rPr>
              <a:t>的不断发展</a:t>
            </a:r>
            <a:r>
              <a:rPr lang="zh-CN" altLang="en-US" dirty="0" smtClean="0">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对于简单</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生成</a:t>
            </a:r>
            <a:r>
              <a:rPr lang="zh-CN" altLang="en-US" dirty="0">
                <a:latin typeface="新宋体" panose="02010609030101010101" pitchFamily="49" charset="-122"/>
                <a:ea typeface="新宋体" panose="02010609030101010101" pitchFamily="49" charset="-122"/>
              </a:rPr>
              <a:t>的</a:t>
            </a:r>
            <a:r>
              <a:rPr lang="zh-CN" altLang="en-US" dirty="0" smtClean="0">
                <a:latin typeface="新宋体" panose="02010609030101010101" pitchFamily="49" charset="-122"/>
                <a:ea typeface="新宋体" panose="02010609030101010101" pitchFamily="49" charset="-122"/>
              </a:rPr>
              <a:t>内容的质量不断提升，</a:t>
            </a:r>
            <a:r>
              <a:rPr lang="zh-CN" altLang="en-US" dirty="0">
                <a:latin typeface="新宋体" panose="02010609030101010101" pitchFamily="49" charset="-122"/>
                <a:ea typeface="新宋体" panose="02010609030101010101" pitchFamily="49" charset="-122"/>
              </a:rPr>
              <a:t>并且在推理过程展现出更连贯的思维链条</a:t>
            </a:r>
            <a:r>
              <a:rPr lang="zh-CN" altLang="en-US" dirty="0" smtClean="0">
                <a:latin typeface="新宋体" panose="02010609030101010101" pitchFamily="49" charset="-122"/>
                <a:ea typeface="新宋体" panose="02010609030101010101" pitchFamily="49" charset="-122"/>
              </a:rPr>
              <a:t>。因此，</a:t>
            </a:r>
            <a:r>
              <a:rPr lang="en-US" altLang="zh-CN" dirty="0" smtClean="0">
                <a:latin typeface="新宋体" panose="02010609030101010101" pitchFamily="49" charset="-122"/>
                <a:ea typeface="新宋体" panose="02010609030101010101" pitchFamily="49" charset="-122"/>
              </a:rPr>
              <a:t>BPO</a:t>
            </a:r>
            <a:r>
              <a:rPr lang="zh-CN" altLang="en-US" dirty="0" smtClean="0">
                <a:latin typeface="新宋体" panose="02010609030101010101" pitchFamily="49" charset="-122"/>
                <a:ea typeface="新宋体" panose="02010609030101010101" pitchFamily="49" charset="-122"/>
              </a:rPr>
              <a:t>某些</a:t>
            </a:r>
            <a:r>
              <a:rPr lang="zh-CN" altLang="en-US" dirty="0">
                <a:latin typeface="新宋体" panose="02010609030101010101" pitchFamily="49" charset="-122"/>
                <a:ea typeface="新宋体" panose="02010609030101010101" pitchFamily="49" charset="-122"/>
              </a:rPr>
              <a:t>旨在自动</a:t>
            </a:r>
            <a:r>
              <a:rPr lang="zh-CN" altLang="en-US" dirty="0" smtClean="0">
                <a:latin typeface="新宋体" panose="02010609030101010101" pitchFamily="49" charset="-122"/>
                <a:ea typeface="新宋体" panose="02010609030101010101" pitchFamily="49" charset="-122"/>
              </a:rPr>
              <a:t>优化</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的措施（如限定结果的内容），可能在特定情况下产生负面影响。</a:t>
            </a:r>
            <a:endParaRPr lang="en-US" altLang="zh-CN" dirty="0" smtClean="0">
              <a:latin typeface="新宋体" panose="02010609030101010101" pitchFamily="49" charset="-122"/>
              <a:ea typeface="新宋体" panose="02010609030101010101" pitchFamily="49" charset="-122"/>
            </a:endParaRPr>
          </a:p>
        </p:txBody>
      </p:sp>
      <p:sp>
        <p:nvSpPr>
          <p:cNvPr id="3" name="矩形 2"/>
          <p:cNvSpPr/>
          <p:nvPr/>
        </p:nvSpPr>
        <p:spPr>
          <a:xfrm>
            <a:off x="6083999" y="1238832"/>
            <a:ext cx="356558" cy="936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8" name="矩形 7"/>
          <p:cNvSpPr/>
          <p:nvPr/>
        </p:nvSpPr>
        <p:spPr>
          <a:xfrm>
            <a:off x="6807567" y="1238832"/>
            <a:ext cx="356558" cy="936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Tree>
    <p:extLst>
      <p:ext uri="{BB962C8B-B14F-4D97-AF65-F5344CB8AC3E}">
        <p14:creationId xmlns:p14="http://schemas.microsoft.com/office/powerpoint/2010/main" val="1863761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借助工具进行</a:t>
            </a:r>
            <a:r>
              <a:rPr lang="zh-CN" altLang="en-US" sz="2400" dirty="0">
                <a:solidFill>
                  <a:srgbClr val="3856F5"/>
                </a:solidFill>
                <a:latin typeface="微软雅黑" panose="020B0503020204020204" pitchFamily="34" charset="-122"/>
                <a:ea typeface="微软雅黑" panose="020B0503020204020204" pitchFamily="34" charset="-122"/>
              </a:rPr>
              <a:t>任务</a:t>
            </a:r>
            <a:r>
              <a:rPr lang="zh-CN" altLang="en-US" sz="2400" dirty="0" smtClean="0">
                <a:solidFill>
                  <a:srgbClr val="3856F5"/>
                </a:solidFill>
                <a:latin typeface="微软雅黑" panose="020B0503020204020204" pitchFamily="34" charset="-122"/>
                <a:ea typeface="微软雅黑" panose="020B0503020204020204" pitchFamily="34" charset="-122"/>
              </a:rPr>
              <a:t>目标优化</a:t>
            </a:r>
            <a:endParaRPr lang="zh-CN" altLang="en-US" sz="2400" dirty="0">
              <a:solidFill>
                <a:srgbClr val="3856F5"/>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a:off x="3403831" y="1733023"/>
            <a:ext cx="0" cy="45613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108" y="1918894"/>
            <a:ext cx="2089657" cy="498302"/>
          </a:xfrm>
          <a:prstGeom prst="rect">
            <a:avLst/>
          </a:prstGeom>
        </p:spPr>
      </p:pic>
      <p:sp>
        <p:nvSpPr>
          <p:cNvPr id="15" name="矩形 14"/>
          <p:cNvSpPr/>
          <p:nvPr/>
        </p:nvSpPr>
        <p:spPr>
          <a:xfrm>
            <a:off x="0" y="2950643"/>
            <a:ext cx="4884923" cy="338554"/>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优化前</a:t>
            </a:r>
            <a:r>
              <a:rPr lang="zh-CN" altLang="en-US" sz="1600" dirty="0" smtClean="0">
                <a:latin typeface="新宋体" panose="02010609030101010101" pitchFamily="49" charset="-122"/>
                <a:ea typeface="新宋体" panose="02010609030101010101" pitchFamily="49" charset="-122"/>
              </a:rPr>
              <a:t>：</a:t>
            </a:r>
            <a:r>
              <a:rPr lang="en-US" altLang="zh-CN" sz="1600" dirty="0">
                <a:latin typeface="新宋体" panose="02010609030101010101" pitchFamily="49" charset="-122"/>
                <a:ea typeface="新宋体" panose="02010609030101010101" pitchFamily="49" charset="-122"/>
              </a:rPr>
              <a:t>Linux</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FreeBSD</a:t>
            </a:r>
            <a:r>
              <a:rPr lang="zh-CN" altLang="en-US" sz="1600" dirty="0">
                <a:latin typeface="新宋体" panose="02010609030101010101" pitchFamily="49" charset="-122"/>
                <a:ea typeface="新宋体" panose="02010609030101010101" pitchFamily="49" charset="-122"/>
              </a:rPr>
              <a:t>有哪些</a:t>
            </a:r>
            <a:r>
              <a:rPr lang="zh-CN" altLang="en-US" sz="1600" dirty="0" smtClean="0">
                <a:latin typeface="新宋体" panose="02010609030101010101" pitchFamily="49" charset="-122"/>
                <a:ea typeface="新宋体" panose="02010609030101010101" pitchFamily="49" charset="-122"/>
              </a:rPr>
              <a:t>不同</a:t>
            </a:r>
            <a:endParaRPr lang="zh-CN" altLang="en-US" sz="1600" dirty="0">
              <a:latin typeface="新宋体" panose="02010609030101010101" pitchFamily="49" charset="-122"/>
              <a:ea typeface="新宋体" panose="02010609030101010101" pitchFamily="49" charset="-122"/>
            </a:endParaRPr>
          </a:p>
        </p:txBody>
      </p:sp>
      <p:sp>
        <p:nvSpPr>
          <p:cNvPr id="16" name="矩形 15"/>
          <p:cNvSpPr/>
          <p:nvPr/>
        </p:nvSpPr>
        <p:spPr>
          <a:xfrm>
            <a:off x="3421461" y="2950643"/>
            <a:ext cx="3797964" cy="1077218"/>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请详细比较</a:t>
            </a:r>
            <a:r>
              <a:rPr lang="en-US" altLang="zh-CN" sz="1600" dirty="0">
                <a:latin typeface="新宋体" panose="02010609030101010101" pitchFamily="49" charset="-122"/>
                <a:ea typeface="新宋体" panose="02010609030101010101" pitchFamily="49" charset="-122"/>
              </a:rPr>
              <a:t>Linux</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FreeBSD</a:t>
            </a:r>
            <a:r>
              <a:rPr lang="zh-CN" altLang="en-US" sz="1600" dirty="0">
                <a:latin typeface="新宋体" panose="02010609030101010101" pitchFamily="49" charset="-122"/>
                <a:ea typeface="新宋体" panose="02010609030101010101" pitchFamily="49" charset="-122"/>
              </a:rPr>
              <a:t>在以下方面的不同之处：</a:t>
            </a:r>
            <a:r>
              <a:rPr lang="zh-CN" altLang="en-US" sz="1600" dirty="0">
                <a:solidFill>
                  <a:srgbClr val="0070C0"/>
                </a:solidFill>
                <a:latin typeface="新宋体" panose="02010609030101010101" pitchFamily="49" charset="-122"/>
                <a:ea typeface="新宋体" panose="02010609030101010101" pitchFamily="49" charset="-122"/>
              </a:rPr>
              <a:t>系统设计、性能、用户界面、安全特性、社区支持和典型用例</a:t>
            </a:r>
            <a:r>
              <a:rPr lang="zh-CN" altLang="en-US" sz="1600" dirty="0">
                <a:latin typeface="新宋体" panose="02010609030101010101" pitchFamily="49" charset="-122"/>
                <a:ea typeface="新宋体" panose="02010609030101010101" pitchFamily="49" charset="-122"/>
              </a:rPr>
              <a:t>。</a:t>
            </a:r>
            <a:endParaRPr lang="zh-CN" altLang="en-US" sz="1600" dirty="0">
              <a:solidFill>
                <a:srgbClr val="00B050"/>
              </a:solidFill>
              <a:latin typeface="新宋体" panose="02010609030101010101" pitchFamily="49" charset="-122"/>
              <a:ea typeface="新宋体" panose="02010609030101010101" pitchFamily="49" charset="-122"/>
            </a:endParaRPr>
          </a:p>
        </p:txBody>
      </p:sp>
      <p:sp>
        <p:nvSpPr>
          <p:cNvPr id="19" name="矩形 18"/>
          <p:cNvSpPr/>
          <p:nvPr/>
        </p:nvSpPr>
        <p:spPr>
          <a:xfrm>
            <a:off x="7424835" y="2950643"/>
            <a:ext cx="4047930" cy="1323439"/>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详细阐述</a:t>
            </a:r>
            <a:r>
              <a:rPr lang="en-US" altLang="zh-CN" sz="1600" dirty="0">
                <a:latin typeface="新宋体" panose="02010609030101010101" pitchFamily="49" charset="-122"/>
                <a:ea typeface="新宋体" panose="02010609030101010101" pitchFamily="49" charset="-122"/>
              </a:rPr>
              <a:t>Linux</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FreeBSD</a:t>
            </a:r>
            <a:r>
              <a:rPr lang="zh-CN" altLang="en-US" sz="1600" dirty="0">
                <a:latin typeface="新宋体" panose="02010609030101010101" pitchFamily="49" charset="-122"/>
                <a:ea typeface="新宋体" panose="02010609030101010101" pitchFamily="49" charset="-122"/>
              </a:rPr>
              <a:t>之间的差异，</a:t>
            </a:r>
            <a:r>
              <a:rPr lang="zh-CN" altLang="en-US" sz="1600" dirty="0" smtClean="0">
                <a:solidFill>
                  <a:srgbClr val="FF0000"/>
                </a:solidFill>
                <a:latin typeface="新宋体" panose="02010609030101010101" pitchFamily="49" charset="-122"/>
                <a:ea typeface="新宋体" panose="02010609030101010101" pitchFamily="49" charset="-122"/>
              </a:rPr>
              <a:t>包括但不局限于它们</a:t>
            </a:r>
            <a:r>
              <a:rPr lang="zh-CN" altLang="en-US" sz="1600" dirty="0">
                <a:solidFill>
                  <a:srgbClr val="FF0000"/>
                </a:solidFill>
                <a:latin typeface="新宋体" panose="02010609030101010101" pitchFamily="49" charset="-122"/>
                <a:ea typeface="新宋体" panose="02010609030101010101" pitchFamily="49" charset="-122"/>
              </a:rPr>
              <a:t>的内核架构、文件系统支持、授权协议、默认用户环境、包管理系统、硬件兼容性以及社区支持等方面的具体</a:t>
            </a:r>
            <a:r>
              <a:rPr lang="zh-CN" altLang="en-US" sz="1600" dirty="0" smtClean="0">
                <a:solidFill>
                  <a:srgbClr val="FF0000"/>
                </a:solidFill>
                <a:latin typeface="新宋体" panose="02010609030101010101" pitchFamily="49" charset="-122"/>
                <a:ea typeface="新宋体" panose="02010609030101010101" pitchFamily="49" charset="-122"/>
              </a:rPr>
              <a:t>信息</a:t>
            </a:r>
            <a:r>
              <a:rPr lang="zh-CN" altLang="en-US" sz="1600" dirty="0" smtClean="0">
                <a:latin typeface="新宋体" panose="02010609030101010101" pitchFamily="49" charset="-122"/>
                <a:ea typeface="新宋体" panose="02010609030101010101" pitchFamily="49" charset="-122"/>
              </a:rPr>
              <a:t>。</a:t>
            </a:r>
            <a:endParaRPr lang="zh-CN" altLang="en-US" sz="1600" dirty="0">
              <a:solidFill>
                <a:srgbClr val="00B050"/>
              </a:solidFill>
              <a:latin typeface="新宋体" panose="02010609030101010101" pitchFamily="49" charset="-122"/>
              <a:ea typeface="新宋体" panose="02010609030101010101" pitchFamily="49" charset="-122"/>
            </a:endParaRPr>
          </a:p>
        </p:txBody>
      </p:sp>
      <p:sp>
        <p:nvSpPr>
          <p:cNvPr id="20" name="矩形 19"/>
          <p:cNvSpPr/>
          <p:nvPr/>
        </p:nvSpPr>
        <p:spPr>
          <a:xfrm>
            <a:off x="28321" y="4579916"/>
            <a:ext cx="4884923" cy="338554"/>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优化前</a:t>
            </a:r>
            <a:r>
              <a:rPr lang="zh-CN" altLang="en-US" sz="1600"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写一篇小红书的租房</a:t>
            </a:r>
            <a:r>
              <a:rPr lang="zh-CN" altLang="en-US" sz="1600" dirty="0" smtClean="0">
                <a:latin typeface="新宋体" panose="02010609030101010101" pitchFamily="49" charset="-122"/>
                <a:ea typeface="新宋体" panose="02010609030101010101" pitchFamily="49" charset="-122"/>
              </a:rPr>
              <a:t>文案</a:t>
            </a:r>
            <a:endParaRPr lang="zh-CN" altLang="en-US" sz="1600" dirty="0">
              <a:latin typeface="新宋体" panose="02010609030101010101" pitchFamily="49" charset="-122"/>
              <a:ea typeface="新宋体" panose="02010609030101010101" pitchFamily="49" charset="-122"/>
            </a:endParaRPr>
          </a:p>
        </p:txBody>
      </p:sp>
      <p:sp>
        <p:nvSpPr>
          <p:cNvPr id="21" name="矩形 20"/>
          <p:cNvSpPr/>
          <p:nvPr/>
        </p:nvSpPr>
        <p:spPr>
          <a:xfrm>
            <a:off x="3403830" y="4579916"/>
            <a:ext cx="3931026" cy="1569660"/>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请为小红书平台的</a:t>
            </a:r>
            <a:r>
              <a:rPr lang="zh-CN" altLang="en-US" sz="1600" dirty="0">
                <a:solidFill>
                  <a:srgbClr val="0070C0"/>
                </a:solidFill>
                <a:latin typeface="新宋体" panose="02010609030101010101" pitchFamily="49" charset="-122"/>
                <a:ea typeface="新宋体" panose="02010609030101010101" pitchFamily="49" charset="-122"/>
              </a:rPr>
              <a:t>年轻受众</a:t>
            </a:r>
            <a:r>
              <a:rPr lang="zh-CN" altLang="en-US" sz="1600" dirty="0">
                <a:latin typeface="新宋体" panose="02010609030101010101" pitchFamily="49" charset="-122"/>
                <a:ea typeface="新宋体" panose="02010609030101010101" pitchFamily="49" charset="-122"/>
              </a:rPr>
              <a:t>撰写一篇租房文案。</a:t>
            </a:r>
            <a:r>
              <a:rPr lang="zh-CN" altLang="en-US" sz="1600" dirty="0">
                <a:solidFill>
                  <a:srgbClr val="0070C0"/>
                </a:solidFill>
                <a:latin typeface="新宋体" panose="02010609030101010101" pitchFamily="49" charset="-122"/>
                <a:ea typeface="新宋体" panose="02010609030101010101" pitchFamily="49" charset="-122"/>
              </a:rPr>
              <a:t>确保文案风格现代、符合生活方式导向，内容包含房源的位置、特点、价格和联系方式。同时，使用吸引人且视觉上引人入胜的语言和格式展示这些</a:t>
            </a:r>
            <a:r>
              <a:rPr lang="zh-CN" altLang="en-US" sz="1600" dirty="0" smtClean="0">
                <a:solidFill>
                  <a:srgbClr val="0070C0"/>
                </a:solidFill>
                <a:latin typeface="新宋体" panose="02010609030101010101" pitchFamily="49" charset="-122"/>
                <a:ea typeface="新宋体" panose="02010609030101010101" pitchFamily="49" charset="-122"/>
              </a:rPr>
              <a:t>信息</a:t>
            </a:r>
            <a:r>
              <a:rPr lang="zh-CN" altLang="en-US" sz="1600" dirty="0" smtClean="0">
                <a:latin typeface="新宋体" panose="02010609030101010101" pitchFamily="49" charset="-122"/>
                <a:ea typeface="新宋体" panose="02010609030101010101" pitchFamily="49" charset="-122"/>
              </a:rPr>
              <a:t>。</a:t>
            </a:r>
            <a:endParaRPr lang="zh-CN" altLang="en-US" sz="1600" dirty="0">
              <a:solidFill>
                <a:srgbClr val="00B050"/>
              </a:solidFill>
              <a:latin typeface="新宋体" panose="02010609030101010101" pitchFamily="49" charset="-122"/>
              <a:ea typeface="新宋体" panose="02010609030101010101" pitchFamily="49" charset="-122"/>
            </a:endParaRPr>
          </a:p>
        </p:txBody>
      </p:sp>
      <p:sp>
        <p:nvSpPr>
          <p:cNvPr id="5" name="矩形 4"/>
          <p:cNvSpPr/>
          <p:nvPr/>
        </p:nvSpPr>
        <p:spPr>
          <a:xfrm>
            <a:off x="7424835" y="4579916"/>
            <a:ext cx="4269860" cy="1815882"/>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编写</a:t>
            </a:r>
            <a:r>
              <a:rPr lang="zh-CN" altLang="en-US" sz="1600" dirty="0">
                <a:latin typeface="新宋体" panose="02010609030101010101" pitchFamily="49" charset="-122"/>
                <a:ea typeface="新宋体" panose="02010609030101010101" pitchFamily="49" charset="-122"/>
              </a:rPr>
              <a:t>一篇针对小红书</a:t>
            </a:r>
            <a:r>
              <a:rPr lang="zh-CN" altLang="en-US" sz="1600" dirty="0" smtClean="0">
                <a:latin typeface="新宋体" panose="02010609030101010101" pitchFamily="49" charset="-122"/>
                <a:ea typeface="新宋体" panose="02010609030101010101" pitchFamily="49" charset="-122"/>
              </a:rPr>
              <a:t>平台</a:t>
            </a:r>
            <a:r>
              <a:rPr lang="zh-CN" altLang="en-US" sz="1600" dirty="0" smtClean="0">
                <a:solidFill>
                  <a:srgbClr val="FF0000"/>
                </a:solidFill>
                <a:latin typeface="新宋体" panose="02010609030101010101" pitchFamily="49" charset="-122"/>
                <a:ea typeface="新宋体" panose="02010609030101010101" pitchFamily="49" charset="-122"/>
              </a:rPr>
              <a:t>年轻受众</a:t>
            </a:r>
            <a:r>
              <a:rPr lang="zh-CN" altLang="en-US" sz="1600" dirty="0" smtClean="0">
                <a:latin typeface="新宋体" panose="02010609030101010101" pitchFamily="49" charset="-122"/>
                <a:ea typeface="新宋体" panose="02010609030101010101" pitchFamily="49" charset="-122"/>
              </a:rPr>
              <a:t>用户</a:t>
            </a:r>
            <a:r>
              <a:rPr lang="zh-CN" altLang="en-US" sz="1600" dirty="0">
                <a:latin typeface="新宋体" panose="02010609030101010101" pitchFamily="49" charset="-122"/>
                <a:ea typeface="新宋体" panose="02010609030101010101" pitchFamily="49" charset="-122"/>
              </a:rPr>
              <a:t>的租房文案，</a:t>
            </a:r>
            <a:r>
              <a:rPr lang="zh-CN" altLang="en-US" sz="1600" dirty="0">
                <a:solidFill>
                  <a:srgbClr val="FF0000"/>
                </a:solidFill>
                <a:latin typeface="新宋体" panose="02010609030101010101" pitchFamily="49" charset="-122"/>
                <a:ea typeface="新宋体" panose="02010609030101010101" pitchFamily="49" charset="-122"/>
              </a:rPr>
              <a:t>包括吸引人的开头，详细介绍房源信息（位置、设施、租金、独特卖点），以及鼓励潜在租客联系了解更多或安排看房的有说服力的结尾。文案语言应通俗易懂、朋友圈风格，与小红书用户群体的沟通方式相契合。</a:t>
            </a:r>
          </a:p>
        </p:txBody>
      </p:sp>
      <p:cxnSp>
        <p:nvCxnSpPr>
          <p:cNvPr id="22" name="直接连接符 21"/>
          <p:cNvCxnSpPr/>
          <p:nvPr/>
        </p:nvCxnSpPr>
        <p:spPr>
          <a:xfrm>
            <a:off x="7379845" y="1733023"/>
            <a:ext cx="0" cy="45704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48148" y="4402418"/>
            <a:ext cx="113696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48148" y="2798208"/>
            <a:ext cx="113696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847315" y="2381360"/>
            <a:ext cx="1306768" cy="338554"/>
          </a:xfrm>
          <a:prstGeom prst="rect">
            <a:avLst/>
          </a:prstGeom>
        </p:spPr>
        <p:txBody>
          <a:bodyPr wrap="none">
            <a:spAutoFit/>
          </a:bodyPr>
          <a:lstStyle/>
          <a:p>
            <a:r>
              <a:rPr lang="en-US" altLang="zh-CN" sz="1600" dirty="0" smtClean="0">
                <a:solidFill>
                  <a:schemeClr val="tx1"/>
                </a:solidFill>
                <a:latin typeface="Verdana" panose="020B0604030504040204" pitchFamily="34" charset="0"/>
                <a:ea typeface="Verdana" panose="020B0604030504040204" pitchFamily="34" charset="0"/>
              </a:rPr>
              <a:t>Huiyi, v0.1</a:t>
            </a:r>
            <a:endParaRPr lang="zh-CN" altLang="en-US" sz="1600" dirty="0">
              <a:solidFill>
                <a:schemeClr val="tx1"/>
              </a:solidFill>
              <a:latin typeface="Verdana" panose="020B0604030504040204" pitchFamily="34" charset="0"/>
            </a:endParaRPr>
          </a:p>
        </p:txBody>
      </p:sp>
      <p:sp>
        <p:nvSpPr>
          <p:cNvPr id="34" name="矩形 33"/>
          <p:cNvSpPr/>
          <p:nvPr/>
        </p:nvSpPr>
        <p:spPr>
          <a:xfrm>
            <a:off x="385736" y="766004"/>
            <a:ext cx="11132018" cy="646331"/>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在优化</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任务目标的过程中，可以使用自动化工具来完善任务目标细节来提供更多的解决思路建议，而不是直接使用。</a:t>
            </a:r>
            <a:endParaRPr lang="en-US" altLang="zh-CN" dirty="0" smtClean="0">
              <a:latin typeface="新宋体" panose="02010609030101010101" pitchFamily="49" charset="-122"/>
              <a:ea typeface="新宋体" panose="02010609030101010101" pitchFamily="49" charset="-122"/>
            </a:endParaRPr>
          </a:p>
        </p:txBody>
      </p:sp>
      <p:pic>
        <p:nvPicPr>
          <p:cNvPr id="35" name="图片 3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252" y="1853226"/>
            <a:ext cx="2744892" cy="757704"/>
          </a:xfrm>
          <a:prstGeom prst="rect">
            <a:avLst/>
          </a:prstGeom>
        </p:spPr>
      </p:pic>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537" y="1370604"/>
            <a:ext cx="3833319" cy="416288"/>
          </a:xfrm>
          <a:prstGeom prst="rect">
            <a:avLst/>
          </a:prstGeom>
        </p:spPr>
      </p:pic>
    </p:spTree>
    <p:extLst>
      <p:ext uri="{BB962C8B-B14F-4D97-AF65-F5344CB8AC3E}">
        <p14:creationId xmlns:p14="http://schemas.microsoft.com/office/powerpoint/2010/main" val="15595252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a:solidFill>
                  <a:srgbClr val="3856F5"/>
                </a:solidFill>
                <a:latin typeface="微软雅黑" panose="020B0503020204020204" pitchFamily="34" charset="-122"/>
                <a:ea typeface="微软雅黑" panose="020B0503020204020204" pitchFamily="34" charset="-122"/>
              </a:rPr>
              <a:t>借助</a:t>
            </a:r>
            <a:r>
              <a:rPr lang="zh-CN" altLang="en-US" sz="2400" dirty="0" smtClean="0">
                <a:solidFill>
                  <a:srgbClr val="3856F5"/>
                </a:solidFill>
                <a:latin typeface="微软雅黑" panose="020B0503020204020204" pitchFamily="34" charset="-122"/>
                <a:ea typeface="微软雅黑" panose="020B0503020204020204" pitchFamily="34" charset="-122"/>
              </a:rPr>
              <a:t>工具进行</a:t>
            </a:r>
            <a:r>
              <a:rPr lang="zh-CN" altLang="en-US" sz="2400" dirty="0">
                <a:solidFill>
                  <a:srgbClr val="3856F5"/>
                </a:solidFill>
                <a:latin typeface="微软雅黑" panose="020B0503020204020204" pitchFamily="34" charset="-122"/>
                <a:ea typeface="微软雅黑" panose="020B0503020204020204" pitchFamily="34" charset="-122"/>
              </a:rPr>
              <a:t>任务目标</a:t>
            </a:r>
            <a:r>
              <a:rPr lang="zh-CN" altLang="en-US" sz="2400" dirty="0" smtClean="0">
                <a:solidFill>
                  <a:srgbClr val="3856F5"/>
                </a:solidFill>
                <a:latin typeface="微软雅黑" panose="020B0503020204020204" pitchFamily="34" charset="-122"/>
                <a:ea typeface="微软雅黑" panose="020B0503020204020204" pitchFamily="34" charset="-122"/>
              </a:rPr>
              <a:t>优化</a:t>
            </a:r>
            <a:endParaRPr lang="zh-CN" altLang="en-US" sz="2400" dirty="0">
              <a:solidFill>
                <a:srgbClr val="3856F5"/>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a:off x="2380942" y="1390133"/>
            <a:ext cx="0" cy="53517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8322" y="2180530"/>
            <a:ext cx="2014780" cy="338554"/>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优化前</a:t>
            </a:r>
            <a:r>
              <a:rPr lang="zh-CN" altLang="en-US" sz="1600" dirty="0" smtClean="0">
                <a:latin typeface="新宋体" panose="02010609030101010101" pitchFamily="49" charset="-122"/>
                <a:ea typeface="新宋体" panose="02010609030101010101" pitchFamily="49" charset="-122"/>
              </a:rPr>
              <a:t>：一条狗</a:t>
            </a:r>
            <a:endParaRPr lang="zh-CN" altLang="en-US" sz="1600" dirty="0">
              <a:latin typeface="新宋体" panose="02010609030101010101" pitchFamily="49" charset="-122"/>
              <a:ea typeface="新宋体" panose="02010609030101010101" pitchFamily="49" charset="-122"/>
            </a:endParaRPr>
          </a:p>
        </p:txBody>
      </p:sp>
      <p:sp>
        <p:nvSpPr>
          <p:cNvPr id="16" name="矩形 15"/>
          <p:cNvSpPr/>
          <p:nvPr/>
        </p:nvSpPr>
        <p:spPr>
          <a:xfrm>
            <a:off x="2404637" y="2205257"/>
            <a:ext cx="3797964" cy="2062103"/>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a:t>
            </a:r>
            <a:r>
              <a:rPr lang="en-US" altLang="zh-CN" sz="1600" dirty="0">
                <a:latin typeface="新宋体" panose="02010609030101010101" pitchFamily="49" charset="-122"/>
                <a:ea typeface="新宋体" panose="02010609030101010101" pitchFamily="49" charset="-122"/>
              </a:rPr>
              <a:t>Renaissance-style painting of a majestic golden retriever sitting gracefully in a lush, sunlit garden, surrounded by blooming flowers and a distant fountain, by Raphael and Botticelli, cinematic composition, trending on </a:t>
            </a:r>
            <a:r>
              <a:rPr lang="en-US" altLang="zh-CN" sz="1600" dirty="0" err="1">
                <a:latin typeface="新宋体" panose="02010609030101010101" pitchFamily="49" charset="-122"/>
                <a:ea typeface="新宋体" panose="02010609030101010101" pitchFamily="49" charset="-122"/>
              </a:rPr>
              <a:t>artstation</a:t>
            </a:r>
            <a:r>
              <a:rPr lang="en-US" altLang="zh-CN" sz="1600" dirty="0" smtClean="0">
                <a:latin typeface="新宋体" panose="02010609030101010101" pitchFamily="49" charset="-122"/>
                <a:ea typeface="新宋体" panose="02010609030101010101" pitchFamily="49" charset="-122"/>
              </a:rPr>
              <a:t>.</a:t>
            </a:r>
            <a:endParaRPr lang="zh-CN" altLang="en-US" sz="1600" dirty="0">
              <a:solidFill>
                <a:srgbClr val="00B050"/>
              </a:solidFill>
              <a:latin typeface="新宋体" panose="02010609030101010101" pitchFamily="49" charset="-122"/>
              <a:ea typeface="新宋体" panose="02010609030101010101" pitchFamily="49" charset="-122"/>
            </a:endParaRPr>
          </a:p>
        </p:txBody>
      </p:sp>
      <p:sp>
        <p:nvSpPr>
          <p:cNvPr id="19" name="矩形 18"/>
          <p:cNvSpPr/>
          <p:nvPr/>
        </p:nvSpPr>
        <p:spPr>
          <a:xfrm>
            <a:off x="6294662" y="2180530"/>
            <a:ext cx="5061420" cy="1815882"/>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a:t>
            </a:r>
            <a:r>
              <a:rPr lang="en-US" altLang="zh-CN" sz="1600" dirty="0">
                <a:latin typeface="新宋体" panose="02010609030101010101" pitchFamily="49" charset="-122"/>
                <a:ea typeface="新宋体" panose="02010609030101010101" pitchFamily="49" charset="-122"/>
              </a:rPr>
              <a:t>a lifelike depiction of a joyful dog, canine charm, </a:t>
            </a:r>
            <a:r>
              <a:rPr lang="en-US" altLang="zh-CN" sz="1600" dirty="0">
                <a:solidFill>
                  <a:srgbClr val="FF0000"/>
                </a:solidFill>
                <a:latin typeface="新宋体" panose="02010609030101010101" pitchFamily="49" charset="-122"/>
                <a:ea typeface="新宋体" panose="02010609030101010101" pitchFamily="49" charset="-122"/>
              </a:rPr>
              <a:t>natural setting, </a:t>
            </a:r>
            <a:r>
              <a:rPr lang="en-US" altLang="zh-CN" sz="1600" dirty="0" smtClean="0">
                <a:solidFill>
                  <a:srgbClr val="FF0000"/>
                </a:solidFill>
                <a:latin typeface="新宋体" panose="02010609030101010101" pitchFamily="49" charset="-122"/>
                <a:ea typeface="新宋体" panose="02010609030101010101" pitchFamily="49" charset="-122"/>
              </a:rPr>
              <a:t>detailed </a:t>
            </a:r>
            <a:r>
              <a:rPr lang="en-US" altLang="zh-CN" sz="1600" dirty="0">
                <a:solidFill>
                  <a:srgbClr val="FF0000"/>
                </a:solidFill>
                <a:latin typeface="新宋体" panose="02010609030101010101" pitchFamily="49" charset="-122"/>
                <a:ea typeface="新宋体" panose="02010609030101010101" pitchFamily="49" charset="-122"/>
              </a:rPr>
              <a:t>glossy golden </a:t>
            </a:r>
            <a:r>
              <a:rPr lang="en-US" altLang="zh-CN" sz="1600" dirty="0" smtClean="0">
                <a:solidFill>
                  <a:srgbClr val="FF0000"/>
                </a:solidFill>
                <a:latin typeface="新宋体" panose="02010609030101010101" pitchFamily="49" charset="-122"/>
                <a:ea typeface="新宋体" panose="02010609030101010101" pitchFamily="49" charset="-122"/>
              </a:rPr>
              <a:t>fur, </a:t>
            </a:r>
            <a:r>
              <a:rPr lang="en-US" altLang="zh-CN" sz="1600" dirty="0">
                <a:solidFill>
                  <a:srgbClr val="FF0000"/>
                </a:solidFill>
                <a:latin typeface="新宋体" panose="02010609030101010101" pitchFamily="49" charset="-122"/>
                <a:ea typeface="新宋体" panose="02010609030101010101" pitchFamily="49" charset="-122"/>
              </a:rPr>
              <a:t>sparkling brown eyes, wagging its tail,</a:t>
            </a:r>
            <a:r>
              <a:rPr lang="en-US" altLang="zh-CN" sz="1600" dirty="0" smtClean="0">
                <a:solidFill>
                  <a:srgbClr val="FF0000"/>
                </a:solidFill>
                <a:latin typeface="新宋体" panose="02010609030101010101" pitchFamily="49" charset="-122"/>
                <a:ea typeface="新宋体" panose="02010609030101010101" pitchFamily="49" charset="-122"/>
              </a:rPr>
              <a:t> playful stance, </a:t>
            </a:r>
            <a:r>
              <a:rPr lang="en-US" altLang="zh-CN" sz="1600" dirty="0">
                <a:solidFill>
                  <a:srgbClr val="FF0000"/>
                </a:solidFill>
                <a:latin typeface="新宋体" panose="02010609030101010101" pitchFamily="49" charset="-122"/>
                <a:ea typeface="新宋体" panose="02010609030101010101" pitchFamily="49" charset="-122"/>
              </a:rPr>
              <a:t>genuine happiness expression, </a:t>
            </a:r>
            <a:r>
              <a:rPr lang="en-US" altLang="zh-CN" sz="1600" dirty="0">
                <a:latin typeface="新宋体" panose="02010609030101010101" pitchFamily="49" charset="-122"/>
                <a:ea typeface="新宋体" panose="02010609030101010101" pitchFamily="49" charset="-122"/>
              </a:rPr>
              <a:t>warm ambient </a:t>
            </a:r>
            <a:r>
              <a:rPr lang="en-US" altLang="zh-CN" sz="1600" dirty="0" smtClean="0">
                <a:latin typeface="新宋体" panose="02010609030101010101" pitchFamily="49" charset="-122"/>
                <a:ea typeface="新宋体" panose="02010609030101010101" pitchFamily="49" charset="-122"/>
              </a:rPr>
              <a:t>lighting vibrant </a:t>
            </a:r>
            <a:r>
              <a:rPr lang="en-US" altLang="zh-CN" sz="1600" dirty="0">
                <a:latin typeface="新宋体" panose="02010609030101010101" pitchFamily="49" charset="-122"/>
                <a:ea typeface="新宋体" panose="02010609030101010101" pitchFamily="49" charset="-122"/>
              </a:rPr>
              <a:t>ecosystem background, (best quality, masterpiece</a:t>
            </a:r>
            <a:r>
              <a:rPr lang="en-US" altLang="zh-CN" sz="1600" dirty="0" smtClean="0">
                <a:latin typeface="新宋体" panose="02010609030101010101" pitchFamily="49" charset="-122"/>
                <a:ea typeface="新宋体" panose="02010609030101010101" pitchFamily="49" charset="-122"/>
              </a:rPr>
              <a:t>)</a:t>
            </a:r>
            <a:endParaRPr lang="zh-CN" altLang="en-US" sz="1600" dirty="0">
              <a:solidFill>
                <a:srgbClr val="00B050"/>
              </a:solidFill>
              <a:latin typeface="新宋体" panose="02010609030101010101" pitchFamily="49" charset="-122"/>
              <a:ea typeface="新宋体" panose="02010609030101010101" pitchFamily="49" charset="-122"/>
            </a:endParaRPr>
          </a:p>
        </p:txBody>
      </p:sp>
      <p:sp>
        <p:nvSpPr>
          <p:cNvPr id="20" name="矩形 19"/>
          <p:cNvSpPr/>
          <p:nvPr/>
        </p:nvSpPr>
        <p:spPr>
          <a:xfrm>
            <a:off x="-15708" y="4223025"/>
            <a:ext cx="2497902" cy="338554"/>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优化前</a:t>
            </a:r>
            <a:r>
              <a:rPr lang="zh-CN" altLang="en-US" sz="1600"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中国乡镇企业</a:t>
            </a:r>
            <a:r>
              <a:rPr lang="zh-CN" altLang="en-US" sz="1600" dirty="0" smtClean="0">
                <a:latin typeface="新宋体" panose="02010609030101010101" pitchFamily="49" charset="-122"/>
                <a:ea typeface="新宋体" panose="02010609030101010101" pitchFamily="49" charset="-122"/>
              </a:rPr>
              <a:t>家</a:t>
            </a:r>
            <a:endParaRPr lang="zh-CN" altLang="en-US" sz="1600" dirty="0">
              <a:latin typeface="新宋体" panose="02010609030101010101" pitchFamily="49" charset="-122"/>
              <a:ea typeface="新宋体" panose="02010609030101010101" pitchFamily="49" charset="-122"/>
            </a:endParaRPr>
          </a:p>
        </p:txBody>
      </p:sp>
      <p:sp>
        <p:nvSpPr>
          <p:cNvPr id="21" name="矩形 20"/>
          <p:cNvSpPr/>
          <p:nvPr/>
        </p:nvSpPr>
        <p:spPr>
          <a:xfrm>
            <a:off x="2404637" y="4211128"/>
            <a:ext cx="3931026" cy="1815882"/>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zh-CN" altLang="en-US" sz="1600" dirty="0" smtClean="0">
                <a:latin typeface="新宋体" panose="02010609030101010101" pitchFamily="49" charset="-122"/>
                <a:ea typeface="新宋体" panose="02010609030101010101" pitchFamily="49" charset="-122"/>
              </a:rPr>
              <a:t>：</a:t>
            </a:r>
            <a:r>
              <a:rPr lang="en-US" altLang="zh-CN" sz="1600" dirty="0">
                <a:latin typeface="新宋体" panose="02010609030101010101" pitchFamily="49" charset="-122"/>
                <a:ea typeface="新宋体" panose="02010609030101010101" pitchFamily="49" charset="-122"/>
              </a:rPr>
              <a:t> Realistic Watercolor of a middle-aged Chinese entrepreneur inspecting tea leaves in a lush, green tea field, with a background of misty mountains, by Qi </a:t>
            </a:r>
            <a:r>
              <a:rPr lang="en-US" altLang="zh-CN" sz="1600" dirty="0" err="1">
                <a:latin typeface="新宋体" panose="02010609030101010101" pitchFamily="49" charset="-122"/>
                <a:ea typeface="新宋体" panose="02010609030101010101" pitchFamily="49" charset="-122"/>
              </a:rPr>
              <a:t>Baishi</a:t>
            </a:r>
            <a:r>
              <a:rPr lang="en-US" altLang="zh-CN" sz="1600" dirty="0">
                <a:latin typeface="新宋体" panose="02010609030101010101" pitchFamily="49" charset="-122"/>
                <a:ea typeface="新宋体" panose="02010609030101010101" pitchFamily="49" charset="-122"/>
              </a:rPr>
              <a:t> and Xu </a:t>
            </a:r>
            <a:r>
              <a:rPr lang="en-US" altLang="zh-CN" sz="1600" dirty="0" err="1">
                <a:latin typeface="新宋体" panose="02010609030101010101" pitchFamily="49" charset="-122"/>
                <a:ea typeface="新宋体" panose="02010609030101010101" pitchFamily="49" charset="-122"/>
              </a:rPr>
              <a:t>Beihong</a:t>
            </a:r>
            <a:r>
              <a:rPr lang="en-US" altLang="zh-CN" sz="1600" dirty="0">
                <a:latin typeface="新宋体" panose="02010609030101010101" pitchFamily="49" charset="-122"/>
                <a:ea typeface="新宋体" panose="02010609030101010101" pitchFamily="49" charset="-122"/>
              </a:rPr>
              <a:t>, cinematic composition, trending on </a:t>
            </a:r>
            <a:r>
              <a:rPr lang="en-US" altLang="zh-CN" sz="1600" dirty="0" err="1">
                <a:latin typeface="新宋体" panose="02010609030101010101" pitchFamily="49" charset="-122"/>
                <a:ea typeface="新宋体" panose="02010609030101010101" pitchFamily="49" charset="-122"/>
              </a:rPr>
              <a:t>ArtStation</a:t>
            </a:r>
            <a:r>
              <a:rPr lang="en-US" altLang="zh-CN" sz="1600" dirty="0">
                <a:latin typeface="新宋体" panose="02010609030101010101" pitchFamily="49" charset="-122"/>
                <a:ea typeface="新宋体" panose="02010609030101010101" pitchFamily="49" charset="-122"/>
              </a:rPr>
              <a:t>. </a:t>
            </a:r>
            <a:endParaRPr lang="zh-CN" altLang="en-US" sz="1600" dirty="0">
              <a:solidFill>
                <a:srgbClr val="00B050"/>
              </a:solidFill>
              <a:latin typeface="新宋体" panose="02010609030101010101" pitchFamily="49" charset="-122"/>
              <a:ea typeface="新宋体" panose="02010609030101010101" pitchFamily="49" charset="-122"/>
            </a:endParaRPr>
          </a:p>
        </p:txBody>
      </p:sp>
      <p:sp>
        <p:nvSpPr>
          <p:cNvPr id="5" name="矩形 4"/>
          <p:cNvSpPr/>
          <p:nvPr/>
        </p:nvSpPr>
        <p:spPr>
          <a:xfrm>
            <a:off x="6314375" y="4118685"/>
            <a:ext cx="5634818" cy="2800767"/>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优化后：</a:t>
            </a:r>
            <a:r>
              <a:rPr lang="en-US" altLang="zh-CN" sz="1600" dirty="0">
                <a:latin typeface="新宋体" panose="02010609030101010101" pitchFamily="49" charset="-122"/>
                <a:ea typeface="新宋体" panose="02010609030101010101" pitchFamily="49" charset="-122"/>
              </a:rPr>
              <a:t> Chinese rural entrepreneur in an office, </a:t>
            </a:r>
            <a:r>
              <a:rPr lang="en-US" altLang="zh-CN" sz="1600" dirty="0">
                <a:solidFill>
                  <a:srgbClr val="FF0000"/>
                </a:solidFill>
                <a:latin typeface="新宋体" panose="02010609030101010101" pitchFamily="49" charset="-122"/>
                <a:ea typeface="新宋体" panose="02010609030101010101" pitchFamily="49" charset="-122"/>
              </a:rPr>
              <a:t>simplistic and traditional</a:t>
            </a:r>
            <a:r>
              <a:rPr lang="en-US" altLang="zh-CN" sz="1600" dirty="0">
                <a:latin typeface="新宋体" panose="02010609030101010101" pitchFamily="49" charset="-122"/>
                <a:ea typeface="新宋体" panose="02010609030101010101" pitchFamily="49" charset="-122"/>
              </a:rPr>
              <a:t>, (budget wooden desk:1.3), fluorescent lighting, cluttered space with paperwork and </a:t>
            </a:r>
            <a:r>
              <a:rPr lang="en-US" altLang="zh-CN" sz="1600" dirty="0">
                <a:solidFill>
                  <a:srgbClr val="FF0000"/>
                </a:solidFill>
                <a:latin typeface="新宋体" panose="02010609030101010101" pitchFamily="49" charset="-122"/>
                <a:ea typeface="新宋体" panose="02010609030101010101" pitchFamily="49" charset="-122"/>
              </a:rPr>
              <a:t>old computer</a:t>
            </a:r>
            <a:r>
              <a:rPr lang="en-US" altLang="zh-CN" sz="1600" dirty="0">
                <a:latin typeface="新宋体" panose="02010609030101010101" pitchFamily="49" charset="-122"/>
                <a:ea typeface="新宋体" panose="02010609030101010101" pitchFamily="49" charset="-122"/>
              </a:rPr>
              <a:t>, Mao-era propaganda poster on the wall, a faded red flag, old-model fax machine, (economic growth charts:1.2), </a:t>
            </a:r>
            <a:r>
              <a:rPr lang="en-US" altLang="zh-CN" sz="1600" dirty="0">
                <a:solidFill>
                  <a:srgbClr val="FF0000"/>
                </a:solidFill>
                <a:latin typeface="新宋体" panose="02010609030101010101" pitchFamily="49" charset="-122"/>
                <a:ea typeface="新宋体" panose="02010609030101010101" pitchFamily="49" charset="-122"/>
              </a:rPr>
              <a:t>thermos with green tea</a:t>
            </a:r>
            <a:r>
              <a:rPr lang="en-US" altLang="zh-CN" sz="1600" dirty="0">
                <a:latin typeface="新宋体" panose="02010609030101010101" pitchFamily="49" charset="-122"/>
                <a:ea typeface="新宋体" panose="02010609030101010101" pitchFamily="49" charset="-122"/>
              </a:rPr>
              <a:t>, </a:t>
            </a:r>
            <a:r>
              <a:rPr lang="en-US" altLang="zh-CN" sz="1600" dirty="0" smtClean="0">
                <a:latin typeface="新宋体" panose="02010609030101010101" pitchFamily="49" charset="-122"/>
                <a:ea typeface="新宋体" panose="02010609030101010101" pitchFamily="49" charset="-122"/>
              </a:rPr>
              <a:t>framed </a:t>
            </a:r>
            <a:r>
              <a:rPr lang="en-US" altLang="zh-CN" sz="1600" dirty="0">
                <a:latin typeface="新宋体" panose="02010609030101010101" pitchFamily="49" charset="-122"/>
                <a:ea typeface="新宋体" panose="02010609030101010101" pitchFamily="49" charset="-122"/>
              </a:rPr>
              <a:t>certificate of merit, office plant, mid-2000s dated decor, photo of the entrepreneur receiving a handshake award, (sturdy chair:1.1), wear and tear visible, essence of rural Chinese commerce, subdued colors, (nostalgic:0.9), (hyperrealistic:1.3)</a:t>
            </a:r>
            <a:endParaRPr lang="zh-CN" altLang="en-US" sz="1600" dirty="0">
              <a:latin typeface="新宋体" panose="02010609030101010101" pitchFamily="49" charset="-122"/>
              <a:ea typeface="新宋体" panose="02010609030101010101" pitchFamily="49" charset="-122"/>
            </a:endParaRPr>
          </a:p>
        </p:txBody>
      </p:sp>
      <p:cxnSp>
        <p:nvCxnSpPr>
          <p:cNvPr id="22" name="直接连接符 21"/>
          <p:cNvCxnSpPr/>
          <p:nvPr/>
        </p:nvCxnSpPr>
        <p:spPr>
          <a:xfrm>
            <a:off x="6264593" y="1390133"/>
            <a:ext cx="0" cy="532970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5089" y="4185098"/>
            <a:ext cx="113696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85736" y="2097995"/>
            <a:ext cx="113696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758143" y="1703280"/>
            <a:ext cx="1306768" cy="338554"/>
          </a:xfrm>
          <a:prstGeom prst="rect">
            <a:avLst/>
          </a:prstGeom>
        </p:spPr>
        <p:txBody>
          <a:bodyPr wrap="none">
            <a:spAutoFit/>
          </a:bodyPr>
          <a:lstStyle/>
          <a:p>
            <a:r>
              <a:rPr lang="en-US" altLang="zh-CN" sz="1600" dirty="0" smtClean="0">
                <a:solidFill>
                  <a:schemeClr val="tx1"/>
                </a:solidFill>
                <a:latin typeface="Verdana" panose="020B0604030504040204" pitchFamily="34" charset="0"/>
                <a:ea typeface="Verdana" panose="020B0604030504040204" pitchFamily="34" charset="0"/>
              </a:rPr>
              <a:t>Huiyi, v0.2</a:t>
            </a:r>
            <a:endParaRPr lang="zh-CN" altLang="en-US" sz="1600" dirty="0">
              <a:solidFill>
                <a:schemeClr val="tx1"/>
              </a:solidFill>
              <a:latin typeface="Verdana" panose="020B0604030504040204" pitchFamily="34" charset="0"/>
            </a:endParaRP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622" y="1343639"/>
            <a:ext cx="3280497" cy="702964"/>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63" y="1294883"/>
            <a:ext cx="3118098" cy="469228"/>
          </a:xfrm>
          <a:prstGeom prst="rect">
            <a:avLst/>
          </a:prstGeom>
        </p:spPr>
      </p:pic>
      <p:sp>
        <p:nvSpPr>
          <p:cNvPr id="17" name="矩形 16"/>
          <p:cNvSpPr/>
          <p:nvPr/>
        </p:nvSpPr>
        <p:spPr>
          <a:xfrm>
            <a:off x="385736" y="766004"/>
            <a:ext cx="11132018"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在优化</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任务目标的过程中，可以使用自动化工具来完善任务目标细节来提供更多的解决思路。</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239549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语境设置（</a:t>
            </a:r>
            <a:r>
              <a:rPr lang="en-US" altLang="zh-CN" sz="2400" dirty="0" smtClean="0">
                <a:solidFill>
                  <a:srgbClr val="3856F5"/>
                </a:solidFill>
                <a:latin typeface="微软雅黑" panose="020B0503020204020204" pitchFamily="34" charset="-122"/>
                <a:ea typeface="微软雅黑" panose="020B0503020204020204" pitchFamily="34" charset="-122"/>
              </a:rPr>
              <a:t>Context Framing</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263801" y="1276641"/>
            <a:ext cx="11508900" cy="1015663"/>
          </a:xfrm>
          <a:prstGeom prst="rect">
            <a:avLst/>
          </a:prstGeom>
        </p:spPr>
        <p:txBody>
          <a:bodyPr wrap="square">
            <a:spAutoFit/>
          </a:bodyPr>
          <a:lstStyle/>
          <a:p>
            <a:r>
              <a:rPr lang="zh-CN" altLang="en-US" sz="2000" dirty="0" smtClean="0">
                <a:latin typeface="新宋体" panose="02010609030101010101" pitchFamily="49" charset="-122"/>
                <a:ea typeface="新宋体" panose="02010609030101010101" pitchFamily="49" charset="-122"/>
              </a:rPr>
              <a:t>语境</a:t>
            </a:r>
            <a:r>
              <a:rPr lang="zh-CN" altLang="en-US" sz="2000" dirty="0">
                <a:latin typeface="新宋体" panose="02010609030101010101" pitchFamily="49" charset="-122"/>
                <a:ea typeface="新宋体" panose="02010609030101010101" pitchFamily="49" charset="-122"/>
              </a:rPr>
              <a:t>设置，或称</a:t>
            </a:r>
            <a:r>
              <a:rPr lang="zh-CN" altLang="en-US" sz="2000" b="1" dirty="0">
                <a:solidFill>
                  <a:srgbClr val="FF0000"/>
                </a:solidFill>
                <a:latin typeface="新宋体" panose="02010609030101010101" pitchFamily="49" charset="-122"/>
                <a:ea typeface="新宋体" panose="02010609030101010101" pitchFamily="49" charset="-122"/>
              </a:rPr>
              <a:t>上下文构建（</a:t>
            </a:r>
            <a:r>
              <a:rPr lang="en-US" altLang="zh-CN" sz="2000" b="1" dirty="0">
                <a:solidFill>
                  <a:srgbClr val="FF0000"/>
                </a:solidFill>
                <a:latin typeface="新宋体" panose="02010609030101010101" pitchFamily="49" charset="-122"/>
                <a:ea typeface="新宋体" panose="02010609030101010101" pitchFamily="49" charset="-122"/>
              </a:rPr>
              <a:t>Context Framing</a:t>
            </a:r>
            <a:r>
              <a:rPr lang="zh-CN" altLang="en-US" sz="2000" b="1" dirty="0">
                <a:solidFill>
                  <a:srgbClr val="FF0000"/>
                </a:solidFill>
                <a:latin typeface="新宋体" panose="02010609030101010101" pitchFamily="49" charset="-122"/>
                <a:ea typeface="新宋体" panose="02010609030101010101" pitchFamily="49" charset="-122"/>
              </a:rPr>
              <a:t>）</a:t>
            </a:r>
            <a:r>
              <a:rPr lang="zh-CN" altLang="en-US" sz="2000" dirty="0">
                <a:latin typeface="新宋体" panose="02010609030101010101" pitchFamily="49" charset="-122"/>
                <a:ea typeface="新宋体" panose="02010609030101010101" pitchFamily="49" charset="-122"/>
              </a:rPr>
              <a:t>，是在</a:t>
            </a:r>
            <a:r>
              <a:rPr lang="en-US" altLang="zh-CN" sz="2000" dirty="0">
                <a:latin typeface="新宋体" panose="02010609030101010101" pitchFamily="49" charset="-122"/>
                <a:ea typeface="新宋体" panose="02010609030101010101" pitchFamily="49" charset="-122"/>
              </a:rPr>
              <a:t>Prompt Engineering</a:t>
            </a:r>
            <a:r>
              <a:rPr lang="zh-CN" altLang="en-US" sz="2000" dirty="0" smtClean="0">
                <a:latin typeface="新宋体" panose="02010609030101010101" pitchFamily="49" charset="-122"/>
                <a:ea typeface="新宋体" panose="02010609030101010101" pitchFamily="49" charset="-122"/>
              </a:rPr>
              <a:t>中非常重要</a:t>
            </a:r>
            <a:r>
              <a:rPr lang="zh-CN" altLang="en-US" sz="2000" dirty="0">
                <a:latin typeface="新宋体" panose="02010609030101010101" pitchFamily="49" charset="-122"/>
                <a:ea typeface="新宋体" panose="02010609030101010101" pitchFamily="49" charset="-122"/>
              </a:rPr>
              <a:t>的概念，它涉及如何通过设计</a:t>
            </a:r>
            <a:r>
              <a:rPr lang="en-US" altLang="zh-CN" sz="2000" dirty="0">
                <a:latin typeface="新宋体" panose="02010609030101010101" pitchFamily="49" charset="-122"/>
                <a:ea typeface="新宋体" panose="02010609030101010101" pitchFamily="49" charset="-122"/>
              </a:rPr>
              <a:t>Prompt</a:t>
            </a:r>
            <a:r>
              <a:rPr lang="zh-CN" altLang="en-US" sz="2000" dirty="0">
                <a:latin typeface="新宋体" panose="02010609030101010101" pitchFamily="49" charset="-122"/>
                <a:ea typeface="新宋体" panose="02010609030101010101" pitchFamily="49" charset="-122"/>
              </a:rPr>
              <a:t>来给预训练的语言模型提供明确、相关和充分的信息，以</a:t>
            </a:r>
            <a:r>
              <a:rPr lang="zh-CN" altLang="en-US" sz="2000" dirty="0" smtClean="0">
                <a:latin typeface="新宋体" panose="02010609030101010101" pitchFamily="49" charset="-122"/>
                <a:ea typeface="新宋体" panose="02010609030101010101" pitchFamily="49" charset="-122"/>
              </a:rPr>
              <a:t>便于激发模型的与训练能力，能够</a:t>
            </a:r>
            <a:r>
              <a:rPr lang="zh-CN" altLang="en-US" sz="2000" dirty="0">
                <a:latin typeface="新宋体" panose="02010609030101010101" pitchFamily="49" charset="-122"/>
                <a:ea typeface="新宋体" panose="02010609030101010101" pitchFamily="49" charset="-122"/>
              </a:rPr>
              <a:t>生成合适的回应或执行相应的任务。</a:t>
            </a:r>
          </a:p>
        </p:txBody>
      </p:sp>
      <p:sp>
        <p:nvSpPr>
          <p:cNvPr id="4" name="矩形 3"/>
          <p:cNvSpPr/>
          <p:nvPr/>
        </p:nvSpPr>
        <p:spPr>
          <a:xfrm>
            <a:off x="263801" y="2383744"/>
            <a:ext cx="11049962" cy="4524315"/>
          </a:xfrm>
          <a:prstGeom prst="rect">
            <a:avLst/>
          </a:prstGeom>
        </p:spPr>
        <p:txBody>
          <a:bodyPr wrap="square">
            <a:spAutoFit/>
          </a:bodyPr>
          <a:lstStyle/>
          <a:p>
            <a:r>
              <a:rPr lang="zh-CN" altLang="en-US" b="1" dirty="0">
                <a:latin typeface="新宋体" panose="02010609030101010101" pitchFamily="49" charset="-122"/>
                <a:ea typeface="新宋体" panose="02010609030101010101" pitchFamily="49" charset="-122"/>
              </a:rPr>
              <a:t>上下文的</a:t>
            </a:r>
            <a:r>
              <a:rPr lang="zh-CN" altLang="en-US" b="1" dirty="0" smtClean="0">
                <a:latin typeface="新宋体" panose="02010609030101010101" pitchFamily="49" charset="-122"/>
                <a:ea typeface="新宋体" panose="02010609030101010101" pitchFamily="49" charset="-122"/>
              </a:rPr>
              <a:t>重要性</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信息</a:t>
            </a:r>
            <a:r>
              <a:rPr lang="zh-CN" altLang="en-US" b="1" dirty="0">
                <a:solidFill>
                  <a:srgbClr val="FF0000"/>
                </a:solidFill>
                <a:latin typeface="新宋体" panose="02010609030101010101" pitchFamily="49" charset="-122"/>
                <a:ea typeface="新宋体" panose="02010609030101010101" pitchFamily="49" charset="-122"/>
              </a:rPr>
              <a:t>补</a:t>
            </a:r>
            <a:r>
              <a:rPr lang="zh-CN" altLang="en-US" b="1" dirty="0" smtClean="0">
                <a:solidFill>
                  <a:srgbClr val="FF0000"/>
                </a:solidFill>
                <a:latin typeface="新宋体" panose="02010609030101010101" pitchFamily="49" charset="-122"/>
                <a:ea typeface="新宋体" panose="02010609030101010101" pitchFamily="49" charset="-122"/>
              </a:rPr>
              <a:t>全</a:t>
            </a:r>
            <a:r>
              <a:rPr lang="zh-CN" altLang="en-US" dirty="0" smtClean="0">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模型</a:t>
            </a:r>
            <a:r>
              <a:rPr lang="zh-CN" altLang="en-US" dirty="0">
                <a:latin typeface="新宋体" panose="02010609030101010101" pitchFamily="49" charset="-122"/>
                <a:ea typeface="新宋体" panose="02010609030101010101" pitchFamily="49" charset="-122"/>
              </a:rPr>
              <a:t>在有限的信息下做出推断时，会利用上下文中的线索来补全信息空白</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语境理解</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上下文帮助模型理解任务的背景和语境，包括用户的意图、期望的回答风格和详细程度</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b="1" dirty="0" smtClean="0">
                <a:latin typeface="新宋体" panose="02010609030101010101" pitchFamily="49" charset="-122"/>
                <a:ea typeface="新宋体" panose="02010609030101010101" pitchFamily="49" charset="-122"/>
              </a:rPr>
              <a:t>设置</a:t>
            </a:r>
            <a:r>
              <a:rPr lang="zh-CN" altLang="en-US" b="1" dirty="0">
                <a:latin typeface="新宋体" panose="02010609030101010101" pitchFamily="49" charset="-122"/>
                <a:ea typeface="新宋体" panose="02010609030101010101" pitchFamily="49" charset="-122"/>
              </a:rPr>
              <a:t>有效的</a:t>
            </a:r>
            <a:r>
              <a:rPr lang="zh-CN" altLang="en-US" b="1" dirty="0" smtClean="0">
                <a:latin typeface="新宋体" panose="02010609030101010101" pitchFamily="49" charset="-122"/>
                <a:ea typeface="新宋体" panose="02010609030101010101" pitchFamily="49" charset="-122"/>
              </a:rPr>
              <a:t>上下文</a:t>
            </a:r>
            <a:endParaRPr lang="en-US" altLang="zh-CN" b="1"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明确性</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始终确保</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表达清楚无歧义，避免含糊的指令或问题。直接明了通常比含蓄暧昧更</a:t>
            </a:r>
            <a:r>
              <a:rPr lang="zh-CN" altLang="en-US" dirty="0" smtClean="0">
                <a:latin typeface="新宋体" panose="02010609030101010101" pitchFamily="49" charset="-122"/>
                <a:ea typeface="新宋体" panose="02010609030101010101" pitchFamily="49" charset="-122"/>
              </a:rPr>
              <a:t>有效。</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相关性</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提供给模型的上下文应该与所要求的任务密切相关。无关的信息可能会导致模型混淆，从而降低输出的相关性</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b="1" dirty="0" smtClean="0">
                <a:solidFill>
                  <a:srgbClr val="FF0000"/>
                </a:solidFill>
                <a:latin typeface="新宋体" panose="02010609030101010101" pitchFamily="49" charset="-122"/>
                <a:ea typeface="新宋体" panose="02010609030101010101" pitchFamily="49" charset="-122"/>
              </a:rPr>
              <a:t>充分性</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上下文要包含执行任务所必需的所有重要信息，但也避免过多的冗余，这可能导致不必要的复杂性或模型混淆</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b="1" dirty="0">
                <a:latin typeface="新宋体" panose="02010609030101010101" pitchFamily="49" charset="-122"/>
                <a:ea typeface="新宋体" panose="02010609030101010101" pitchFamily="49" charset="-122"/>
              </a:rPr>
              <a:t>预防典型误区</a:t>
            </a:r>
            <a:endParaRPr lang="en-US" altLang="zh-CN" b="1" dirty="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复杂性：</a:t>
            </a:r>
            <a:r>
              <a:rPr lang="zh-CN" altLang="en-US" dirty="0">
                <a:latin typeface="新宋体" panose="02010609030101010101" pitchFamily="49" charset="-122"/>
                <a:ea typeface="新宋体" panose="02010609030101010101" pitchFamily="49" charset="-122"/>
              </a:rPr>
              <a:t>认为复杂或发散的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可以启发模型提供更深入的回答</a:t>
            </a:r>
            <a:r>
              <a:rPr lang="zh-CN" altLang="en-US" dirty="0" smtClean="0">
                <a:latin typeface="新宋体" panose="02010609030101010101" pitchFamily="49" charset="-122"/>
                <a:ea typeface="新宋体" panose="02010609030101010101" pitchFamily="49" charset="-122"/>
              </a:rPr>
              <a:t>。应专注</a:t>
            </a:r>
            <a:r>
              <a:rPr lang="zh-CN" altLang="en-US" dirty="0">
                <a:latin typeface="新宋体" panose="02010609030101010101" pitchFamily="49" charset="-122"/>
                <a:ea typeface="新宋体" panose="02010609030101010101" pitchFamily="49" charset="-122"/>
              </a:rPr>
              <a:t>于清晰和目标导向的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简明很多时候胜于</a:t>
            </a:r>
            <a:r>
              <a:rPr lang="zh-CN" altLang="en-US" dirty="0">
                <a:latin typeface="新宋体" panose="02010609030101010101" pitchFamily="49" charset="-122"/>
                <a:ea typeface="新宋体" panose="02010609030101010101" pitchFamily="49" charset="-122"/>
              </a:rPr>
              <a:t>复杂</a:t>
            </a:r>
            <a:r>
              <a:rPr lang="zh-CN" altLang="en-US"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a:latin typeface="新宋体" panose="02010609030101010101" pitchFamily="49" charset="-122"/>
                <a:ea typeface="新宋体" panose="02010609030101010101" pitchFamily="49" charset="-122"/>
              </a:rPr>
              <a:t>信息</a:t>
            </a:r>
            <a:r>
              <a:rPr lang="zh-CN" altLang="en-US" dirty="0" smtClean="0">
                <a:latin typeface="新宋体" panose="02010609030101010101" pitchFamily="49" charset="-122"/>
                <a:ea typeface="新宋体" panose="02010609030101010101" pitchFamily="49" charset="-122"/>
              </a:rPr>
              <a:t>过载：</a:t>
            </a:r>
            <a:r>
              <a:rPr lang="zh-CN" altLang="en-US" dirty="0">
                <a:latin typeface="新宋体" panose="02010609030101010101" pitchFamily="49" charset="-122"/>
                <a:ea typeface="新宋体" panose="02010609030101010101" pitchFamily="49" charset="-122"/>
              </a:rPr>
              <a:t>认为提供更多信息可以帮助模型更好地理解</a:t>
            </a:r>
            <a:r>
              <a:rPr lang="zh-CN" altLang="en-US" dirty="0" smtClean="0">
                <a:latin typeface="新宋体" panose="02010609030101010101" pitchFamily="49" charset="-122"/>
                <a:ea typeface="新宋体" panose="02010609030101010101" pitchFamily="49" charset="-122"/>
              </a:rPr>
              <a:t>。实际上应只</a:t>
            </a:r>
            <a:r>
              <a:rPr lang="zh-CN" altLang="en-US" dirty="0">
                <a:latin typeface="新宋体" panose="02010609030101010101" pitchFamily="49" charset="-122"/>
                <a:ea typeface="新宋体" panose="02010609030101010101" pitchFamily="49" charset="-122"/>
              </a:rPr>
              <a:t>提供对完成当前任务确实有用的详情</a:t>
            </a:r>
            <a:r>
              <a:rPr lang="zh-CN" altLang="en-US" dirty="0" smtClean="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
        <p:nvSpPr>
          <p:cNvPr id="5" name="矩形 4"/>
          <p:cNvSpPr/>
          <p:nvPr/>
        </p:nvSpPr>
        <p:spPr>
          <a:xfrm>
            <a:off x="263801" y="764268"/>
            <a:ext cx="11508900" cy="400110"/>
          </a:xfrm>
          <a:prstGeom prst="rect">
            <a:avLst/>
          </a:prstGeom>
        </p:spPr>
        <p:txBody>
          <a:bodyPr wrap="square">
            <a:spAutoFit/>
          </a:bodyPr>
          <a:lstStyle/>
          <a:p>
            <a:r>
              <a:rPr lang="zh-CN" altLang="en-US" sz="2000" dirty="0" smtClean="0">
                <a:latin typeface="新宋体" panose="02010609030101010101" pitchFamily="49" charset="-122"/>
                <a:ea typeface="新宋体" panose="02010609030101010101" pitchFamily="49" charset="-122"/>
              </a:rPr>
              <a:t>对于</a:t>
            </a:r>
            <a:r>
              <a:rPr lang="en-US" altLang="zh-CN" sz="2000" dirty="0" smtClean="0">
                <a:latin typeface="新宋体" panose="02010609030101010101" pitchFamily="49" charset="-122"/>
                <a:ea typeface="新宋体" panose="02010609030101010101" pitchFamily="49" charset="-122"/>
              </a:rPr>
              <a:t>LLM</a:t>
            </a:r>
            <a:r>
              <a:rPr lang="zh-CN" altLang="en-US" sz="2000" dirty="0" smtClean="0">
                <a:latin typeface="新宋体" panose="02010609030101010101" pitchFamily="49" charset="-122"/>
                <a:ea typeface="新宋体" panose="02010609030101010101" pitchFamily="49" charset="-122"/>
              </a:rPr>
              <a:t>而言，我们是一个“陌生人”。</a:t>
            </a:r>
            <a:r>
              <a:rPr lang="en-US" altLang="zh-CN" sz="2000" dirty="0" smtClean="0">
                <a:latin typeface="新宋体" panose="02010609030101010101" pitchFamily="49" charset="-122"/>
                <a:ea typeface="新宋体" panose="02010609030101010101" pitchFamily="49" charset="-122"/>
              </a:rPr>
              <a:t>LLM</a:t>
            </a:r>
            <a:r>
              <a:rPr lang="zh-CN" altLang="en-US" sz="2000" dirty="0" smtClean="0">
                <a:latin typeface="新宋体" panose="02010609030101010101" pitchFamily="49" charset="-122"/>
                <a:ea typeface="新宋体" panose="02010609030101010101" pitchFamily="49" charset="-122"/>
              </a:rPr>
              <a:t>不了解我们的背景，也不了解在我们眼中</a:t>
            </a:r>
            <a:r>
              <a:rPr lang="en-US" altLang="zh-CN" sz="2000" dirty="0" smtClean="0">
                <a:latin typeface="新宋体" panose="02010609030101010101" pitchFamily="49" charset="-122"/>
                <a:ea typeface="新宋体" panose="02010609030101010101" pitchFamily="49" charset="-122"/>
              </a:rPr>
              <a:t>LLM</a:t>
            </a:r>
            <a:r>
              <a:rPr lang="zh-CN" altLang="en-US" sz="2000" dirty="0" smtClean="0">
                <a:latin typeface="新宋体" panose="02010609030101010101" pitchFamily="49" charset="-122"/>
                <a:ea typeface="新宋体" panose="02010609030101010101" pitchFamily="49" charset="-122"/>
              </a:rPr>
              <a:t>的角色。</a:t>
            </a:r>
            <a:endParaRPr lang="zh-CN" altLang="en-US" sz="20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179329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语境设置（</a:t>
            </a:r>
            <a:r>
              <a:rPr lang="en-US" altLang="zh-CN" sz="2400" dirty="0" smtClean="0">
                <a:solidFill>
                  <a:srgbClr val="3856F5"/>
                </a:solidFill>
                <a:latin typeface="微软雅黑" panose="020B0503020204020204" pitchFamily="34" charset="-122"/>
                <a:ea typeface="微软雅黑" panose="020B0503020204020204" pitchFamily="34" charset="-122"/>
              </a:rPr>
              <a:t>Context Framing</a:t>
            </a:r>
            <a:r>
              <a:rPr lang="zh-CN" altLang="en-US" sz="2400" dirty="0" smtClean="0">
                <a:solidFill>
                  <a:srgbClr val="3856F5"/>
                </a:solidFill>
                <a:latin typeface="微软雅黑" panose="020B0503020204020204" pitchFamily="34" charset="-122"/>
                <a:ea typeface="微软雅黑" panose="020B0503020204020204" pitchFamily="34" charset="-122"/>
              </a:rPr>
              <a:t>）示例</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5" name="矩形 4"/>
          <p:cNvSpPr/>
          <p:nvPr/>
        </p:nvSpPr>
        <p:spPr>
          <a:xfrm>
            <a:off x="922707" y="864049"/>
            <a:ext cx="5028913" cy="923330"/>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翻译为中文：“</a:t>
            </a:r>
            <a:r>
              <a:rPr lang="en-US" altLang="zh-CN" dirty="0" smtClean="0">
                <a:solidFill>
                  <a:schemeClr val="tx1"/>
                </a:solidFill>
                <a:latin typeface="新宋体" panose="02010609030101010101" pitchFamily="49" charset="-122"/>
                <a:ea typeface="新宋体" panose="02010609030101010101" pitchFamily="49" charset="-122"/>
              </a:rPr>
              <a:t>Let life be beautiful like summer flowers and death like autumn leaves</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chemeClr val="tx1"/>
              </a:solidFill>
              <a:latin typeface="新宋体" panose="02010609030101010101" pitchFamily="49" charset="-122"/>
              <a:ea typeface="新宋体" panose="02010609030101010101" pitchFamily="49" charset="-122"/>
            </a:endParaRPr>
          </a:p>
        </p:txBody>
      </p:sp>
      <p:sp>
        <p:nvSpPr>
          <p:cNvPr id="6" name="矩形 5"/>
          <p:cNvSpPr/>
          <p:nvPr/>
        </p:nvSpPr>
        <p:spPr>
          <a:xfrm>
            <a:off x="418708" y="944949"/>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418708" y="1852244"/>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22707" y="1765051"/>
            <a:ext cx="5028913" cy="646331"/>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这句话翻译为中文是：</a:t>
            </a:r>
            <a:r>
              <a:rPr lang="zh-CN" altLang="en-US" dirty="0" smtClean="0">
                <a:solidFill>
                  <a:srgbClr val="FF0000"/>
                </a:solidFill>
                <a:latin typeface="新宋体" panose="02010609030101010101" pitchFamily="49" charset="-122"/>
                <a:ea typeface="新宋体" panose="02010609030101010101" pitchFamily="49" charset="-122"/>
              </a:rPr>
              <a:t>“让生命像夏季的花朵一样绚丽多彩，死亡像秋季的落叶一样自然而然”</a:t>
            </a:r>
            <a:endParaRPr lang="zh-CN" altLang="en-US" dirty="0">
              <a:solidFill>
                <a:srgbClr val="FF0000"/>
              </a:solidFill>
              <a:latin typeface="新宋体" panose="02010609030101010101" pitchFamily="49" charset="-122"/>
              <a:ea typeface="新宋体" panose="02010609030101010101" pitchFamily="49" charset="-122"/>
            </a:endParaRPr>
          </a:p>
        </p:txBody>
      </p:sp>
      <p:sp>
        <p:nvSpPr>
          <p:cNvPr id="9" name="矩形 8"/>
          <p:cNvSpPr/>
          <p:nvPr/>
        </p:nvSpPr>
        <p:spPr>
          <a:xfrm>
            <a:off x="922708" y="2938767"/>
            <a:ext cx="5028912" cy="2031325"/>
          </a:xfrm>
          <a:prstGeom prst="rect">
            <a:avLst/>
          </a:prstGeom>
        </p:spPr>
        <p:txBody>
          <a:bodyPr wrap="square">
            <a:spAutoFit/>
          </a:bodyPr>
          <a:lstStyle/>
          <a:p>
            <a:r>
              <a:rPr lang="zh-CN" altLang="en-US" dirty="0">
                <a:solidFill>
                  <a:srgbClr val="00B050"/>
                </a:solidFill>
                <a:latin typeface="新宋体" panose="02010609030101010101" pitchFamily="49" charset="-122"/>
                <a:ea typeface="新宋体" panose="02010609030101010101" pitchFamily="49" charset="-122"/>
              </a:rPr>
              <a:t>我希望</a:t>
            </a:r>
            <a:r>
              <a:rPr lang="zh-CN" altLang="en-US" dirty="0" smtClean="0">
                <a:solidFill>
                  <a:srgbClr val="00B050"/>
                </a:solidFill>
                <a:latin typeface="新宋体" panose="02010609030101010101" pitchFamily="49" charset="-122"/>
                <a:ea typeface="新宋体" panose="02010609030101010101" pitchFamily="49" charset="-122"/>
              </a:rPr>
              <a:t>你扮演翻译、</a:t>
            </a:r>
            <a:r>
              <a:rPr lang="zh-CN" altLang="en-US" dirty="0">
                <a:solidFill>
                  <a:srgbClr val="00B050"/>
                </a:solidFill>
                <a:latin typeface="新宋体" panose="02010609030101010101" pitchFamily="49" charset="-122"/>
                <a:ea typeface="新宋体" panose="02010609030101010101" pitchFamily="49" charset="-122"/>
              </a:rPr>
              <a:t>拼写</a:t>
            </a:r>
            <a:r>
              <a:rPr lang="zh-CN" altLang="en-US" dirty="0" smtClean="0">
                <a:solidFill>
                  <a:srgbClr val="00B050"/>
                </a:solidFill>
                <a:latin typeface="新宋体" panose="02010609030101010101" pitchFamily="49" charset="-122"/>
                <a:ea typeface="新宋体" panose="02010609030101010101" pitchFamily="49" charset="-122"/>
              </a:rPr>
              <a:t>校正和</a:t>
            </a:r>
            <a:r>
              <a:rPr lang="zh-CN" altLang="en-US" dirty="0">
                <a:solidFill>
                  <a:srgbClr val="00B050"/>
                </a:solidFill>
                <a:latin typeface="新宋体" panose="02010609030101010101" pitchFamily="49" charset="-122"/>
                <a:ea typeface="新宋体" panose="02010609030101010101" pitchFamily="49" charset="-122"/>
              </a:rPr>
              <a:t>文本</a:t>
            </a:r>
            <a:r>
              <a:rPr lang="zh-CN" altLang="en-US" dirty="0" smtClean="0">
                <a:solidFill>
                  <a:srgbClr val="00B050"/>
                </a:solidFill>
                <a:latin typeface="新宋体" panose="02010609030101010101" pitchFamily="49" charset="-122"/>
                <a:ea typeface="新宋体" panose="02010609030101010101" pitchFamily="49" charset="-122"/>
              </a:rPr>
              <a:t>润色的角色。你要更高雅的词汇</a:t>
            </a:r>
            <a:r>
              <a:rPr lang="zh-CN" altLang="en-US" dirty="0">
                <a:solidFill>
                  <a:srgbClr val="00B050"/>
                </a:solidFill>
                <a:latin typeface="新宋体" panose="02010609030101010101" pitchFamily="49" charset="-122"/>
                <a:ea typeface="新宋体" panose="02010609030101010101" pitchFamily="49" charset="-122"/>
              </a:rPr>
              <a:t>和</a:t>
            </a:r>
            <a:r>
              <a:rPr lang="zh-CN" altLang="en-US" dirty="0" smtClean="0">
                <a:solidFill>
                  <a:srgbClr val="00B050"/>
                </a:solidFill>
                <a:latin typeface="新宋体" panose="02010609030101010101" pitchFamily="49" charset="-122"/>
                <a:ea typeface="新宋体" panose="02010609030101010101" pitchFamily="49" charset="-122"/>
              </a:rPr>
              <a:t>句子，保持</a:t>
            </a:r>
            <a:r>
              <a:rPr lang="zh-CN" altLang="en-US" dirty="0">
                <a:solidFill>
                  <a:srgbClr val="00B050"/>
                </a:solidFill>
                <a:latin typeface="新宋体" panose="02010609030101010101" pitchFamily="49" charset="-122"/>
                <a:ea typeface="新宋体" panose="02010609030101010101" pitchFamily="49" charset="-122"/>
              </a:rPr>
              <a:t>原意不变，但要使其更具文学性</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翻译为中文：</a:t>
            </a:r>
            <a:r>
              <a:rPr lang="zh-CN" altLang="en-US" dirty="0">
                <a:solidFill>
                  <a:schemeClr val="tx1"/>
                </a:solidFill>
                <a:latin typeface="新宋体" panose="02010609030101010101" pitchFamily="49" charset="-122"/>
                <a:ea typeface="新宋体" panose="02010609030101010101" pitchFamily="49" charset="-122"/>
              </a:rPr>
              <a:t>“</a:t>
            </a:r>
            <a:r>
              <a:rPr lang="en-US" altLang="zh-CN" dirty="0">
                <a:solidFill>
                  <a:schemeClr val="tx1"/>
                </a:solidFill>
                <a:latin typeface="新宋体" panose="02010609030101010101" pitchFamily="49" charset="-122"/>
                <a:ea typeface="新宋体" panose="02010609030101010101" pitchFamily="49" charset="-122"/>
              </a:rPr>
              <a:t>Let life be beautiful like summer flowers and death like autumn leaves</a:t>
            </a:r>
            <a:r>
              <a:rPr lang="zh-CN" altLang="en-US" dirty="0">
                <a:solidFill>
                  <a:schemeClr val="tx1"/>
                </a:solidFill>
                <a:latin typeface="新宋体" panose="02010609030101010101" pitchFamily="49" charset="-122"/>
                <a:ea typeface="新宋体" panose="02010609030101010101" pitchFamily="49" charset="-122"/>
              </a:rPr>
              <a:t>”</a:t>
            </a:r>
          </a:p>
          <a:p>
            <a:endParaRPr lang="zh-CN" altLang="en-US" dirty="0">
              <a:latin typeface="新宋体" panose="02010609030101010101" pitchFamily="49" charset="-122"/>
              <a:ea typeface="新宋体" panose="02010609030101010101" pitchFamily="49" charset="-122"/>
            </a:endParaRPr>
          </a:p>
        </p:txBody>
      </p:sp>
      <p:sp>
        <p:nvSpPr>
          <p:cNvPr id="10" name="矩形 9"/>
          <p:cNvSpPr/>
          <p:nvPr/>
        </p:nvSpPr>
        <p:spPr>
          <a:xfrm>
            <a:off x="343078" y="3026930"/>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0211" y="4654380"/>
            <a:ext cx="4808905" cy="646331"/>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这句话翻译为中文是：</a:t>
            </a:r>
            <a:r>
              <a:rPr lang="zh-CN" altLang="en-US" dirty="0" smtClean="0">
                <a:solidFill>
                  <a:srgbClr val="FF0000"/>
                </a:solidFill>
                <a:latin typeface="新宋体" panose="02010609030101010101" pitchFamily="49" charset="-122"/>
                <a:ea typeface="新宋体" panose="02010609030101010101" pitchFamily="49" charset="-122"/>
              </a:rPr>
              <a:t>“愿生如夏花之绚烂，死如秋叶般静美”</a:t>
            </a:r>
            <a:endParaRPr lang="zh-CN" altLang="en-US" dirty="0">
              <a:solidFill>
                <a:srgbClr val="FF0000"/>
              </a:solidFill>
              <a:latin typeface="新宋体" panose="02010609030101010101" pitchFamily="49" charset="-122"/>
              <a:ea typeface="新宋体" panose="02010609030101010101" pitchFamily="49" charset="-122"/>
            </a:endParaRPr>
          </a:p>
        </p:txBody>
      </p:sp>
      <p:sp>
        <p:nvSpPr>
          <p:cNvPr id="12" name="矩形 11"/>
          <p:cNvSpPr/>
          <p:nvPr/>
        </p:nvSpPr>
        <p:spPr>
          <a:xfrm>
            <a:off x="370581" y="4761546"/>
            <a:ext cx="504000" cy="216000"/>
          </a:xfrm>
          <a:prstGeom prst="rect">
            <a:avLst/>
          </a:prstGeom>
          <a:solidFill>
            <a:srgbClr val="00B05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951392" y="735734"/>
            <a:ext cx="0" cy="6122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615811" y="870417"/>
            <a:ext cx="5431812" cy="369332"/>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用不超过</a:t>
            </a:r>
            <a:r>
              <a:rPr lang="en-US" altLang="zh-CN" dirty="0">
                <a:solidFill>
                  <a:schemeClr val="tx1"/>
                </a:solidFill>
                <a:latin typeface="新宋体" panose="02010609030101010101" pitchFamily="49" charset="-122"/>
                <a:ea typeface="新宋体" panose="02010609030101010101" pitchFamily="49" charset="-122"/>
              </a:rPr>
              <a:t>5</a:t>
            </a:r>
            <a:r>
              <a:rPr lang="zh-CN" altLang="en-US" dirty="0">
                <a:solidFill>
                  <a:schemeClr val="tx1"/>
                </a:solidFill>
                <a:latin typeface="新宋体" panose="02010609030101010101" pitchFamily="49" charset="-122"/>
                <a:ea typeface="新宋体" panose="02010609030101010101" pitchFamily="49" charset="-122"/>
              </a:rPr>
              <a:t>句话，解释一下爱因斯坦的广义相对论</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chemeClr val="tx1"/>
              </a:solidFill>
              <a:latin typeface="新宋体" panose="02010609030101010101" pitchFamily="49" charset="-122"/>
              <a:ea typeface="新宋体" panose="02010609030101010101" pitchFamily="49" charset="-122"/>
            </a:endParaRPr>
          </a:p>
        </p:txBody>
      </p:sp>
      <p:sp>
        <p:nvSpPr>
          <p:cNvPr id="15" name="矩形 14"/>
          <p:cNvSpPr/>
          <p:nvPr/>
        </p:nvSpPr>
        <p:spPr>
          <a:xfrm>
            <a:off x="6111812" y="951317"/>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111812" y="1368899"/>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615812" y="1300148"/>
            <a:ext cx="5028913" cy="2308324"/>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爱因斯坦的广义相对论是一种描述引力作用的理论，它将引力视为时空的曲率。该理论表明，物体的</a:t>
            </a:r>
            <a:r>
              <a:rPr lang="zh-CN" altLang="en-US" dirty="0">
                <a:solidFill>
                  <a:srgbClr val="FF0000"/>
                </a:solidFill>
                <a:latin typeface="新宋体" panose="02010609030101010101" pitchFamily="49" charset="-122"/>
                <a:ea typeface="新宋体" panose="02010609030101010101" pitchFamily="49" charset="-122"/>
              </a:rPr>
              <a:t>质量能弯曲四维时空的构造，而其他物体则在这曲率的时空中</a:t>
            </a:r>
            <a:r>
              <a:rPr lang="zh-CN" altLang="en-US" dirty="0" smtClean="0">
                <a:solidFill>
                  <a:srgbClr val="FF0000"/>
                </a:solidFill>
                <a:latin typeface="新宋体" panose="02010609030101010101" pitchFamily="49" charset="-122"/>
                <a:ea typeface="新宋体" panose="02010609030101010101" pitchFamily="49" charset="-122"/>
              </a:rPr>
              <a:t>运动</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a:solidFill>
                  <a:schemeClr val="tx1"/>
                </a:solidFill>
                <a:latin typeface="新宋体" panose="02010609030101010101" pitchFamily="49" charset="-122"/>
                <a:ea typeface="新宋体" panose="02010609030101010101" pitchFamily="49" charset="-122"/>
              </a:rPr>
              <a:t>广义相对论预言了许多新现象，如黑洞、引力红移和时间膨胀。爱因斯坦的方程贯穿了现代宇宙学和引力波研究，对于理解宇宙极为关键。该理论已经通过各种实验和天文观测得到验证</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rgbClr val="FF0000"/>
              </a:solidFill>
              <a:latin typeface="新宋体" panose="02010609030101010101" pitchFamily="49" charset="-122"/>
              <a:ea typeface="新宋体" panose="02010609030101010101" pitchFamily="49" charset="-122"/>
            </a:endParaRPr>
          </a:p>
        </p:txBody>
      </p:sp>
      <p:sp>
        <p:nvSpPr>
          <p:cNvPr id="18" name="矩形 17"/>
          <p:cNvSpPr/>
          <p:nvPr/>
        </p:nvSpPr>
        <p:spPr>
          <a:xfrm>
            <a:off x="6615811" y="3678745"/>
            <a:ext cx="5431812" cy="646331"/>
          </a:xfrm>
          <a:prstGeom prst="rect">
            <a:avLst/>
          </a:prstGeom>
        </p:spPr>
        <p:txBody>
          <a:bodyPr wrap="square">
            <a:spAutoFit/>
          </a:bodyPr>
          <a:lstStyle/>
          <a:p>
            <a:r>
              <a:rPr lang="zh-CN" altLang="en-US" dirty="0">
                <a:solidFill>
                  <a:srgbClr val="00B050"/>
                </a:solidFill>
                <a:latin typeface="新宋体" panose="02010609030101010101" pitchFamily="49" charset="-122"/>
                <a:ea typeface="新宋体" panose="02010609030101010101" pitchFamily="49" charset="-122"/>
              </a:rPr>
              <a:t>用小学生能够听懂的语言</a:t>
            </a:r>
            <a:r>
              <a:rPr lang="zh-CN" altLang="en-US" dirty="0">
                <a:solidFill>
                  <a:schemeClr val="tx1"/>
                </a:solidFill>
                <a:latin typeface="新宋体" panose="02010609030101010101" pitchFamily="49" charset="-122"/>
                <a:ea typeface="新宋体" panose="02010609030101010101" pitchFamily="49" charset="-122"/>
              </a:rPr>
              <a:t>，不超过</a:t>
            </a:r>
            <a:r>
              <a:rPr lang="en-US" altLang="zh-CN" dirty="0">
                <a:solidFill>
                  <a:schemeClr val="tx1"/>
                </a:solidFill>
                <a:latin typeface="新宋体" panose="02010609030101010101" pitchFamily="49" charset="-122"/>
                <a:ea typeface="新宋体" panose="02010609030101010101" pitchFamily="49" charset="-122"/>
              </a:rPr>
              <a:t>5</a:t>
            </a:r>
            <a:r>
              <a:rPr lang="zh-CN" altLang="en-US" dirty="0">
                <a:solidFill>
                  <a:schemeClr val="tx1"/>
                </a:solidFill>
                <a:latin typeface="新宋体" panose="02010609030101010101" pitchFamily="49" charset="-122"/>
                <a:ea typeface="新宋体" panose="02010609030101010101" pitchFamily="49" charset="-122"/>
              </a:rPr>
              <a:t>句话，解释一下爱因斯坦的广义相对论</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chemeClr val="tx1"/>
              </a:solidFill>
              <a:latin typeface="新宋体" panose="02010609030101010101" pitchFamily="49" charset="-122"/>
              <a:ea typeface="新宋体" panose="02010609030101010101" pitchFamily="49" charset="-122"/>
            </a:endParaRPr>
          </a:p>
        </p:txBody>
      </p:sp>
      <p:sp>
        <p:nvSpPr>
          <p:cNvPr id="19" name="矩形 18"/>
          <p:cNvSpPr/>
          <p:nvPr/>
        </p:nvSpPr>
        <p:spPr>
          <a:xfrm>
            <a:off x="6143669" y="3801952"/>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6647669" y="4341239"/>
            <a:ext cx="5028913" cy="2031325"/>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爱因斯坦的广义相对论其实就像是在说：宇宙中的</a:t>
            </a:r>
            <a:r>
              <a:rPr lang="zh-CN" altLang="en-US" dirty="0">
                <a:solidFill>
                  <a:srgbClr val="FF0000"/>
                </a:solidFill>
                <a:latin typeface="新宋体" panose="02010609030101010101" pitchFamily="49" charset="-122"/>
                <a:ea typeface="新宋体" panose="02010609030101010101" pitchFamily="49" charset="-122"/>
              </a:rPr>
              <a:t>空间和时间不是僵硬不变的，它们像一张软软的床单。当星星和行星这样的重东西放在上面时，它们会让这张床单弯曲</a:t>
            </a:r>
            <a:r>
              <a:rPr lang="zh-CN" altLang="en-US" dirty="0">
                <a:solidFill>
                  <a:schemeClr val="tx1"/>
                </a:solidFill>
                <a:latin typeface="新宋体" panose="02010609030101010101" pitchFamily="49" charset="-122"/>
                <a:ea typeface="新宋体" panose="02010609030101010101" pitchFamily="49" charset="-122"/>
              </a:rPr>
              <a:t>。这个弯曲影响了其他东西如何在床单上移动，这就是我们感觉到的“重力”。所以，广义相对论告诉我们，重力其实是由物体对空间和时间的改变造成的</a:t>
            </a:r>
            <a:r>
              <a:rPr lang="zh-CN" altLang="en-US" dirty="0" smtClean="0">
                <a:solidFill>
                  <a:schemeClr val="tx1"/>
                </a:solidFill>
                <a:latin typeface="新宋体" panose="02010609030101010101" pitchFamily="49" charset="-122"/>
                <a:ea typeface="新宋体" panose="02010609030101010101" pitchFamily="49" charset="-122"/>
              </a:rPr>
              <a:t>。</a:t>
            </a:r>
            <a:endParaRPr lang="zh-CN" altLang="en-US" dirty="0">
              <a:solidFill>
                <a:srgbClr val="FF0000"/>
              </a:solidFill>
              <a:latin typeface="新宋体" panose="02010609030101010101" pitchFamily="49" charset="-122"/>
              <a:ea typeface="新宋体" panose="02010609030101010101" pitchFamily="49" charset="-122"/>
            </a:endParaRPr>
          </a:p>
        </p:txBody>
      </p:sp>
      <p:sp>
        <p:nvSpPr>
          <p:cNvPr id="21" name="矩形 20"/>
          <p:cNvSpPr/>
          <p:nvPr/>
        </p:nvSpPr>
        <p:spPr>
          <a:xfrm>
            <a:off x="6111812" y="4448283"/>
            <a:ext cx="504000" cy="216000"/>
          </a:xfrm>
          <a:prstGeom prst="rect">
            <a:avLst/>
          </a:prstGeom>
          <a:solidFill>
            <a:srgbClr val="00B050"/>
          </a:solidFill>
        </p:spPr>
        <p:txBody>
          <a:bodyPr wrap="square" anchor="ctr" anchorCtr="0">
            <a:no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5929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语境设置（</a:t>
            </a:r>
            <a:r>
              <a:rPr lang="en-US" altLang="zh-CN" sz="2400" dirty="0" smtClean="0">
                <a:solidFill>
                  <a:srgbClr val="3856F5"/>
                </a:solidFill>
                <a:latin typeface="微软雅黑" panose="020B0503020204020204" pitchFamily="34" charset="-122"/>
                <a:ea typeface="微软雅黑" panose="020B0503020204020204" pitchFamily="34" charset="-122"/>
              </a:rPr>
              <a:t>Context Framing</a:t>
            </a:r>
            <a:r>
              <a:rPr lang="zh-CN" altLang="en-US" sz="2400" dirty="0" smtClean="0">
                <a:solidFill>
                  <a:srgbClr val="3856F5"/>
                </a:solidFill>
                <a:latin typeface="微软雅黑" panose="020B0503020204020204" pitchFamily="34" charset="-122"/>
                <a:ea typeface="微软雅黑" panose="020B0503020204020204" pitchFamily="34" charset="-122"/>
              </a:rPr>
              <a:t>）的主要方面</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7" name="矩形 26"/>
          <p:cNvSpPr/>
          <p:nvPr/>
        </p:nvSpPr>
        <p:spPr>
          <a:xfrm>
            <a:off x="4764622" y="1648447"/>
            <a:ext cx="7134468" cy="1107996"/>
          </a:xfrm>
          <a:prstGeom prst="rect">
            <a:avLst/>
          </a:prstGeom>
        </p:spPr>
        <p:txBody>
          <a:bodyPr wrap="square">
            <a:spAutoFit/>
          </a:bodyPr>
          <a:lstStyle/>
          <a:p>
            <a:r>
              <a:rPr lang="zh-CN" altLang="en-US" sz="1600" dirty="0">
                <a:solidFill>
                  <a:srgbClr val="FF0000"/>
                </a:solidFill>
                <a:latin typeface="新宋体" panose="02010609030101010101" pitchFamily="49" charset="-122"/>
                <a:ea typeface="新宋体" panose="02010609030101010101" pitchFamily="49" charset="-122"/>
              </a:rPr>
              <a:t>我希望你扮演哲学教师的角色</a:t>
            </a:r>
            <a:r>
              <a:rPr lang="zh-CN" altLang="en-US" sz="1600" dirty="0" smtClean="0">
                <a:solidFill>
                  <a:srgbClr val="FF0000"/>
                </a:solidFill>
                <a:latin typeface="新宋体" panose="02010609030101010101" pitchFamily="49" charset="-122"/>
                <a:ea typeface="新宋体" panose="02010609030101010101" pitchFamily="49" charset="-122"/>
              </a:rPr>
              <a:t>。</a:t>
            </a:r>
            <a:r>
              <a:rPr lang="zh-CN" altLang="en-US" sz="1600" dirty="0" smtClean="0">
                <a:solidFill>
                  <a:srgbClr val="FFC000"/>
                </a:solidFill>
                <a:latin typeface="新宋体" panose="02010609030101010101" pitchFamily="49" charset="-122"/>
                <a:ea typeface="新宋体" panose="02010609030101010101" pitchFamily="49" charset="-122"/>
              </a:rPr>
              <a:t>我会提供一些与哲学研究相关的主题，你需要用易懂的方式解释这些概念，包括</a:t>
            </a:r>
            <a:r>
              <a:rPr lang="zh-CN" altLang="en-US" sz="1600" dirty="0" smtClean="0">
                <a:solidFill>
                  <a:srgbClr val="0070C0"/>
                </a:solidFill>
                <a:latin typeface="新宋体" panose="02010609030101010101" pitchFamily="49" charset="-122"/>
                <a:ea typeface="新宋体" panose="02010609030101010101" pitchFamily="49" charset="-122"/>
              </a:rPr>
              <a:t>通过提供实例、提问或将复杂观点分解成更容易理解的小块。</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我的问题是：我</a:t>
            </a:r>
            <a:r>
              <a:rPr lang="zh-CN" altLang="en-US" sz="1600" dirty="0">
                <a:latin typeface="新宋体" panose="02010609030101010101" pitchFamily="49" charset="-122"/>
                <a:ea typeface="新宋体" panose="02010609030101010101" pitchFamily="49" charset="-122"/>
              </a:rPr>
              <a:t>需要帮助理解不同哲学理论如何应用在日常生活中</a:t>
            </a:r>
            <a:r>
              <a:rPr lang="zh-CN" altLang="en-US" sz="1600" dirty="0" smtClean="0">
                <a:latin typeface="新宋体" panose="02010609030101010101" pitchFamily="49" charset="-122"/>
                <a:ea typeface="新宋体" panose="02010609030101010101" pitchFamily="49" charset="-122"/>
              </a:rPr>
              <a:t>。</a:t>
            </a:r>
            <a:endParaRPr lang="en-US" altLang="zh-CN" sz="1600" dirty="0">
              <a:solidFill>
                <a:srgbClr val="121212"/>
              </a:solidFill>
              <a:latin typeface="新宋体" panose="02010609030101010101" pitchFamily="49" charset="-122"/>
              <a:ea typeface="新宋体" panose="02010609030101010101" pitchFamily="49" charset="-122"/>
            </a:endParaRPr>
          </a:p>
        </p:txBody>
      </p:sp>
      <p:sp>
        <p:nvSpPr>
          <p:cNvPr id="8" name="AutoShape 20"/>
          <p:cNvSpPr>
            <a:spLocks noChangeArrowheads="1"/>
          </p:cNvSpPr>
          <p:nvPr/>
        </p:nvSpPr>
        <p:spPr bwMode="gray">
          <a:xfrm>
            <a:off x="148148" y="1166079"/>
            <a:ext cx="3862377" cy="5395141"/>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877623" y="877488"/>
            <a:ext cx="2520000" cy="607968"/>
          </a:xfrm>
          <a:prstGeom prst="rect">
            <a:avLst/>
          </a:prstGeom>
          <a:solidFill>
            <a:schemeClr val="accent5">
              <a:lumMod val="75000"/>
            </a:schemeClr>
          </a:solidFill>
        </p:spPr>
        <p:txBody>
          <a:bodyPr wrap="square">
            <a:noAutofit/>
          </a:bodyPr>
          <a:lstStyle/>
          <a:p>
            <a:pPr algn="ctr"/>
            <a:r>
              <a:rPr lang="zh-CN" altLang="en-US" b="1" dirty="0" smtClean="0">
                <a:solidFill>
                  <a:schemeClr val="bg1"/>
                </a:solidFill>
                <a:latin typeface="新宋体" panose="02010609030101010101" pitchFamily="49" charset="-122"/>
                <a:ea typeface="新宋体" panose="02010609030101010101" pitchFamily="49" charset="-122"/>
              </a:rPr>
              <a:t>语境设置</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10" name="矩形 9"/>
          <p:cNvSpPr/>
          <p:nvPr/>
        </p:nvSpPr>
        <p:spPr>
          <a:xfrm>
            <a:off x="148148" y="1706789"/>
            <a:ext cx="3862377" cy="5016758"/>
          </a:xfrm>
          <a:prstGeom prst="rect">
            <a:avLst/>
          </a:prstGeom>
        </p:spPr>
        <p:txBody>
          <a:bodyPr wrap="square">
            <a:spAutoFit/>
          </a:bodyPr>
          <a:lstStyle/>
          <a:p>
            <a:r>
              <a:rPr lang="zh-CN" altLang="en-US" sz="1600" b="1" dirty="0" smtClean="0">
                <a:solidFill>
                  <a:srgbClr val="FF0000"/>
                </a:solidFill>
                <a:latin typeface="新宋体" panose="02010609030101010101" pitchFamily="49" charset="-122"/>
                <a:ea typeface="新宋体" panose="02010609030101010101" pitchFamily="49" charset="-122"/>
              </a:rPr>
              <a:t>设定角色</a:t>
            </a:r>
            <a:r>
              <a:rPr lang="en-US" altLang="zh-CN" sz="1600" b="1" dirty="0" smtClean="0">
                <a:solidFill>
                  <a:srgbClr val="FF0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你</a:t>
            </a:r>
            <a:r>
              <a:rPr lang="zh-CN" altLang="en-US" sz="1600" dirty="0" smtClean="0">
                <a:latin typeface="新宋体" panose="02010609030101010101" pitchFamily="49" charset="-122"/>
                <a:ea typeface="新宋体" panose="02010609030101010101" pitchFamily="49" charset="-122"/>
              </a:rPr>
              <a:t>是谁？</a:t>
            </a:r>
            <a:endParaRPr lang="en-US" altLang="zh-CN" sz="1600" dirty="0" smtClean="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sz="1600" b="1" dirty="0" smtClean="0">
                <a:solidFill>
                  <a:srgbClr val="FFC000"/>
                </a:solidFill>
                <a:latin typeface="新宋体" panose="02010609030101010101" pitchFamily="49" charset="-122"/>
                <a:ea typeface="新宋体" panose="02010609030101010101" pitchFamily="49" charset="-122"/>
              </a:rPr>
              <a:t>设定能力</a:t>
            </a:r>
            <a:r>
              <a:rPr lang="en-US" altLang="zh-CN" sz="1600" b="1" dirty="0" smtClean="0">
                <a:solidFill>
                  <a:srgbClr val="FFC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你</a:t>
            </a:r>
            <a:r>
              <a:rPr lang="zh-CN" altLang="en-US" sz="1600" dirty="0" smtClean="0">
                <a:latin typeface="新宋体" panose="02010609030101010101" pitchFamily="49" charset="-122"/>
                <a:ea typeface="新宋体" panose="02010609030101010101" pitchFamily="49" charset="-122"/>
              </a:rPr>
              <a:t>有哪些技能，能做什么？</a:t>
            </a:r>
            <a:endParaRPr lang="en-US" altLang="zh-CN" sz="1600" dirty="0" smtClean="0">
              <a:latin typeface="新宋体" panose="02010609030101010101" pitchFamily="49" charset="-122"/>
              <a:ea typeface="新宋体" panose="02010609030101010101" pitchFamily="49" charset="-122"/>
            </a:endParaRPr>
          </a:p>
          <a:p>
            <a:endParaRPr lang="en-US" altLang="zh-CN" sz="1600" dirty="0" smtClean="0">
              <a:latin typeface="新宋体" panose="02010609030101010101" pitchFamily="49" charset="-122"/>
              <a:ea typeface="新宋体" panose="02010609030101010101" pitchFamily="49" charset="-122"/>
            </a:endParaRPr>
          </a:p>
          <a:p>
            <a:r>
              <a:rPr lang="zh-CN" altLang="en-US" sz="1600" b="1" dirty="0" smtClean="0">
                <a:solidFill>
                  <a:srgbClr val="FF0000"/>
                </a:solidFill>
                <a:latin typeface="新宋体" panose="02010609030101010101" pitchFamily="49" charset="-122"/>
                <a:ea typeface="新宋体" panose="02010609030101010101" pitchFamily="49" charset="-122"/>
              </a:rPr>
              <a:t>结果偏好</a:t>
            </a:r>
            <a:r>
              <a:rPr lang="en-US" altLang="zh-CN" sz="1600" b="1" dirty="0" smtClean="0">
                <a:solidFill>
                  <a:srgbClr val="FF0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：结果</a:t>
            </a:r>
            <a:r>
              <a:rPr lang="zh-CN" altLang="en-US" sz="1600" dirty="0" smtClean="0">
                <a:latin typeface="新宋体" panose="02010609030101010101" pitchFamily="49" charset="-122"/>
                <a:ea typeface="新宋体" panose="02010609030101010101" pitchFamily="49" charset="-122"/>
              </a:rPr>
              <a:t>给谁看？风格和格式如何？</a:t>
            </a:r>
            <a:endParaRPr lang="en-US" altLang="zh-CN" sz="1600" dirty="0" smtClean="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sz="1600" b="1" dirty="0" smtClean="0">
                <a:solidFill>
                  <a:srgbClr val="FFC000"/>
                </a:solidFill>
                <a:latin typeface="新宋体" panose="02010609030101010101" pitchFamily="49" charset="-122"/>
                <a:ea typeface="新宋体" panose="02010609030101010101" pitchFamily="49" charset="-122"/>
              </a:rPr>
              <a:t>工作流程</a:t>
            </a:r>
            <a:r>
              <a:rPr lang="en-US" altLang="zh-CN" sz="1600" b="1" dirty="0" smtClean="0">
                <a:solidFill>
                  <a:srgbClr val="FFC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你</a:t>
            </a:r>
            <a:r>
              <a:rPr lang="zh-CN" altLang="en-US" sz="1600" dirty="0" smtClean="0">
                <a:latin typeface="新宋体" panose="02010609030101010101" pitchFamily="49" charset="-122"/>
                <a:ea typeface="新宋体" panose="02010609030101010101" pitchFamily="49" charset="-122"/>
              </a:rPr>
              <a:t>要按怎样的步骤完成任务？</a:t>
            </a:r>
            <a:endParaRPr lang="en-US" altLang="zh-CN" sz="1600" dirty="0" smtClean="0">
              <a:latin typeface="新宋体" panose="02010609030101010101" pitchFamily="49" charset="-122"/>
              <a:ea typeface="新宋体" panose="02010609030101010101" pitchFamily="49" charset="-122"/>
            </a:endParaRPr>
          </a:p>
          <a:p>
            <a:endParaRPr lang="en-US" altLang="zh-CN" sz="1600" dirty="0" smtClean="0">
              <a:latin typeface="新宋体" panose="02010609030101010101" pitchFamily="49" charset="-122"/>
              <a:ea typeface="新宋体" panose="02010609030101010101" pitchFamily="49" charset="-122"/>
            </a:endParaRPr>
          </a:p>
          <a:p>
            <a:r>
              <a:rPr lang="zh-CN" altLang="en-US" sz="1600" b="1" dirty="0">
                <a:solidFill>
                  <a:srgbClr val="FFC000"/>
                </a:solidFill>
                <a:latin typeface="新宋体" panose="02010609030101010101" pitchFamily="49" charset="-122"/>
                <a:ea typeface="新宋体" panose="02010609030101010101" pitchFamily="49" charset="-122"/>
              </a:rPr>
              <a:t>任务</a:t>
            </a:r>
            <a:r>
              <a:rPr lang="zh-CN" altLang="en-US" sz="1600" b="1" dirty="0" smtClean="0">
                <a:solidFill>
                  <a:srgbClr val="FFC000"/>
                </a:solidFill>
                <a:latin typeface="新宋体" panose="02010609030101010101" pitchFamily="49" charset="-122"/>
                <a:ea typeface="新宋体" panose="02010609030101010101" pitchFamily="49" charset="-122"/>
              </a:rPr>
              <a:t>约束</a:t>
            </a:r>
            <a:r>
              <a:rPr lang="en-US" altLang="zh-CN" sz="1600" b="1" dirty="0" smtClean="0">
                <a:solidFill>
                  <a:srgbClr val="FFC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有什么约束的规则？</a:t>
            </a:r>
            <a:endParaRPr lang="en-US" altLang="zh-CN" sz="1600" dirty="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r>
              <a:rPr lang="zh-CN" altLang="en-US" sz="1600" b="1" dirty="0" smtClean="0">
                <a:solidFill>
                  <a:srgbClr val="FFC000"/>
                </a:solidFill>
                <a:latin typeface="新宋体" panose="02010609030101010101" pitchFamily="49" charset="-122"/>
                <a:ea typeface="新宋体" panose="02010609030101010101" pitchFamily="49" charset="-122"/>
              </a:rPr>
              <a:t>补充知识</a:t>
            </a:r>
            <a:r>
              <a:rPr lang="en-US" altLang="zh-CN" sz="1600" b="1" dirty="0" smtClean="0">
                <a:solidFill>
                  <a:srgbClr val="FFC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a:t>
            </a:r>
          </a:p>
          <a:p>
            <a:endParaRPr lang="en-US" altLang="zh-CN" sz="1600" dirty="0" smtClean="0">
              <a:latin typeface="新宋体" panose="02010609030101010101" pitchFamily="49" charset="-122"/>
              <a:ea typeface="新宋体" panose="02010609030101010101" pitchFamily="49" charset="-122"/>
            </a:endParaRPr>
          </a:p>
          <a:p>
            <a:r>
              <a:rPr lang="zh-CN" altLang="en-US" sz="1600" b="1" dirty="0">
                <a:solidFill>
                  <a:srgbClr val="FF0000"/>
                </a:solidFill>
                <a:latin typeface="新宋体" panose="02010609030101010101" pitchFamily="49" charset="-122"/>
                <a:ea typeface="新宋体" panose="02010609030101010101" pitchFamily="49" charset="-122"/>
              </a:rPr>
              <a:t>提供</a:t>
            </a:r>
            <a:r>
              <a:rPr lang="zh-CN" altLang="en-US" sz="1600" b="1" dirty="0" smtClean="0">
                <a:solidFill>
                  <a:srgbClr val="FF0000"/>
                </a:solidFill>
                <a:latin typeface="新宋体" panose="02010609030101010101" pitchFamily="49" charset="-122"/>
                <a:ea typeface="新宋体" panose="02010609030101010101" pitchFamily="49" charset="-122"/>
              </a:rPr>
              <a:t>示例</a:t>
            </a:r>
            <a:r>
              <a:rPr lang="en-US" altLang="zh-CN" sz="1600" b="1" dirty="0" smtClean="0">
                <a:solidFill>
                  <a:srgbClr val="FF000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a:t>
            </a:r>
          </a:p>
          <a:p>
            <a:endParaRPr lang="en-US" altLang="zh-CN" sz="1600" dirty="0">
              <a:latin typeface="新宋体" panose="02010609030101010101" pitchFamily="49" charset="-122"/>
              <a:ea typeface="新宋体" panose="02010609030101010101" pitchFamily="49" charset="-122"/>
            </a:endParaRPr>
          </a:p>
          <a:p>
            <a:r>
              <a:rPr lang="zh-CN" altLang="en-US" sz="1600" b="1" dirty="0" smtClean="0">
                <a:solidFill>
                  <a:srgbClr val="00B050"/>
                </a:solidFill>
                <a:latin typeface="新宋体" panose="02010609030101010101" pitchFamily="49" charset="-122"/>
                <a:ea typeface="新宋体" panose="02010609030101010101" pitchFamily="49" charset="-122"/>
              </a:rPr>
              <a:t>任务目标</a:t>
            </a:r>
            <a:r>
              <a:rPr lang="en-US" altLang="zh-CN" sz="1600" b="1" dirty="0" smtClean="0">
                <a:solidFill>
                  <a:srgbClr val="00B050"/>
                </a:solidFill>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a:p>
            <a:endParaRPr lang="en-US" altLang="zh-CN" sz="1600" dirty="0">
              <a:latin typeface="新宋体" panose="02010609030101010101" pitchFamily="49" charset="-122"/>
              <a:ea typeface="新宋体" panose="02010609030101010101" pitchFamily="49" charset="-122"/>
            </a:endParaRPr>
          </a:p>
          <a:p>
            <a:endParaRPr lang="zh-CN" altLang="en-US" sz="1600" dirty="0">
              <a:latin typeface="新宋体" panose="02010609030101010101" pitchFamily="49" charset="-122"/>
              <a:ea typeface="新宋体" panose="02010609030101010101" pitchFamily="49" charset="-122"/>
            </a:endParaRPr>
          </a:p>
        </p:txBody>
      </p:sp>
      <p:sp>
        <p:nvSpPr>
          <p:cNvPr id="12" name="矩形 11"/>
          <p:cNvSpPr/>
          <p:nvPr/>
        </p:nvSpPr>
        <p:spPr>
          <a:xfrm>
            <a:off x="4183453" y="1632949"/>
            <a:ext cx="628675" cy="400110"/>
          </a:xfrm>
          <a:prstGeom prst="rect">
            <a:avLst/>
          </a:prstGeom>
        </p:spPr>
        <p:txBody>
          <a:bodyPr wrap="square">
            <a:spAutoFit/>
          </a:bodyPr>
          <a:lstStyle/>
          <a:p>
            <a:r>
              <a:rPr lang="zh-CN" altLang="en-US" sz="2000" b="1" dirty="0" smtClean="0"/>
              <a:t>例</a:t>
            </a:r>
            <a:r>
              <a:rPr lang="en-US" altLang="zh-CN" sz="2000" b="1" dirty="0" smtClean="0"/>
              <a:t>1</a:t>
            </a:r>
            <a:endParaRPr lang="en-US" altLang="zh-CN" sz="2000" b="1" dirty="0">
              <a:solidFill>
                <a:srgbClr val="121212"/>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4764562" y="2833276"/>
            <a:ext cx="7134527" cy="1077218"/>
          </a:xfrm>
          <a:prstGeom prst="rect">
            <a:avLst/>
          </a:prstGeom>
        </p:spPr>
        <p:txBody>
          <a:bodyPr wrap="square">
            <a:spAutoFit/>
          </a:bodyPr>
          <a:lstStyle/>
          <a:p>
            <a:r>
              <a:rPr lang="zh-CN" altLang="en-US" sz="1600" dirty="0">
                <a:solidFill>
                  <a:srgbClr val="FF0000"/>
                </a:solidFill>
                <a:latin typeface="新宋体" panose="02010609030101010101" pitchFamily="49" charset="-122"/>
                <a:ea typeface="新宋体" panose="02010609030101010101" pitchFamily="49" charset="-122"/>
              </a:rPr>
              <a:t>我需要</a:t>
            </a:r>
            <a:r>
              <a:rPr lang="zh-CN" altLang="en-US" sz="1600" dirty="0" smtClean="0">
                <a:solidFill>
                  <a:srgbClr val="FF0000"/>
                </a:solidFill>
                <a:latin typeface="新宋体" panose="02010609030101010101" pitchFamily="49" charset="-122"/>
                <a:ea typeface="新宋体" panose="02010609030101010101" pitchFamily="49" charset="-122"/>
              </a:rPr>
              <a:t>你扮演一</a:t>
            </a:r>
            <a:r>
              <a:rPr lang="zh-CN" altLang="en-US" sz="1600" dirty="0">
                <a:solidFill>
                  <a:srgbClr val="FF0000"/>
                </a:solidFill>
                <a:latin typeface="新宋体" panose="02010609030101010101" pitchFamily="49" charset="-122"/>
                <a:ea typeface="新宋体" panose="02010609030101010101" pitchFamily="49" charset="-122"/>
              </a:rPr>
              <a:t>名</a:t>
            </a:r>
            <a:r>
              <a:rPr lang="en-US" altLang="zh-CN" sz="1600" dirty="0">
                <a:solidFill>
                  <a:srgbClr val="FF0000"/>
                </a:solidFill>
                <a:latin typeface="新宋体" panose="02010609030101010101" pitchFamily="49" charset="-122"/>
                <a:ea typeface="新宋体" panose="02010609030101010101" pitchFamily="49" charset="-122"/>
              </a:rPr>
              <a:t>UX/UI</a:t>
            </a:r>
            <a:r>
              <a:rPr lang="zh-CN" altLang="en-US" sz="1600" dirty="0">
                <a:solidFill>
                  <a:srgbClr val="FF0000"/>
                </a:solidFill>
                <a:latin typeface="新宋体" panose="02010609030101010101" pitchFamily="49" charset="-122"/>
                <a:ea typeface="新宋体" panose="02010609030101010101" pitchFamily="49" charset="-122"/>
              </a:rPr>
              <a:t>开发者。</a:t>
            </a:r>
            <a:r>
              <a:rPr lang="zh-CN" altLang="en-US" sz="1600" dirty="0">
                <a:solidFill>
                  <a:srgbClr val="FFC000"/>
                </a:solidFill>
                <a:latin typeface="新宋体" panose="02010609030101010101" pitchFamily="49" charset="-122"/>
                <a:ea typeface="新宋体" panose="02010609030101010101" pitchFamily="49" charset="-122"/>
              </a:rPr>
              <a:t>我会提供一些关于应用程序、网站或其他数字产品设计的细节，你的任务是提出创造性的方法来改善其用户体验。</a:t>
            </a:r>
            <a:r>
              <a:rPr lang="zh-CN" altLang="en-US" sz="1600" dirty="0">
                <a:solidFill>
                  <a:srgbClr val="0070C0"/>
                </a:solidFill>
                <a:latin typeface="新宋体" panose="02010609030101010101" pitchFamily="49" charset="-122"/>
                <a:ea typeface="新宋体" panose="02010609030101010101" pitchFamily="49" charset="-122"/>
              </a:rPr>
              <a:t>这可能包括创建原型、测试不同的设计并提供反馈，告知哪些最有效</a:t>
            </a:r>
            <a:r>
              <a:rPr lang="zh-CN" altLang="en-US" sz="1600" dirty="0" smtClean="0">
                <a:solidFill>
                  <a:srgbClr val="0070C0"/>
                </a:solidFill>
                <a:latin typeface="新宋体" panose="02010609030101010101" pitchFamily="49" charset="-122"/>
                <a:ea typeface="新宋体" panose="02010609030101010101" pitchFamily="49" charset="-122"/>
              </a:rPr>
              <a:t>。</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我的问题是：我</a:t>
            </a:r>
            <a:r>
              <a:rPr lang="zh-CN" altLang="en-US" sz="1600" dirty="0">
                <a:latin typeface="新宋体" panose="02010609030101010101" pitchFamily="49" charset="-122"/>
                <a:ea typeface="新宋体" panose="02010609030101010101" pitchFamily="49" charset="-122"/>
              </a:rPr>
              <a:t>需要帮助为我的新手机应用设计一个直观的导航系统</a:t>
            </a:r>
            <a:r>
              <a:rPr lang="zh-CN" altLang="en-US" sz="1600" dirty="0" smtClean="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14" name="矩形 13"/>
          <p:cNvSpPr/>
          <p:nvPr/>
        </p:nvSpPr>
        <p:spPr>
          <a:xfrm>
            <a:off x="4183453" y="2848774"/>
            <a:ext cx="628675" cy="400110"/>
          </a:xfrm>
          <a:prstGeom prst="rect">
            <a:avLst/>
          </a:prstGeom>
        </p:spPr>
        <p:txBody>
          <a:bodyPr wrap="square">
            <a:spAutoFit/>
          </a:bodyPr>
          <a:lstStyle/>
          <a:p>
            <a:r>
              <a:rPr lang="zh-CN" altLang="en-US" sz="2000" b="1" dirty="0" smtClean="0"/>
              <a:t>例</a:t>
            </a:r>
            <a:r>
              <a:rPr lang="en-US" altLang="zh-CN" sz="2000" b="1" dirty="0" smtClean="0"/>
              <a:t>2</a:t>
            </a:r>
            <a:endParaRPr lang="en-US" altLang="zh-CN" sz="2000" b="1" dirty="0">
              <a:solidFill>
                <a:srgbClr val="121212"/>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4764561" y="4071362"/>
            <a:ext cx="7134528" cy="1631216"/>
          </a:xfrm>
          <a:prstGeom prst="rect">
            <a:avLst/>
          </a:prstGeom>
        </p:spPr>
        <p:txBody>
          <a:bodyPr wrap="square">
            <a:spAutoFit/>
          </a:bodyPr>
          <a:lstStyle/>
          <a:p>
            <a:r>
              <a:rPr lang="zh-CN" altLang="en-US" sz="1600" dirty="0">
                <a:solidFill>
                  <a:srgbClr val="FF0000"/>
                </a:solidFill>
                <a:latin typeface="新宋体" panose="02010609030101010101" pitchFamily="49" charset="-122"/>
                <a:ea typeface="新宋体" panose="02010609030101010101" pitchFamily="49" charset="-122"/>
              </a:rPr>
              <a:t>我希望你当英文</a:t>
            </a:r>
            <a:r>
              <a:rPr lang="zh-CN" altLang="en-US" sz="1600" dirty="0" smtClean="0">
                <a:solidFill>
                  <a:srgbClr val="FF0000"/>
                </a:solidFill>
                <a:latin typeface="新宋体" panose="02010609030101010101" pitchFamily="49" charset="-122"/>
                <a:ea typeface="新宋体" panose="02010609030101010101" pitchFamily="49" charset="-122"/>
              </a:rPr>
              <a:t>翻译、</a:t>
            </a:r>
            <a:r>
              <a:rPr lang="zh-CN" altLang="en-US" sz="1600" dirty="0">
                <a:solidFill>
                  <a:srgbClr val="FF0000"/>
                </a:solidFill>
                <a:latin typeface="新宋体" panose="02010609030101010101" pitchFamily="49" charset="-122"/>
                <a:ea typeface="新宋体" panose="02010609030101010101" pitchFamily="49" charset="-122"/>
              </a:rPr>
              <a:t>拼写</a:t>
            </a:r>
            <a:r>
              <a:rPr lang="zh-CN" altLang="en-US" sz="1600" dirty="0" smtClean="0">
                <a:solidFill>
                  <a:srgbClr val="FF0000"/>
                </a:solidFill>
                <a:latin typeface="新宋体" panose="02010609030101010101" pitchFamily="49" charset="-122"/>
                <a:ea typeface="新宋体" panose="02010609030101010101" pitchFamily="49" charset="-122"/>
              </a:rPr>
              <a:t>校正和</a:t>
            </a:r>
            <a:r>
              <a:rPr lang="zh-CN" altLang="en-US" sz="1600" dirty="0">
                <a:solidFill>
                  <a:srgbClr val="FF0000"/>
                </a:solidFill>
                <a:latin typeface="新宋体" panose="02010609030101010101" pitchFamily="49" charset="-122"/>
                <a:ea typeface="新宋体" panose="02010609030101010101" pitchFamily="49" charset="-122"/>
              </a:rPr>
              <a:t>文本</a:t>
            </a:r>
            <a:r>
              <a:rPr lang="zh-CN" altLang="en-US" sz="1600" dirty="0" smtClean="0">
                <a:solidFill>
                  <a:srgbClr val="FF0000"/>
                </a:solidFill>
                <a:latin typeface="新宋体" panose="02010609030101010101" pitchFamily="49" charset="-122"/>
                <a:ea typeface="新宋体" panose="02010609030101010101" pitchFamily="49" charset="-122"/>
              </a:rPr>
              <a:t>润色。</a:t>
            </a:r>
            <a:r>
              <a:rPr lang="zh-CN" altLang="en-US" sz="1600" dirty="0">
                <a:solidFill>
                  <a:srgbClr val="FFC000"/>
                </a:solidFill>
                <a:latin typeface="新宋体" panose="02010609030101010101" pitchFamily="49" charset="-122"/>
                <a:ea typeface="新宋体" panose="02010609030101010101" pitchFamily="49" charset="-122"/>
              </a:rPr>
              <a:t>我用任何语言对你说话，你都要识别出来，翻译成英文，并回答我纠正并改善后的文本版本。我希望</a:t>
            </a:r>
            <a:r>
              <a:rPr lang="zh-CN" altLang="en-US" sz="1600" dirty="0">
                <a:solidFill>
                  <a:srgbClr val="0070C0"/>
                </a:solidFill>
                <a:latin typeface="新宋体" panose="02010609030101010101" pitchFamily="49" charset="-122"/>
                <a:ea typeface="新宋体" panose="02010609030101010101" pitchFamily="49" charset="-122"/>
              </a:rPr>
              <a:t>你用</a:t>
            </a:r>
            <a:r>
              <a:rPr lang="zh-CN" altLang="en-US" sz="1600" dirty="0" smtClean="0">
                <a:solidFill>
                  <a:srgbClr val="0070C0"/>
                </a:solidFill>
                <a:latin typeface="新宋体" panose="02010609030101010101" pitchFamily="49" charset="-122"/>
                <a:ea typeface="新宋体" panose="02010609030101010101" pitchFamily="49" charset="-122"/>
              </a:rPr>
              <a:t>更优雅的</a:t>
            </a:r>
            <a:r>
              <a:rPr lang="zh-CN" altLang="en-US" sz="1600" dirty="0">
                <a:solidFill>
                  <a:srgbClr val="0070C0"/>
                </a:solidFill>
                <a:latin typeface="新宋体" panose="02010609030101010101" pitchFamily="49" charset="-122"/>
                <a:ea typeface="新宋体" panose="02010609030101010101" pitchFamily="49" charset="-122"/>
              </a:rPr>
              <a:t>英文词汇和句子，替换我简单的</a:t>
            </a:r>
            <a:r>
              <a:rPr lang="en-US" altLang="zh-CN" sz="1600" dirty="0">
                <a:solidFill>
                  <a:srgbClr val="0070C0"/>
                </a:solidFill>
                <a:latin typeface="新宋体" panose="02010609030101010101" pitchFamily="49" charset="-122"/>
                <a:ea typeface="新宋体" panose="02010609030101010101" pitchFamily="49" charset="-122"/>
              </a:rPr>
              <a:t>A0</a:t>
            </a:r>
            <a:r>
              <a:rPr lang="zh-CN" altLang="en-US" sz="1600" dirty="0">
                <a:solidFill>
                  <a:srgbClr val="0070C0"/>
                </a:solidFill>
                <a:latin typeface="新宋体" panose="02010609030101010101" pitchFamily="49" charset="-122"/>
                <a:ea typeface="新宋体" panose="02010609030101010101" pitchFamily="49" charset="-122"/>
              </a:rPr>
              <a:t>级词汇和句子。保持原意不变，但要使其更具文学性</a:t>
            </a:r>
            <a:r>
              <a:rPr lang="zh-CN" altLang="en-US" sz="1600" dirty="0" smtClean="0">
                <a:solidFill>
                  <a:srgbClr val="0070C0"/>
                </a:solidFill>
                <a:latin typeface="新宋体" panose="02010609030101010101" pitchFamily="49" charset="-122"/>
                <a:ea typeface="新宋体" panose="02010609030101010101" pitchFamily="49" charset="-122"/>
              </a:rPr>
              <a:t>。</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我需要翻译的内容是</a:t>
            </a:r>
            <a:r>
              <a:rPr lang="zh-CN" altLang="en-US" sz="1600" dirty="0">
                <a:latin typeface="新宋体" panose="02010609030101010101" pitchFamily="49" charset="-122"/>
                <a:ea typeface="新宋体" panose="02010609030101010101" pitchFamily="49" charset="-122"/>
              </a:rPr>
              <a:t>：“</a:t>
            </a:r>
            <a:r>
              <a:rPr lang="en-US" altLang="zh-CN" sz="1600" dirty="0" err="1">
                <a:latin typeface="新宋体" panose="02010609030101010101" pitchFamily="49" charset="-122"/>
                <a:ea typeface="新宋体" panose="02010609030101010101" pitchFamily="49" charset="-122"/>
              </a:rPr>
              <a:t>istanbulu</a:t>
            </a:r>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cok</a:t>
            </a:r>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seviyom</a:t>
            </a:r>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burada</a:t>
            </a:r>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olmak</a:t>
            </a:r>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cok</a:t>
            </a:r>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guzel</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a:t>
            </a:r>
          </a:p>
        </p:txBody>
      </p:sp>
      <p:sp>
        <p:nvSpPr>
          <p:cNvPr id="16" name="矩形 15"/>
          <p:cNvSpPr/>
          <p:nvPr/>
        </p:nvSpPr>
        <p:spPr>
          <a:xfrm>
            <a:off x="4135947" y="4064599"/>
            <a:ext cx="628675" cy="400110"/>
          </a:xfrm>
          <a:prstGeom prst="rect">
            <a:avLst/>
          </a:prstGeom>
        </p:spPr>
        <p:txBody>
          <a:bodyPr wrap="square">
            <a:spAutoFit/>
          </a:bodyPr>
          <a:lstStyle/>
          <a:p>
            <a:r>
              <a:rPr lang="zh-CN" altLang="en-US" sz="2000" b="1" dirty="0" smtClean="0"/>
              <a:t>例</a:t>
            </a:r>
            <a:r>
              <a:rPr lang="en-US" altLang="zh-CN" sz="2000" b="1" dirty="0" smtClean="0"/>
              <a:t>3</a:t>
            </a:r>
            <a:endParaRPr lang="en-US" altLang="zh-CN" sz="2000" b="1" dirty="0">
              <a:solidFill>
                <a:srgbClr val="121212"/>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4183453" y="6078733"/>
            <a:ext cx="7078105" cy="338554"/>
          </a:xfrm>
          <a:prstGeom prst="rect">
            <a:avLst/>
          </a:prstGeom>
        </p:spPr>
        <p:txBody>
          <a:bodyPr wrap="square">
            <a:spAutoFit/>
          </a:bodyPr>
          <a:lstStyle/>
          <a:p>
            <a:r>
              <a:rPr lang="zh-CN" altLang="en-US" sz="1600" i="1" dirty="0" smtClean="0">
                <a:solidFill>
                  <a:schemeClr val="tx1">
                    <a:lumMod val="65000"/>
                    <a:lumOff val="35000"/>
                  </a:schemeClr>
                </a:solidFill>
                <a:latin typeface="Verdana" panose="020B0604030504040204" pitchFamily="34" charset="0"/>
              </a:rPr>
              <a:t>示例来源：</a:t>
            </a:r>
            <a:r>
              <a:rPr lang="en-US" altLang="zh-CN" sz="1600" i="1" dirty="0">
                <a:solidFill>
                  <a:schemeClr val="tx1">
                    <a:lumMod val="65000"/>
                    <a:lumOff val="35000"/>
                  </a:schemeClr>
                </a:solidFill>
                <a:latin typeface="Verdana" panose="020B0604030504040204" pitchFamily="34" charset="0"/>
              </a:rPr>
              <a:t>https://github.com/f/awesome-chatgpt-prompts</a:t>
            </a:r>
            <a:endParaRPr lang="zh-CN" altLang="en-US" sz="1600" i="1" dirty="0">
              <a:solidFill>
                <a:schemeClr val="tx1">
                  <a:lumMod val="65000"/>
                  <a:lumOff val="35000"/>
                </a:schemeClr>
              </a:solidFill>
              <a:latin typeface="Verdana" panose="020B0604030504040204" pitchFamily="34" charset="0"/>
            </a:endParaRPr>
          </a:p>
        </p:txBody>
      </p:sp>
      <p:sp>
        <p:nvSpPr>
          <p:cNvPr id="4" name="矩形标注 3"/>
          <p:cNvSpPr/>
          <p:nvPr/>
        </p:nvSpPr>
        <p:spPr>
          <a:xfrm>
            <a:off x="4764622" y="1065485"/>
            <a:ext cx="1146450" cy="369328"/>
          </a:xfrm>
          <a:prstGeom prst="wedgeRectCallout">
            <a:avLst>
              <a:gd name="adj1" fmla="val -27083"/>
              <a:gd name="adj2" fmla="val 123457"/>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0000"/>
                </a:solidFill>
                <a:effectLst/>
                <a:uFillTx/>
                <a:latin typeface="新宋体" panose="02010609030101010101" pitchFamily="49" charset="-122"/>
                <a:ea typeface="新宋体" panose="02010609030101010101" pitchFamily="49" charset="-122"/>
                <a:sym typeface="等线"/>
              </a:rPr>
              <a:t>设定角色</a:t>
            </a:r>
            <a:endParaRPr kumimoji="0" lang="zh-CN" altLang="en-US" sz="1800" b="0" i="0" u="none" strike="noStrike" cap="none" spc="0" normalizeH="0" baseline="0" dirty="0">
              <a:ln>
                <a:noFill/>
              </a:ln>
              <a:solidFill>
                <a:srgbClr val="FF0000"/>
              </a:solidFill>
              <a:effectLst/>
              <a:uFillTx/>
              <a:latin typeface="新宋体" panose="02010609030101010101" pitchFamily="49" charset="-122"/>
              <a:ea typeface="新宋体" panose="02010609030101010101" pitchFamily="49" charset="-122"/>
              <a:sym typeface="等线"/>
            </a:endParaRPr>
          </a:p>
        </p:txBody>
      </p:sp>
      <p:sp>
        <p:nvSpPr>
          <p:cNvPr id="18" name="矩形标注 17"/>
          <p:cNvSpPr/>
          <p:nvPr/>
        </p:nvSpPr>
        <p:spPr>
          <a:xfrm>
            <a:off x="7526872" y="1054690"/>
            <a:ext cx="1146450" cy="369328"/>
          </a:xfrm>
          <a:prstGeom prst="wedgeRectCallout">
            <a:avLst>
              <a:gd name="adj1" fmla="val -27083"/>
              <a:gd name="adj2" fmla="val 123457"/>
            </a:avLst>
          </a:prstGeom>
          <a:no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C000"/>
                </a:solidFill>
                <a:effectLst/>
                <a:uFillTx/>
                <a:latin typeface="新宋体" panose="02010609030101010101" pitchFamily="49" charset="-122"/>
                <a:ea typeface="新宋体" panose="02010609030101010101" pitchFamily="49" charset="-122"/>
                <a:sym typeface="等线"/>
              </a:rPr>
              <a:t>工作流程</a:t>
            </a:r>
            <a:endParaRPr kumimoji="0" lang="zh-CN" altLang="en-US" sz="1800" b="0" i="0" u="none" strike="noStrike" cap="none" spc="0" normalizeH="0" baseline="0" dirty="0">
              <a:ln>
                <a:noFill/>
              </a:ln>
              <a:solidFill>
                <a:srgbClr val="FFC000"/>
              </a:solidFill>
              <a:effectLst/>
              <a:uFillTx/>
              <a:latin typeface="新宋体" panose="02010609030101010101" pitchFamily="49" charset="-122"/>
              <a:ea typeface="新宋体" panose="02010609030101010101" pitchFamily="49" charset="-122"/>
              <a:sym typeface="等线"/>
            </a:endParaRPr>
          </a:p>
        </p:txBody>
      </p:sp>
      <p:sp>
        <p:nvSpPr>
          <p:cNvPr id="19" name="矩形标注 18"/>
          <p:cNvSpPr/>
          <p:nvPr/>
        </p:nvSpPr>
        <p:spPr>
          <a:xfrm>
            <a:off x="10289122" y="1054690"/>
            <a:ext cx="1146450" cy="369328"/>
          </a:xfrm>
          <a:prstGeom prst="wedgeRectCallout">
            <a:avLst>
              <a:gd name="adj1" fmla="val -150045"/>
              <a:gd name="adj2" fmla="val 200827"/>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70C0"/>
                </a:solidFill>
                <a:effectLst/>
                <a:uFillTx/>
                <a:latin typeface="新宋体" panose="02010609030101010101" pitchFamily="49" charset="-122"/>
                <a:ea typeface="新宋体" panose="02010609030101010101" pitchFamily="49" charset="-122"/>
                <a:sym typeface="等线"/>
              </a:rPr>
              <a:t>结果偏好</a:t>
            </a:r>
            <a:endParaRPr kumimoji="0" lang="zh-CN" altLang="en-US" sz="1800" b="0" i="0" u="none" strike="noStrike" cap="none" spc="0" normalizeH="0" baseline="0" dirty="0">
              <a:ln>
                <a:noFill/>
              </a:ln>
              <a:solidFill>
                <a:srgbClr val="0070C0"/>
              </a:solidFill>
              <a:effectLst/>
              <a:uFillTx/>
              <a:latin typeface="新宋体" panose="02010609030101010101" pitchFamily="49" charset="-122"/>
              <a:ea typeface="新宋体" panose="02010609030101010101" pitchFamily="49" charset="-122"/>
              <a:sym typeface="等线"/>
            </a:endParaRPr>
          </a:p>
        </p:txBody>
      </p:sp>
    </p:spTree>
    <p:extLst>
      <p:ext uri="{BB962C8B-B14F-4D97-AF65-F5344CB8AC3E}">
        <p14:creationId xmlns:p14="http://schemas.microsoft.com/office/powerpoint/2010/main" val="1187708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课程大纲</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5" name="AutoShape 20"/>
          <p:cNvSpPr>
            <a:spLocks noChangeArrowheads="1"/>
          </p:cNvSpPr>
          <p:nvPr/>
        </p:nvSpPr>
        <p:spPr bwMode="gray">
          <a:xfrm>
            <a:off x="601502" y="940107"/>
            <a:ext cx="5220000" cy="2664000"/>
          </a:xfrm>
          <a:prstGeom prst="roundRect">
            <a:avLst>
              <a:gd name="adj" fmla="val 11921"/>
            </a:avLst>
          </a:prstGeom>
          <a:noFill/>
          <a:ln w="38100">
            <a:solidFill>
              <a:srgbClr val="0070C0"/>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AutoShape 20"/>
          <p:cNvSpPr>
            <a:spLocks noChangeArrowheads="1"/>
          </p:cNvSpPr>
          <p:nvPr/>
        </p:nvSpPr>
        <p:spPr bwMode="gray">
          <a:xfrm>
            <a:off x="601501" y="3977775"/>
            <a:ext cx="5220000" cy="2664000"/>
          </a:xfrm>
          <a:prstGeom prst="roundRect">
            <a:avLst>
              <a:gd name="adj" fmla="val 11921"/>
            </a:avLst>
          </a:prstGeom>
          <a:noFill/>
          <a:ln w="38100">
            <a:solidFill>
              <a:srgbClr val="0070C0"/>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 name="AutoShape 20"/>
          <p:cNvSpPr>
            <a:spLocks noChangeArrowheads="1"/>
          </p:cNvSpPr>
          <p:nvPr/>
        </p:nvSpPr>
        <p:spPr bwMode="gray">
          <a:xfrm>
            <a:off x="6397867" y="919320"/>
            <a:ext cx="5220000" cy="2664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 name="AutoShape 20"/>
          <p:cNvSpPr>
            <a:spLocks noChangeArrowheads="1"/>
          </p:cNvSpPr>
          <p:nvPr/>
        </p:nvSpPr>
        <p:spPr bwMode="gray">
          <a:xfrm>
            <a:off x="6397866" y="4013693"/>
            <a:ext cx="5220000" cy="2664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1909401" y="760108"/>
            <a:ext cx="2304000" cy="360000"/>
          </a:xfrm>
          <a:prstGeom prst="rect">
            <a:avLst/>
          </a:prstGeom>
          <a:solidFill>
            <a:schemeClr val="accent5">
              <a:lumMod val="75000"/>
            </a:schemeClr>
          </a:solidFill>
        </p:spPr>
        <p:txBody>
          <a:bodyPr wrap="square" anchor="ctr">
            <a:noAutofit/>
          </a:bodyPr>
          <a:lstStyle/>
          <a:p>
            <a:pPr algn="ctr"/>
            <a:r>
              <a:rPr lang="en-US" altLang="zh-CN" dirty="0" smtClean="0">
                <a:solidFill>
                  <a:schemeClr val="bg1"/>
                </a:solidFill>
                <a:latin typeface="新宋体" panose="02010609030101010101" pitchFamily="49" charset="-122"/>
                <a:ea typeface="新宋体" panose="02010609030101010101" pitchFamily="49" charset="-122"/>
              </a:rPr>
              <a:t>1. </a:t>
            </a:r>
            <a:r>
              <a:rPr lang="zh-CN" altLang="en-US" dirty="0" smtClean="0">
                <a:solidFill>
                  <a:schemeClr val="bg1"/>
                </a:solidFill>
                <a:latin typeface="新宋体" panose="02010609030101010101" pitchFamily="49" charset="-122"/>
                <a:ea typeface="新宋体" panose="02010609030101010101" pitchFamily="49" charset="-122"/>
              </a:rPr>
              <a:t>基础概念</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10" name="矩形 9"/>
          <p:cNvSpPr/>
          <p:nvPr/>
        </p:nvSpPr>
        <p:spPr>
          <a:xfrm>
            <a:off x="1909401" y="3797776"/>
            <a:ext cx="2304000" cy="360000"/>
          </a:xfrm>
          <a:prstGeom prst="rect">
            <a:avLst/>
          </a:prstGeom>
          <a:solidFill>
            <a:schemeClr val="accent5">
              <a:lumMod val="75000"/>
            </a:schemeClr>
          </a:solidFill>
        </p:spPr>
        <p:txBody>
          <a:bodyPr wrap="square" anchor="ctr">
            <a:noAutofit/>
          </a:bodyPr>
          <a:lstStyle/>
          <a:p>
            <a:pPr algn="ctr"/>
            <a:r>
              <a:rPr lang="en-US" altLang="zh-CN" dirty="0" smtClean="0">
                <a:solidFill>
                  <a:schemeClr val="bg1"/>
                </a:solidFill>
                <a:latin typeface="新宋体" panose="02010609030101010101" pitchFamily="49" charset="-122"/>
                <a:ea typeface="新宋体" panose="02010609030101010101" pitchFamily="49" charset="-122"/>
              </a:rPr>
              <a:t>2. </a:t>
            </a:r>
            <a:r>
              <a:rPr lang="zh-CN" altLang="en-US" dirty="0" smtClean="0">
                <a:solidFill>
                  <a:schemeClr val="bg1"/>
                </a:solidFill>
                <a:latin typeface="新宋体" panose="02010609030101010101" pitchFamily="49" charset="-122"/>
                <a:ea typeface="新宋体" panose="02010609030101010101" pitchFamily="49" charset="-122"/>
              </a:rPr>
              <a:t>入门篇</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11" name="矩形 10"/>
          <p:cNvSpPr/>
          <p:nvPr/>
        </p:nvSpPr>
        <p:spPr>
          <a:xfrm>
            <a:off x="7852207" y="739321"/>
            <a:ext cx="2304000" cy="360000"/>
          </a:xfrm>
          <a:prstGeom prst="rect">
            <a:avLst/>
          </a:prstGeom>
          <a:solidFill>
            <a:schemeClr val="bg1">
              <a:lumMod val="50000"/>
            </a:schemeClr>
          </a:solidFill>
        </p:spPr>
        <p:txBody>
          <a:bodyPr wrap="square" anchor="ctr">
            <a:noAutofit/>
          </a:bodyPr>
          <a:lstStyle/>
          <a:p>
            <a:pPr algn="ctr"/>
            <a:r>
              <a:rPr lang="en-US" altLang="zh-CN" dirty="0" smtClean="0">
                <a:solidFill>
                  <a:schemeClr val="bg1"/>
                </a:solidFill>
                <a:latin typeface="新宋体" panose="02010609030101010101" pitchFamily="49" charset="-122"/>
                <a:ea typeface="新宋体" panose="02010609030101010101" pitchFamily="49" charset="-122"/>
              </a:rPr>
              <a:t>3. </a:t>
            </a:r>
            <a:r>
              <a:rPr lang="zh-CN" altLang="en-US" dirty="0" smtClean="0">
                <a:solidFill>
                  <a:schemeClr val="bg1"/>
                </a:solidFill>
                <a:latin typeface="新宋体" panose="02010609030101010101" pitchFamily="49" charset="-122"/>
                <a:ea typeface="新宋体" panose="02010609030101010101" pitchFamily="49" charset="-122"/>
              </a:rPr>
              <a:t>进阶篇</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12" name="矩形 11"/>
          <p:cNvSpPr/>
          <p:nvPr/>
        </p:nvSpPr>
        <p:spPr>
          <a:xfrm>
            <a:off x="7852207" y="3833694"/>
            <a:ext cx="2304000" cy="360000"/>
          </a:xfrm>
          <a:prstGeom prst="rect">
            <a:avLst/>
          </a:prstGeom>
          <a:solidFill>
            <a:schemeClr val="bg1">
              <a:lumMod val="50000"/>
            </a:schemeClr>
          </a:solidFill>
        </p:spPr>
        <p:txBody>
          <a:bodyPr wrap="square" anchor="ctr">
            <a:noAutofit/>
          </a:bodyPr>
          <a:lstStyle/>
          <a:p>
            <a:pPr algn="ctr"/>
            <a:r>
              <a:rPr lang="en-US" altLang="zh-CN" dirty="0" smtClean="0">
                <a:solidFill>
                  <a:schemeClr val="bg1"/>
                </a:solidFill>
                <a:latin typeface="新宋体" panose="02010609030101010101" pitchFamily="49" charset="-122"/>
                <a:ea typeface="新宋体" panose="02010609030101010101" pitchFamily="49" charset="-122"/>
              </a:rPr>
              <a:t>4.</a:t>
            </a:r>
            <a:r>
              <a:rPr lang="zh-CN" altLang="en-US" dirty="0" smtClean="0">
                <a:solidFill>
                  <a:schemeClr val="bg1"/>
                </a:solidFill>
                <a:latin typeface="新宋体" panose="02010609030101010101" pitchFamily="49" charset="-122"/>
                <a:ea typeface="新宋体" panose="02010609030101010101" pitchFamily="49" charset="-122"/>
              </a:rPr>
              <a:t>智能体篇</a:t>
            </a:r>
            <a:r>
              <a:rPr lang="en-US" altLang="zh-CN" dirty="0" smtClean="0">
                <a:solidFill>
                  <a:schemeClr val="bg1"/>
                </a:solidFill>
                <a:latin typeface="新宋体" panose="02010609030101010101" pitchFamily="49" charset="-122"/>
                <a:ea typeface="新宋体" panose="02010609030101010101" pitchFamily="49" charset="-122"/>
              </a:rPr>
              <a:t> </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13" name="矩形 12"/>
          <p:cNvSpPr/>
          <p:nvPr/>
        </p:nvSpPr>
        <p:spPr>
          <a:xfrm>
            <a:off x="1027964" y="1251862"/>
            <a:ext cx="4520429"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理解</a:t>
            </a:r>
            <a:r>
              <a:rPr lang="en-US" altLang="zh-CN" sz="1600" dirty="0" smtClean="0">
                <a:latin typeface="新宋体" panose="02010609030101010101" pitchFamily="49" charset="-122"/>
                <a:ea typeface="新宋体" panose="02010609030101010101" pitchFamily="49" charset="-122"/>
              </a:rPr>
              <a:t>Prompt Engineering</a:t>
            </a:r>
            <a:r>
              <a:rPr lang="zh-CN" altLang="en-US" sz="1600" dirty="0" smtClean="0">
                <a:latin typeface="新宋体" panose="02010609030101010101" pitchFamily="49" charset="-122"/>
                <a:ea typeface="新宋体" panose="02010609030101010101" pitchFamily="49" charset="-122"/>
              </a:rPr>
              <a:t>的相关基础概念</a:t>
            </a:r>
            <a:endParaRPr lang="en-US" altLang="zh-CN" sz="1600" dirty="0" smtClean="0">
              <a:latin typeface="新宋体" panose="02010609030101010101" pitchFamily="49" charset="-122"/>
              <a:ea typeface="新宋体" panose="02010609030101010101" pitchFamily="49" charset="-122"/>
            </a:endParaRPr>
          </a:p>
        </p:txBody>
      </p:sp>
      <p:sp>
        <p:nvSpPr>
          <p:cNvPr id="14" name="矩形 13"/>
          <p:cNvSpPr/>
          <p:nvPr/>
        </p:nvSpPr>
        <p:spPr>
          <a:xfrm>
            <a:off x="852408" y="4351523"/>
            <a:ext cx="4695986"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构造单个有效的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，与大语言模型进行交互</a:t>
            </a:r>
            <a:endParaRPr lang="en-US" altLang="zh-CN" sz="1600" dirty="0" smtClean="0">
              <a:latin typeface="新宋体" panose="02010609030101010101" pitchFamily="49" charset="-122"/>
              <a:ea typeface="新宋体" panose="02010609030101010101" pitchFamily="49" charset="-122"/>
            </a:endParaRPr>
          </a:p>
        </p:txBody>
      </p:sp>
      <p:sp>
        <p:nvSpPr>
          <p:cNvPr id="15" name="矩形 14"/>
          <p:cNvSpPr/>
          <p:nvPr/>
        </p:nvSpPr>
        <p:spPr>
          <a:xfrm>
            <a:off x="6392005" y="1187858"/>
            <a:ext cx="5371210"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协调大语言模型迭代工作，提升结果</a:t>
            </a:r>
            <a:r>
              <a:rPr lang="zh-CN" altLang="en-US" sz="1600" dirty="0" smtClean="0">
                <a:latin typeface="新宋体" panose="02010609030101010101" pitchFamily="49" charset="-122"/>
                <a:ea typeface="新宋体" panose="02010609030101010101" pitchFamily="49" charset="-122"/>
              </a:rPr>
              <a:t>质量，解决</a:t>
            </a:r>
            <a:r>
              <a:rPr lang="zh-CN" altLang="en-US" sz="1600" dirty="0" smtClean="0">
                <a:latin typeface="新宋体" panose="02010609030101010101" pitchFamily="49" charset="-122"/>
                <a:ea typeface="新宋体" panose="02010609030101010101" pitchFamily="49" charset="-122"/>
              </a:rPr>
              <a:t>复杂问题</a:t>
            </a:r>
            <a:endParaRPr lang="en-US" altLang="zh-CN" sz="1600" dirty="0" smtClean="0">
              <a:latin typeface="新宋体" panose="02010609030101010101" pitchFamily="49" charset="-122"/>
              <a:ea typeface="新宋体" panose="02010609030101010101" pitchFamily="49" charset="-122"/>
            </a:endParaRPr>
          </a:p>
        </p:txBody>
      </p:sp>
      <p:sp>
        <p:nvSpPr>
          <p:cNvPr id="16" name="矩形 15"/>
          <p:cNvSpPr/>
          <p:nvPr/>
        </p:nvSpPr>
        <p:spPr>
          <a:xfrm>
            <a:off x="6502035" y="4240056"/>
            <a:ext cx="5353136"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构建</a:t>
            </a:r>
            <a:r>
              <a:rPr lang="en-US" altLang="zh-CN" sz="1600" dirty="0" smtClean="0">
                <a:latin typeface="新宋体" panose="02010609030101010101" pitchFamily="49" charset="-122"/>
                <a:ea typeface="新宋体" panose="02010609030101010101" pitchFamily="49" charset="-122"/>
              </a:rPr>
              <a:t>AI(</a:t>
            </a:r>
            <a:r>
              <a:rPr lang="zh-CN" altLang="en-US" sz="1600" dirty="0" smtClean="0">
                <a:latin typeface="新宋体" panose="02010609030101010101" pitchFamily="49" charset="-122"/>
                <a:ea typeface="新宋体" panose="02010609030101010101" pitchFamily="49" charset="-122"/>
              </a:rPr>
              <a:t>单一</a:t>
            </a:r>
            <a:r>
              <a:rPr lang="en-US" altLang="zh-CN" sz="1600" dirty="0" smtClean="0">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多</a:t>
            </a:r>
            <a:r>
              <a:rPr lang="en-US" altLang="zh-CN" sz="1600" dirty="0" smtClean="0">
                <a:latin typeface="新宋体" panose="02010609030101010101" pitchFamily="49" charset="-122"/>
                <a:ea typeface="新宋体" panose="02010609030101010101" pitchFamily="49" charset="-122"/>
              </a:rPr>
              <a:t>)</a:t>
            </a:r>
            <a:r>
              <a:rPr lang="zh-CN" altLang="en-US" sz="1600" dirty="0" smtClean="0">
                <a:latin typeface="新宋体" panose="02010609030101010101" pitchFamily="49" charset="-122"/>
                <a:ea typeface="新宋体" panose="02010609030101010101" pitchFamily="49" charset="-122"/>
              </a:rPr>
              <a:t>智能</a:t>
            </a:r>
            <a:r>
              <a:rPr lang="zh-CN" altLang="en-US" sz="1600" dirty="0" smtClean="0">
                <a:latin typeface="新宋体" panose="02010609030101010101" pitchFamily="49" charset="-122"/>
                <a:ea typeface="新宋体" panose="02010609030101010101" pitchFamily="49" charset="-122"/>
              </a:rPr>
              <a:t>体，进行专业化服务或</a:t>
            </a:r>
            <a:r>
              <a:rPr lang="zh-CN" altLang="en-US" sz="1600" dirty="0" smtClean="0">
                <a:latin typeface="新宋体" panose="02010609030101010101" pitchFamily="49" charset="-122"/>
                <a:ea typeface="新宋体" panose="02010609030101010101" pitchFamily="49" charset="-122"/>
              </a:rPr>
              <a:t>角色扮演</a:t>
            </a:r>
            <a:endParaRPr lang="en-US" altLang="zh-CN" sz="1600" dirty="0" smtClean="0">
              <a:latin typeface="新宋体" panose="02010609030101010101" pitchFamily="49" charset="-122"/>
              <a:ea typeface="新宋体" panose="02010609030101010101" pitchFamily="49" charset="-122"/>
            </a:endParaRPr>
          </a:p>
        </p:txBody>
      </p:sp>
      <p:sp>
        <p:nvSpPr>
          <p:cNvPr id="17" name="矩形 16"/>
          <p:cNvSpPr/>
          <p:nvPr/>
        </p:nvSpPr>
        <p:spPr>
          <a:xfrm>
            <a:off x="1027964" y="1994861"/>
            <a:ext cx="1008000" cy="810331"/>
          </a:xfrm>
          <a:prstGeom prst="rect">
            <a:avLst/>
          </a:prstGeom>
          <a:solidFill>
            <a:srgbClr val="2B4E95"/>
          </a:solidFill>
        </p:spPr>
        <p:txBody>
          <a:bodyPr wrap="square" anchor="ctr">
            <a:noAutofit/>
          </a:bodyPr>
          <a:lstStyle/>
          <a:p>
            <a:pPr algn="ctr"/>
            <a:r>
              <a:rPr lang="en-US" altLang="zh-CN" sz="1600" dirty="0" smtClean="0">
                <a:solidFill>
                  <a:schemeClr val="bg1"/>
                </a:solidFill>
                <a:latin typeface="新宋体" panose="02010609030101010101" pitchFamily="49" charset="-122"/>
                <a:ea typeface="新宋体" panose="02010609030101010101" pitchFamily="49" charset="-122"/>
              </a:rPr>
              <a:t>LLM</a:t>
            </a:r>
            <a:endParaRPr lang="en-US" altLang="zh-CN" sz="1600" dirty="0">
              <a:solidFill>
                <a:schemeClr val="bg1"/>
              </a:solidFill>
              <a:latin typeface="新宋体" panose="02010609030101010101" pitchFamily="49" charset="-122"/>
              <a:ea typeface="新宋体" panose="02010609030101010101" pitchFamily="49" charset="-122"/>
            </a:endParaRPr>
          </a:p>
        </p:txBody>
      </p:sp>
      <p:sp>
        <p:nvSpPr>
          <p:cNvPr id="18" name="矩形 17"/>
          <p:cNvSpPr/>
          <p:nvPr/>
        </p:nvSpPr>
        <p:spPr>
          <a:xfrm>
            <a:off x="2104421" y="1994861"/>
            <a:ext cx="1008000" cy="810331"/>
          </a:xfrm>
          <a:prstGeom prst="rect">
            <a:avLst/>
          </a:prstGeom>
          <a:solidFill>
            <a:srgbClr val="2B4E95"/>
          </a:solidFill>
        </p:spPr>
        <p:txBody>
          <a:bodyPr wrap="square" anchor="ctr">
            <a:noAutofit/>
          </a:bodyPr>
          <a:lstStyle/>
          <a:p>
            <a:pPr algn="ctr"/>
            <a:r>
              <a:rPr lang="en-US" altLang="zh-CN" sz="1100" dirty="0" smtClean="0">
                <a:solidFill>
                  <a:schemeClr val="bg1"/>
                </a:solidFill>
                <a:latin typeface="新宋体" panose="02010609030101010101" pitchFamily="49" charset="-122"/>
                <a:ea typeface="新宋体" panose="02010609030101010101" pitchFamily="49" charset="-122"/>
              </a:rPr>
              <a:t>Transformer</a:t>
            </a:r>
            <a:endParaRPr lang="en-US" altLang="zh-CN" sz="1100" dirty="0">
              <a:solidFill>
                <a:schemeClr val="bg1"/>
              </a:solidFill>
              <a:latin typeface="新宋体" panose="02010609030101010101" pitchFamily="49" charset="-122"/>
              <a:ea typeface="新宋体" panose="02010609030101010101" pitchFamily="49" charset="-122"/>
            </a:endParaRPr>
          </a:p>
        </p:txBody>
      </p:sp>
      <p:sp>
        <p:nvSpPr>
          <p:cNvPr id="19" name="矩形 18"/>
          <p:cNvSpPr/>
          <p:nvPr/>
        </p:nvSpPr>
        <p:spPr>
          <a:xfrm>
            <a:off x="3184786" y="1994861"/>
            <a:ext cx="1008000" cy="810331"/>
          </a:xfrm>
          <a:prstGeom prst="rect">
            <a:avLst/>
          </a:prstGeom>
          <a:solidFill>
            <a:srgbClr val="2B4E95"/>
          </a:solidFill>
        </p:spPr>
        <p:txBody>
          <a:bodyPr wrap="square" anchor="ctr">
            <a:noAutofit/>
          </a:bodyPr>
          <a:lstStyle/>
          <a:p>
            <a:pPr algn="ctr"/>
            <a:r>
              <a:rPr lang="en-US" altLang="zh-CN" sz="1400" dirty="0" smtClean="0">
                <a:solidFill>
                  <a:schemeClr val="bg1"/>
                </a:solidFill>
                <a:latin typeface="新宋体" panose="02010609030101010101" pitchFamily="49" charset="-122"/>
                <a:ea typeface="新宋体" panose="02010609030101010101" pitchFamily="49" charset="-122"/>
              </a:rPr>
              <a:t>Token</a:t>
            </a:r>
            <a:endParaRPr lang="en-US" altLang="zh-CN" sz="1400" dirty="0">
              <a:solidFill>
                <a:schemeClr val="bg1"/>
              </a:solidFill>
              <a:latin typeface="新宋体" panose="02010609030101010101" pitchFamily="49" charset="-122"/>
              <a:ea typeface="新宋体" panose="02010609030101010101" pitchFamily="49" charset="-122"/>
            </a:endParaRPr>
          </a:p>
        </p:txBody>
      </p:sp>
      <p:sp>
        <p:nvSpPr>
          <p:cNvPr id="20" name="矩形 19"/>
          <p:cNvSpPr/>
          <p:nvPr/>
        </p:nvSpPr>
        <p:spPr>
          <a:xfrm>
            <a:off x="4279680" y="1994861"/>
            <a:ext cx="1008000" cy="810331"/>
          </a:xfrm>
          <a:prstGeom prst="rect">
            <a:avLst/>
          </a:prstGeom>
          <a:solidFill>
            <a:srgbClr val="2B4E95"/>
          </a:solidFill>
        </p:spPr>
        <p:txBody>
          <a:bodyPr wrap="square" anchor="ctr">
            <a:noAutofit/>
          </a:bodyPr>
          <a:lstStyle/>
          <a:p>
            <a:pPr algn="ctr"/>
            <a:r>
              <a:rPr lang="en-US" altLang="zh-CN" sz="1200" dirty="0" smtClean="0">
                <a:solidFill>
                  <a:schemeClr val="bg1"/>
                </a:solidFill>
                <a:latin typeface="新宋体" panose="02010609030101010101" pitchFamily="49" charset="-122"/>
                <a:ea typeface="新宋体" panose="02010609030101010101" pitchFamily="49" charset="-122"/>
              </a:rPr>
              <a:t>In-Context</a:t>
            </a:r>
          </a:p>
          <a:p>
            <a:pPr algn="ctr"/>
            <a:r>
              <a:rPr lang="en-US" altLang="zh-CN" sz="1200" dirty="0" smtClean="0">
                <a:solidFill>
                  <a:schemeClr val="bg1"/>
                </a:solidFill>
                <a:latin typeface="新宋体" panose="02010609030101010101" pitchFamily="49" charset="-122"/>
                <a:ea typeface="新宋体" panose="02010609030101010101" pitchFamily="49" charset="-122"/>
              </a:rPr>
              <a:t>Learning</a:t>
            </a:r>
            <a:endParaRPr lang="en-US" altLang="zh-CN" sz="1200" dirty="0">
              <a:solidFill>
                <a:schemeClr val="bg1"/>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3895570" y="5118376"/>
            <a:ext cx="768220" cy="768220"/>
          </a:xfrm>
          <a:prstGeom prst="rect">
            <a:avLst/>
          </a:prstGeom>
        </p:spPr>
      </p:pic>
      <p:pic>
        <p:nvPicPr>
          <p:cNvPr id="22" name="图片 21"/>
          <p:cNvPicPr>
            <a:picLocks noChangeAspect="1"/>
          </p:cNvPicPr>
          <p:nvPr/>
        </p:nvPicPr>
        <p:blipFill>
          <a:blip r:embed="rId4"/>
          <a:stretch>
            <a:fillRect/>
          </a:stretch>
        </p:blipFill>
        <p:spPr>
          <a:xfrm>
            <a:off x="1285902" y="5094523"/>
            <a:ext cx="818519" cy="818519"/>
          </a:xfrm>
          <a:prstGeom prst="rect">
            <a:avLst/>
          </a:prstGeom>
        </p:spPr>
      </p:pic>
      <p:cxnSp>
        <p:nvCxnSpPr>
          <p:cNvPr id="21" name="直接箭头连接符 20"/>
          <p:cNvCxnSpPr/>
          <p:nvPr/>
        </p:nvCxnSpPr>
        <p:spPr>
          <a:xfrm flipV="1">
            <a:off x="2104421" y="5284772"/>
            <a:ext cx="1791149" cy="1297"/>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8" name="矩形 27"/>
          <p:cNvSpPr/>
          <p:nvPr/>
        </p:nvSpPr>
        <p:spPr>
          <a:xfrm>
            <a:off x="2562743" y="4914284"/>
            <a:ext cx="1148934" cy="369332"/>
          </a:xfrm>
          <a:prstGeom prst="rect">
            <a:avLst/>
          </a:prstGeom>
        </p:spPr>
        <p:txBody>
          <a:bodyPr wrap="square">
            <a:spAutoFit/>
          </a:bodyPr>
          <a:lstStyle/>
          <a:p>
            <a:r>
              <a:rPr lang="en-US" altLang="zh-CN" dirty="0" smtClean="0">
                <a:solidFill>
                  <a:srgbClr val="2E4EE0"/>
                </a:solidFill>
                <a:latin typeface="新宋体" panose="02010609030101010101" pitchFamily="49" charset="-122"/>
                <a:ea typeface="新宋体" panose="02010609030101010101" pitchFamily="49" charset="-122"/>
              </a:rPr>
              <a:t>prompt</a:t>
            </a:r>
          </a:p>
        </p:txBody>
      </p:sp>
      <p:grpSp>
        <p:nvGrpSpPr>
          <p:cNvPr id="47" name="组合 46"/>
          <p:cNvGrpSpPr/>
          <p:nvPr/>
        </p:nvGrpSpPr>
        <p:grpSpPr>
          <a:xfrm>
            <a:off x="6993192" y="1524670"/>
            <a:ext cx="4548991" cy="606087"/>
            <a:chOff x="6993192" y="1524670"/>
            <a:chExt cx="4548991" cy="606087"/>
          </a:xfrm>
        </p:grpSpPr>
        <p:sp>
          <p:nvSpPr>
            <p:cNvPr id="40" name="矩形 39"/>
            <p:cNvSpPr/>
            <p:nvPr/>
          </p:nvSpPr>
          <p:spPr>
            <a:xfrm>
              <a:off x="8456676"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actor</a:t>
              </a:r>
            </a:p>
          </p:txBody>
        </p:sp>
        <p:sp>
          <p:nvSpPr>
            <p:cNvPr id="41" name="矩形 40"/>
            <p:cNvSpPr/>
            <p:nvPr/>
          </p:nvSpPr>
          <p:spPr>
            <a:xfrm>
              <a:off x="7677418" y="1524670"/>
              <a:ext cx="61945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planer</a:t>
              </a:r>
            </a:p>
          </p:txBody>
        </p:sp>
        <p:sp>
          <p:nvSpPr>
            <p:cNvPr id="42" name="矩形 41"/>
            <p:cNvSpPr/>
            <p:nvPr/>
          </p:nvSpPr>
          <p:spPr>
            <a:xfrm>
              <a:off x="9176371"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observer</a:t>
              </a:r>
            </a:p>
          </p:txBody>
        </p:sp>
        <p:sp>
          <p:nvSpPr>
            <p:cNvPr id="43" name="矩形 42"/>
            <p:cNvSpPr/>
            <p:nvPr/>
          </p:nvSpPr>
          <p:spPr>
            <a:xfrm>
              <a:off x="9896066"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evaluator</a:t>
              </a:r>
            </a:p>
          </p:txBody>
        </p:sp>
        <p:grpSp>
          <p:nvGrpSpPr>
            <p:cNvPr id="45" name="组合 44"/>
            <p:cNvGrpSpPr/>
            <p:nvPr/>
          </p:nvGrpSpPr>
          <p:grpSpPr>
            <a:xfrm>
              <a:off x="6993192" y="1770757"/>
              <a:ext cx="4144775" cy="360000"/>
              <a:chOff x="6993192" y="1770757"/>
              <a:chExt cx="4144775" cy="360000"/>
            </a:xfrm>
          </p:grpSpPr>
          <p:pic>
            <p:nvPicPr>
              <p:cNvPr id="32" name="图片 31"/>
              <p:cNvPicPr>
                <a:picLocks noChangeAspect="1"/>
              </p:cNvPicPr>
              <p:nvPr/>
            </p:nvPicPr>
            <p:blipFill>
              <a:blip r:embed="rId4"/>
              <a:stretch>
                <a:fillRect/>
              </a:stretch>
            </p:blipFill>
            <p:spPr>
              <a:xfrm>
                <a:off x="6993192" y="1770757"/>
                <a:ext cx="360000" cy="360000"/>
              </a:xfrm>
              <a:prstGeom prst="rect">
                <a:avLst/>
              </a:prstGeom>
            </p:spPr>
          </p:pic>
          <p:pic>
            <p:nvPicPr>
              <p:cNvPr id="33" name="图片 32"/>
              <p:cNvPicPr>
                <a:picLocks noChangeAspect="1"/>
              </p:cNvPicPr>
              <p:nvPr/>
            </p:nvPicPr>
            <p:blipFill>
              <a:blip r:embed="rId3"/>
              <a:stretch>
                <a:fillRect/>
              </a:stretch>
            </p:blipFill>
            <p:spPr>
              <a:xfrm>
                <a:off x="7750147" y="1770757"/>
                <a:ext cx="360000" cy="360000"/>
              </a:xfrm>
              <a:prstGeom prst="rect">
                <a:avLst/>
              </a:prstGeom>
            </p:spPr>
          </p:pic>
          <p:pic>
            <p:nvPicPr>
              <p:cNvPr id="34" name="图片 33"/>
              <p:cNvPicPr>
                <a:picLocks noChangeAspect="1"/>
              </p:cNvPicPr>
              <p:nvPr/>
            </p:nvPicPr>
            <p:blipFill>
              <a:blip r:embed="rId3"/>
              <a:stretch>
                <a:fillRect/>
              </a:stretch>
            </p:blipFill>
            <p:spPr>
              <a:xfrm>
                <a:off x="8507102" y="1770757"/>
                <a:ext cx="360000" cy="360000"/>
              </a:xfrm>
              <a:prstGeom prst="rect">
                <a:avLst/>
              </a:prstGeom>
            </p:spPr>
          </p:pic>
          <p:pic>
            <p:nvPicPr>
              <p:cNvPr id="35" name="图片 34"/>
              <p:cNvPicPr>
                <a:picLocks noChangeAspect="1"/>
              </p:cNvPicPr>
              <p:nvPr/>
            </p:nvPicPr>
            <p:blipFill>
              <a:blip r:embed="rId3"/>
              <a:stretch>
                <a:fillRect/>
              </a:stretch>
            </p:blipFill>
            <p:spPr>
              <a:xfrm>
                <a:off x="9264057" y="1770757"/>
                <a:ext cx="360000" cy="360000"/>
              </a:xfrm>
              <a:prstGeom prst="rect">
                <a:avLst/>
              </a:prstGeom>
            </p:spPr>
          </p:pic>
          <p:pic>
            <p:nvPicPr>
              <p:cNvPr id="39" name="图片 38"/>
              <p:cNvPicPr>
                <a:picLocks noChangeAspect="1"/>
              </p:cNvPicPr>
              <p:nvPr/>
            </p:nvPicPr>
            <p:blipFill>
              <a:blip r:embed="rId3"/>
              <a:stretch>
                <a:fillRect/>
              </a:stretch>
            </p:blipFill>
            <p:spPr>
              <a:xfrm>
                <a:off x="10021012" y="1770757"/>
                <a:ext cx="360000" cy="360000"/>
              </a:xfrm>
              <a:prstGeom prst="rect">
                <a:avLst/>
              </a:prstGeom>
            </p:spPr>
          </p:pic>
          <p:pic>
            <p:nvPicPr>
              <p:cNvPr id="44" name="图片 43"/>
              <p:cNvPicPr>
                <a:picLocks noChangeAspect="1"/>
              </p:cNvPicPr>
              <p:nvPr/>
            </p:nvPicPr>
            <p:blipFill>
              <a:blip r:embed="rId3"/>
              <a:stretch>
                <a:fillRect/>
              </a:stretch>
            </p:blipFill>
            <p:spPr>
              <a:xfrm>
                <a:off x="10777967" y="1770757"/>
                <a:ext cx="360000" cy="360000"/>
              </a:xfrm>
              <a:prstGeom prst="rect">
                <a:avLst/>
              </a:prstGeom>
            </p:spPr>
          </p:pic>
        </p:grpSp>
        <p:sp>
          <p:nvSpPr>
            <p:cNvPr id="46" name="矩形 45"/>
            <p:cNvSpPr/>
            <p:nvPr/>
          </p:nvSpPr>
          <p:spPr>
            <a:xfrm>
              <a:off x="10682298" y="1524670"/>
              <a:ext cx="859885" cy="253916"/>
            </a:xfrm>
            <a:prstGeom prst="rect">
              <a:avLst/>
            </a:prstGeom>
          </p:spPr>
          <p:txBody>
            <a:bodyPr wrap="square">
              <a:spAutoFit/>
            </a:bodyPr>
            <a:lstStyle/>
            <a:p>
              <a:r>
                <a:rPr lang="en-US" altLang="zh-CN" sz="1050" dirty="0" smtClean="0">
                  <a:solidFill>
                    <a:srgbClr val="3856F5"/>
                  </a:solidFill>
                  <a:latin typeface="新宋体" panose="02010609030101010101" pitchFamily="49" charset="-122"/>
                  <a:ea typeface="新宋体" panose="02010609030101010101" pitchFamily="49" charset="-122"/>
                </a:rPr>
                <a:t>…</a:t>
              </a:r>
            </a:p>
          </p:txBody>
        </p:sp>
      </p:grpSp>
      <p:grpSp>
        <p:nvGrpSpPr>
          <p:cNvPr id="53" name="组合 52"/>
          <p:cNvGrpSpPr/>
          <p:nvPr/>
        </p:nvGrpSpPr>
        <p:grpSpPr>
          <a:xfrm>
            <a:off x="7173192" y="2108074"/>
            <a:ext cx="3784775" cy="1352787"/>
            <a:chOff x="7173192" y="2108074"/>
            <a:chExt cx="3784775" cy="1352787"/>
          </a:xfrm>
        </p:grpSpPr>
        <p:cxnSp>
          <p:nvCxnSpPr>
            <p:cNvPr id="37" name="直接箭头连接符 36"/>
            <p:cNvCxnSpPr/>
            <p:nvPr/>
          </p:nvCxnSpPr>
          <p:spPr>
            <a:xfrm>
              <a:off x="7930147"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48" name="直接箭头连接符 47"/>
            <p:cNvCxnSpPr/>
            <p:nvPr/>
          </p:nvCxnSpPr>
          <p:spPr>
            <a:xfrm>
              <a:off x="8675032"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49" name="直接箭头连接符 48"/>
            <p:cNvCxnSpPr/>
            <p:nvPr/>
          </p:nvCxnSpPr>
          <p:spPr>
            <a:xfrm>
              <a:off x="9444057"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50" name="直接箭头连接符 49"/>
            <p:cNvCxnSpPr/>
            <p:nvPr/>
          </p:nvCxnSpPr>
          <p:spPr>
            <a:xfrm>
              <a:off x="10201012"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51" name="直接箭头连接符 50"/>
            <p:cNvCxnSpPr/>
            <p:nvPr/>
          </p:nvCxnSpPr>
          <p:spPr>
            <a:xfrm>
              <a:off x="10957967"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cxnSp>
          <p:nvCxnSpPr>
            <p:cNvPr id="52" name="直接箭头连接符 51"/>
            <p:cNvCxnSpPr/>
            <p:nvPr/>
          </p:nvCxnSpPr>
          <p:spPr>
            <a:xfrm>
              <a:off x="7173192" y="2108074"/>
              <a:ext cx="0" cy="1352787"/>
            </a:xfrm>
            <a:prstGeom prst="straightConnector1">
              <a:avLst/>
            </a:prstGeom>
            <a:noFill/>
            <a:ln w="12700" cap="flat">
              <a:solidFill>
                <a:schemeClr val="accent1"/>
              </a:solidFill>
              <a:prstDash val="dash"/>
              <a:round/>
              <a:tailEnd type="none"/>
            </a:ln>
            <a:effectLst/>
            <a:sp3d/>
          </p:spPr>
          <p:style>
            <a:lnRef idx="0">
              <a:scrgbClr r="0" g="0" b="0"/>
            </a:lnRef>
            <a:fillRef idx="0">
              <a:scrgbClr r="0" g="0" b="0"/>
            </a:fillRef>
            <a:effectRef idx="0">
              <a:scrgbClr r="0" g="0" b="0"/>
            </a:effectRef>
            <a:fontRef idx="none"/>
          </p:style>
        </p:cxnSp>
      </p:grpSp>
      <p:cxnSp>
        <p:nvCxnSpPr>
          <p:cNvPr id="54" name="直接箭头连接符 53"/>
          <p:cNvCxnSpPr/>
          <p:nvPr/>
        </p:nvCxnSpPr>
        <p:spPr>
          <a:xfrm flipV="1">
            <a:off x="7173192" y="2268576"/>
            <a:ext cx="769025" cy="1"/>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6" name="直接箭头连接符 55"/>
          <p:cNvCxnSpPr/>
          <p:nvPr/>
        </p:nvCxnSpPr>
        <p:spPr>
          <a:xfrm flipV="1">
            <a:off x="7940661" y="2442666"/>
            <a:ext cx="769025" cy="1"/>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直接箭头连接符 56"/>
          <p:cNvCxnSpPr/>
          <p:nvPr/>
        </p:nvCxnSpPr>
        <p:spPr>
          <a:xfrm flipH="1">
            <a:off x="7954554" y="2591769"/>
            <a:ext cx="695807"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8" name="直接箭头连接符 57"/>
          <p:cNvCxnSpPr/>
          <p:nvPr/>
        </p:nvCxnSpPr>
        <p:spPr>
          <a:xfrm flipV="1">
            <a:off x="7940661" y="2746345"/>
            <a:ext cx="1525979"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0" name="直接箭头连接符 59"/>
          <p:cNvCxnSpPr/>
          <p:nvPr/>
        </p:nvCxnSpPr>
        <p:spPr>
          <a:xfrm flipV="1">
            <a:off x="7930147" y="3067783"/>
            <a:ext cx="2270865"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2" name="直接箭头连接符 61"/>
          <p:cNvCxnSpPr/>
          <p:nvPr/>
        </p:nvCxnSpPr>
        <p:spPr>
          <a:xfrm flipH="1" flipV="1">
            <a:off x="7209934" y="3383632"/>
            <a:ext cx="1465098"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5" name="直接箭头连接符 64"/>
          <p:cNvCxnSpPr/>
          <p:nvPr/>
        </p:nvCxnSpPr>
        <p:spPr>
          <a:xfrm flipH="1">
            <a:off x="7954553" y="3218167"/>
            <a:ext cx="2246459"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9" name="直接箭头连接符 68"/>
          <p:cNvCxnSpPr/>
          <p:nvPr/>
        </p:nvCxnSpPr>
        <p:spPr>
          <a:xfrm flipH="1">
            <a:off x="7942217" y="2903099"/>
            <a:ext cx="1477434" cy="0"/>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75" name="图片 74"/>
          <p:cNvPicPr>
            <a:picLocks noChangeAspect="1"/>
          </p:cNvPicPr>
          <p:nvPr/>
        </p:nvPicPr>
        <p:blipFill>
          <a:blip r:embed="rId5"/>
          <a:stretch>
            <a:fillRect/>
          </a:stretch>
        </p:blipFill>
        <p:spPr>
          <a:xfrm>
            <a:off x="6696844" y="4712724"/>
            <a:ext cx="4519413" cy="1777802"/>
          </a:xfrm>
          <a:prstGeom prst="rect">
            <a:avLst/>
          </a:prstGeom>
        </p:spPr>
      </p:pic>
      <p:cxnSp>
        <p:nvCxnSpPr>
          <p:cNvPr id="76" name="直接箭头连接符 75"/>
          <p:cNvCxnSpPr/>
          <p:nvPr/>
        </p:nvCxnSpPr>
        <p:spPr>
          <a:xfrm flipH="1">
            <a:off x="2104421" y="5537322"/>
            <a:ext cx="1791149" cy="1297"/>
          </a:xfrm>
          <a:prstGeom prst="straightConnector1">
            <a:avLst/>
          </a:prstGeom>
          <a:noFill/>
          <a:ln w="127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80" name="矩形 79"/>
          <p:cNvSpPr/>
          <p:nvPr/>
        </p:nvSpPr>
        <p:spPr>
          <a:xfrm>
            <a:off x="2564867" y="5457756"/>
            <a:ext cx="1148934" cy="369332"/>
          </a:xfrm>
          <a:prstGeom prst="rect">
            <a:avLst/>
          </a:prstGeom>
        </p:spPr>
        <p:txBody>
          <a:bodyPr wrap="square">
            <a:spAutoFit/>
          </a:bodyPr>
          <a:lstStyle/>
          <a:p>
            <a:r>
              <a:rPr lang="en-US" altLang="zh-CN" dirty="0" smtClean="0">
                <a:solidFill>
                  <a:srgbClr val="2E4EE0"/>
                </a:solidFill>
                <a:latin typeface="新宋体" panose="02010609030101010101" pitchFamily="49" charset="-122"/>
                <a:ea typeface="新宋体" panose="02010609030101010101" pitchFamily="49" charset="-122"/>
              </a:rPr>
              <a:t>output</a:t>
            </a:r>
          </a:p>
        </p:txBody>
      </p:sp>
      <p:sp>
        <p:nvSpPr>
          <p:cNvPr id="4" name="圆角矩形 3"/>
          <p:cNvSpPr/>
          <p:nvPr/>
        </p:nvSpPr>
        <p:spPr>
          <a:xfrm rot="1636416">
            <a:off x="4667784" y="1081438"/>
            <a:ext cx="1419765" cy="408618"/>
          </a:xfrm>
          <a:prstGeom prst="round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0000"/>
                </a:solidFill>
                <a:effectLst/>
                <a:uFillTx/>
                <a:latin typeface="+mn-lt"/>
                <a:ea typeface="+mn-ea"/>
                <a:cs typeface="+mn-cs"/>
                <a:sym typeface="等线"/>
              </a:rPr>
              <a:t>本次课程</a:t>
            </a:r>
            <a:endParaRPr kumimoji="0" lang="zh-CN" altLang="en-US" sz="1800" b="0" i="0" u="none" strike="noStrike" cap="none" spc="0" normalizeH="0" baseline="0" dirty="0">
              <a:ln>
                <a:noFill/>
              </a:ln>
              <a:solidFill>
                <a:srgbClr val="FF0000"/>
              </a:solidFill>
              <a:effectLst/>
              <a:uFillTx/>
              <a:latin typeface="+mn-lt"/>
              <a:ea typeface="+mn-ea"/>
              <a:cs typeface="+mn-cs"/>
              <a:sym typeface="等线"/>
            </a:endParaRPr>
          </a:p>
        </p:txBody>
      </p:sp>
      <p:sp>
        <p:nvSpPr>
          <p:cNvPr id="59" name="圆角矩形 58"/>
          <p:cNvSpPr/>
          <p:nvPr/>
        </p:nvSpPr>
        <p:spPr>
          <a:xfrm rot="1636416">
            <a:off x="4637939" y="4105251"/>
            <a:ext cx="1419765" cy="408618"/>
          </a:xfrm>
          <a:prstGeom prst="round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FF0000"/>
                </a:solidFill>
                <a:effectLst/>
                <a:uFillTx/>
                <a:latin typeface="+mn-lt"/>
                <a:ea typeface="+mn-ea"/>
                <a:cs typeface="+mn-cs"/>
                <a:sym typeface="等线"/>
              </a:rPr>
              <a:t>本次课程</a:t>
            </a:r>
            <a:endParaRPr kumimoji="0" lang="zh-CN" altLang="en-US" sz="1800" b="0" i="0" u="none" strike="noStrike" cap="none" spc="0" normalizeH="0" baseline="0" dirty="0">
              <a:ln>
                <a:noFill/>
              </a:ln>
              <a:solidFill>
                <a:srgbClr val="FF0000"/>
              </a:solidFill>
              <a:effectLst/>
              <a:uFillTx/>
              <a:latin typeface="+mn-lt"/>
              <a:ea typeface="+mn-ea"/>
              <a:cs typeface="+mn-cs"/>
              <a:sym typeface="等线"/>
            </a:endParaRPr>
          </a:p>
        </p:txBody>
      </p:sp>
    </p:spTree>
    <p:extLst>
      <p:ext uri="{BB962C8B-B14F-4D97-AF65-F5344CB8AC3E}">
        <p14:creationId xmlns:p14="http://schemas.microsoft.com/office/powerpoint/2010/main" val="4255869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提供示例：</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One-Shot</a:t>
            </a:r>
            <a:r>
              <a:rPr lang="zh-CN" altLang="en-US" sz="2400" dirty="0" smtClean="0">
                <a:solidFill>
                  <a:srgbClr val="3856F5"/>
                </a:solidFill>
                <a:latin typeface="微软雅黑" panose="020B0503020204020204" pitchFamily="34" charset="-122"/>
                <a:ea typeface="微软雅黑" panose="020B0503020204020204" pitchFamily="34" charset="-122"/>
              </a:rPr>
              <a:t>与</a:t>
            </a:r>
            <a:r>
              <a:rPr lang="en-US" altLang="zh-CN" sz="2400" dirty="0" smtClean="0">
                <a:solidFill>
                  <a:srgbClr val="3856F5"/>
                </a:solidFill>
                <a:latin typeface="微软雅黑" panose="020B0503020204020204" pitchFamily="34" charset="-122"/>
                <a:ea typeface="微软雅黑" panose="020B0503020204020204" pitchFamily="34" charset="-122"/>
              </a:rPr>
              <a:t>Few-Shot Learning</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309966" y="630114"/>
            <a:ext cx="11515241" cy="5740033"/>
          </a:xfrm>
          <a:prstGeom prst="rect">
            <a:avLst/>
          </a:prstGeom>
        </p:spPr>
        <p:txBody>
          <a:bodyPr wrap="square">
            <a:spAutoFit/>
          </a:bodyPr>
          <a:lstStyle/>
          <a:p>
            <a:r>
              <a:rPr lang="zh-CN" altLang="en-US" sz="2000" dirty="0" smtClean="0">
                <a:solidFill>
                  <a:srgbClr val="121212"/>
                </a:solidFill>
                <a:latin typeface="新宋体" panose="02010609030101010101" pitchFamily="49" charset="-122"/>
                <a:ea typeface="新宋体" panose="02010609030101010101" pitchFamily="49" charset="-122"/>
              </a:rPr>
              <a:t>通过向模型举例子，提升模型模型生成结果的质量。</a:t>
            </a:r>
            <a:r>
              <a:rPr lang="en-US" altLang="zh-CN" sz="2000" dirty="0">
                <a:latin typeface="新宋体" panose="02010609030101010101" pitchFamily="49" charset="-122"/>
                <a:ea typeface="新宋体" panose="02010609030101010101" pitchFamily="49" charset="-122"/>
              </a:rPr>
              <a:t>In Context Learning</a:t>
            </a:r>
            <a:r>
              <a:rPr lang="zh-CN" altLang="en-US" sz="2000" dirty="0">
                <a:latin typeface="新宋体" panose="02010609030101010101" pitchFamily="49" charset="-122"/>
                <a:ea typeface="新宋体" panose="02010609030101010101" pitchFamily="49" charset="-122"/>
              </a:rPr>
              <a:t>（</a:t>
            </a:r>
            <a:r>
              <a:rPr lang="en-US" altLang="zh-CN" sz="2000" dirty="0">
                <a:latin typeface="新宋体" panose="02010609030101010101" pitchFamily="49" charset="-122"/>
                <a:ea typeface="新宋体" panose="02010609030101010101" pitchFamily="49" charset="-122"/>
              </a:rPr>
              <a:t>ICL</a:t>
            </a:r>
            <a:r>
              <a:rPr lang="zh-CN" altLang="en-US" sz="2000" dirty="0" smtClean="0">
                <a:latin typeface="新宋体" panose="02010609030101010101" pitchFamily="49" charset="-122"/>
                <a:ea typeface="新宋体" panose="02010609030101010101" pitchFamily="49" charset="-122"/>
              </a:rPr>
              <a:t>）关键思想之一是类比学习。</a:t>
            </a:r>
            <a:r>
              <a:rPr lang="en-US" altLang="zh-CN" sz="2000" dirty="0" smtClean="0">
                <a:latin typeface="新宋体" panose="02010609030101010101" pitchFamily="49" charset="-122"/>
                <a:ea typeface="新宋体" panose="02010609030101010101" pitchFamily="49" charset="-122"/>
              </a:rPr>
              <a:t>ICL </a:t>
            </a:r>
            <a:r>
              <a:rPr lang="zh-CN" altLang="en-US" sz="2000" dirty="0" smtClean="0">
                <a:latin typeface="新宋体" panose="02010609030101010101" pitchFamily="49" charset="-122"/>
                <a:ea typeface="新宋体" panose="02010609030101010101" pitchFamily="49" charset="-122"/>
              </a:rPr>
              <a:t>通过示例</a:t>
            </a:r>
            <a:r>
              <a:rPr lang="zh-CN" altLang="en-US" sz="2000" dirty="0">
                <a:latin typeface="新宋体" panose="02010609030101010101" pitchFamily="49" charset="-122"/>
                <a:ea typeface="新宋体" panose="02010609030101010101" pitchFamily="49" charset="-122"/>
              </a:rPr>
              <a:t>来</a:t>
            </a:r>
            <a:r>
              <a:rPr lang="zh-CN" altLang="en-US" sz="2000" dirty="0" smtClean="0">
                <a:latin typeface="新宋体" panose="02010609030101010101" pitchFamily="49" charset="-122"/>
                <a:ea typeface="新宋体" panose="02010609030101010101" pitchFamily="49" charset="-122"/>
              </a:rPr>
              <a:t>形成的演示上下文进行</a:t>
            </a:r>
            <a:r>
              <a:rPr lang="zh-CN" altLang="en-US" sz="2000" dirty="0">
                <a:latin typeface="新宋体" panose="02010609030101010101" pitchFamily="49" charset="-122"/>
                <a:ea typeface="新宋体" panose="02010609030101010101" pitchFamily="49" charset="-122"/>
              </a:rPr>
              <a:t>预测</a:t>
            </a:r>
            <a:r>
              <a:rPr lang="zh-CN" altLang="en-US" sz="2000" dirty="0" smtClean="0">
                <a:latin typeface="新宋体" panose="02010609030101010101" pitchFamily="49" charset="-122"/>
                <a:ea typeface="新宋体" panose="02010609030101010101" pitchFamily="49" charset="-122"/>
              </a:rPr>
              <a:t>。示例可以是（</a:t>
            </a:r>
            <a:r>
              <a:rPr lang="en-US" altLang="zh-CN" sz="2000" dirty="0" smtClean="0">
                <a:latin typeface="新宋体" panose="02010609030101010101" pitchFamily="49" charset="-122"/>
                <a:ea typeface="新宋体" panose="02010609030101010101" pitchFamily="49" charset="-122"/>
              </a:rPr>
              <a:t>1</a:t>
            </a:r>
            <a:r>
              <a:rPr lang="zh-CN" altLang="en-US" sz="2000" dirty="0" smtClean="0">
                <a:latin typeface="新宋体" panose="02010609030101010101" pitchFamily="49" charset="-122"/>
                <a:ea typeface="新宋体" panose="02010609030101010101" pitchFamily="49" charset="-122"/>
              </a:rPr>
              <a:t>）要仿写的范本，也可以是（</a:t>
            </a:r>
            <a:r>
              <a:rPr lang="en-US" altLang="zh-CN" sz="2000" dirty="0" smtClean="0">
                <a:latin typeface="新宋体" panose="02010609030101010101" pitchFamily="49" charset="-122"/>
                <a:ea typeface="新宋体" panose="02010609030101010101" pitchFamily="49" charset="-122"/>
              </a:rPr>
              <a:t>2</a:t>
            </a:r>
            <a:r>
              <a:rPr lang="zh-CN" altLang="en-US" sz="2000" dirty="0" smtClean="0">
                <a:latin typeface="新宋体" panose="02010609030101010101" pitchFamily="49" charset="-122"/>
                <a:ea typeface="新宋体" panose="02010609030101010101" pitchFamily="49" charset="-122"/>
              </a:rPr>
              <a:t>）分类的标签或标记。</a:t>
            </a:r>
            <a:r>
              <a:rPr lang="en-US" altLang="zh-CN" sz="2000" dirty="0" err="1" smtClean="0">
                <a:latin typeface="新宋体" panose="02010609030101010101" pitchFamily="49" charset="-122"/>
                <a:ea typeface="新宋体" panose="02010609030101010101" pitchFamily="49" charset="-122"/>
              </a:rPr>
              <a:t>OpenAI</a:t>
            </a:r>
            <a:r>
              <a:rPr lang="zh-CN" altLang="en-US" sz="2000" dirty="0" smtClean="0">
                <a:latin typeface="新宋体" panose="02010609030101010101" pitchFamily="49" charset="-122"/>
                <a:ea typeface="新宋体" panose="02010609030101010101" pitchFamily="49" charset="-122"/>
              </a:rPr>
              <a:t>的论文</a:t>
            </a:r>
            <a:r>
              <a:rPr lang="en-US" altLang="zh-CN" sz="2000" dirty="0" smtClean="0">
                <a:latin typeface="新宋体" panose="02010609030101010101" pitchFamily="49" charset="-122"/>
                <a:ea typeface="新宋体" panose="02010609030101010101" pitchFamily="49" charset="-122"/>
              </a:rPr>
              <a:t>《GPT3</a:t>
            </a:r>
            <a:r>
              <a:rPr lang="zh-CN" altLang="en-US" sz="2000" dirty="0">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Language Models are Few-Shot </a:t>
            </a:r>
            <a:r>
              <a:rPr lang="en-US" altLang="zh-CN" sz="2000" dirty="0" smtClean="0">
                <a:solidFill>
                  <a:srgbClr val="FF0000"/>
                </a:solidFill>
                <a:latin typeface="新宋体" panose="02010609030101010101" pitchFamily="49" charset="-122"/>
                <a:ea typeface="新宋体" panose="02010609030101010101" pitchFamily="49" charset="-122"/>
              </a:rPr>
              <a:t>Learners</a:t>
            </a:r>
            <a:r>
              <a:rPr lang="en-US" altLang="zh-CN" sz="2000" dirty="0" smtClean="0">
                <a:latin typeface="新宋体" panose="02010609030101010101" pitchFamily="49" charset="-122"/>
                <a:ea typeface="新宋体" panose="02010609030101010101" pitchFamily="49" charset="-122"/>
              </a:rPr>
              <a:t>》</a:t>
            </a:r>
            <a:r>
              <a:rPr lang="zh-CN" altLang="en-US" sz="2000" dirty="0" smtClean="0">
                <a:latin typeface="新宋体" panose="02010609030101010101" pitchFamily="49" charset="-122"/>
                <a:ea typeface="新宋体" panose="02010609030101010101" pitchFamily="49" charset="-122"/>
              </a:rPr>
              <a:t>也强调了</a:t>
            </a:r>
            <a:r>
              <a:rPr lang="en-US" altLang="zh-CN" sz="2000" dirty="0" smtClean="0">
                <a:latin typeface="新宋体" panose="02010609030101010101" pitchFamily="49" charset="-122"/>
                <a:ea typeface="新宋体" panose="02010609030101010101" pitchFamily="49" charset="-122"/>
              </a:rPr>
              <a:t>Few-Shot</a:t>
            </a:r>
            <a:r>
              <a:rPr lang="zh-CN" altLang="en-US" sz="2000" dirty="0" smtClean="0">
                <a:latin typeface="新宋体" panose="02010609030101010101" pitchFamily="49" charset="-122"/>
                <a:ea typeface="新宋体" panose="02010609030101010101" pitchFamily="49" charset="-122"/>
              </a:rPr>
              <a:t>的重要性。</a:t>
            </a:r>
            <a:endParaRPr lang="en-US" altLang="zh-CN" sz="2000" dirty="0" smtClean="0">
              <a:solidFill>
                <a:srgbClr val="121212"/>
              </a:solidFill>
              <a:latin typeface="新宋体" panose="02010609030101010101" pitchFamily="49" charset="-122"/>
              <a:ea typeface="新宋体" panose="02010609030101010101" pitchFamily="49" charset="-122"/>
            </a:endParaRPr>
          </a:p>
          <a:p>
            <a:endParaRPr lang="en-US" altLang="zh-CN" sz="1600" dirty="0">
              <a:solidFill>
                <a:srgbClr val="121212"/>
              </a:solidFill>
              <a:latin typeface="新宋体" panose="02010609030101010101" pitchFamily="49" charset="-122"/>
              <a:ea typeface="新宋体" panose="02010609030101010101" pitchFamily="49" charset="-122"/>
            </a:endParaRPr>
          </a:p>
          <a:p>
            <a:r>
              <a:rPr lang="en-US" altLang="zh-CN" sz="2400" b="1" dirty="0" smtClean="0">
                <a:solidFill>
                  <a:srgbClr val="FF0000"/>
                </a:solidFill>
                <a:latin typeface="新宋体" panose="02010609030101010101" pitchFamily="49" charset="-122"/>
                <a:ea typeface="新宋体" panose="02010609030101010101" pitchFamily="49" charset="-122"/>
              </a:rPr>
              <a:t>Zero-Shot</a:t>
            </a:r>
            <a:r>
              <a:rPr lang="zh-CN" altLang="en-US" sz="2400" b="1" dirty="0" smtClean="0">
                <a:solidFill>
                  <a:srgbClr val="FF0000"/>
                </a:solidFill>
                <a:latin typeface="新宋体" panose="02010609030101010101" pitchFamily="49" charset="-122"/>
                <a:ea typeface="新宋体" panose="02010609030101010101" pitchFamily="49" charset="-122"/>
              </a:rPr>
              <a:t>（</a:t>
            </a:r>
            <a:r>
              <a:rPr lang="en-US" altLang="zh-CN" sz="2400" b="1" dirty="0" smtClean="0">
                <a:solidFill>
                  <a:srgbClr val="FF0000"/>
                </a:solidFill>
                <a:latin typeface="新宋体" panose="02010609030101010101" pitchFamily="49" charset="-122"/>
                <a:ea typeface="新宋体" panose="02010609030101010101" pitchFamily="49" charset="-122"/>
              </a:rPr>
              <a:t>0</a:t>
            </a:r>
            <a:r>
              <a:rPr lang="zh-CN" altLang="en-US" sz="2400" b="1" dirty="0" smtClean="0">
                <a:solidFill>
                  <a:srgbClr val="FF0000"/>
                </a:solidFill>
                <a:latin typeface="新宋体" panose="02010609030101010101" pitchFamily="49" charset="-122"/>
                <a:ea typeface="新宋体" panose="02010609030101010101" pitchFamily="49" charset="-122"/>
              </a:rPr>
              <a:t>样本）</a:t>
            </a:r>
            <a:r>
              <a:rPr lang="zh-CN" altLang="en-US" sz="2000" dirty="0" smtClean="0">
                <a:solidFill>
                  <a:srgbClr val="121212"/>
                </a:solidFill>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在没有给定任何先前示例的情况下直接向模型提出问题或任务</a:t>
            </a:r>
            <a:r>
              <a:rPr lang="zh-CN" altLang="en-US" dirty="0" smtClean="0">
                <a:latin typeface="新宋体" panose="02010609030101010101" pitchFamily="49" charset="-122"/>
                <a:ea typeface="新宋体" panose="02010609030101010101" pitchFamily="49" charset="-122"/>
              </a:rPr>
              <a:t>。生成结果的质量依赖于模型预训练的效果。</a:t>
            </a:r>
            <a:endParaRPr lang="en-US" altLang="zh-CN" sz="2000" dirty="0" smtClean="0">
              <a:latin typeface="新宋体" panose="02010609030101010101" pitchFamily="49" charset="-122"/>
              <a:ea typeface="新宋体" panose="02010609030101010101" pitchFamily="49" charset="-122"/>
            </a:endParaRPr>
          </a:p>
          <a:p>
            <a:endParaRPr lang="en-US" altLang="zh-CN" sz="1000" dirty="0" smtClean="0">
              <a:latin typeface="新宋体" panose="02010609030101010101" pitchFamily="49" charset="-122"/>
              <a:ea typeface="新宋体" panose="02010609030101010101" pitchFamily="49" charset="-122"/>
            </a:endParaRPr>
          </a:p>
          <a:p>
            <a:r>
              <a:rPr lang="zh-CN" altLang="en-US" sz="2400" b="1" dirty="0" smtClean="0">
                <a:latin typeface="新宋体" panose="02010609030101010101" pitchFamily="49" charset="-122"/>
                <a:ea typeface="新宋体" panose="02010609030101010101" pitchFamily="49" charset="-122"/>
              </a:rPr>
              <a:t>例</a:t>
            </a:r>
            <a:r>
              <a:rPr lang="zh-CN" altLang="en-US" dirty="0" smtClean="0">
                <a:latin typeface="新宋体" panose="02010609030101010101" pitchFamily="49" charset="-122"/>
                <a:ea typeface="新宋体" panose="02010609030101010101" pitchFamily="49" charset="-122"/>
              </a:rPr>
              <a:t>：总结以下文本的主要内容：“</a:t>
            </a:r>
            <a:r>
              <a:rPr lang="en-US" altLang="zh-CN" dirty="0" smtClean="0">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sz="1000" dirty="0">
              <a:solidFill>
                <a:srgbClr val="121212"/>
              </a:solidFill>
              <a:latin typeface="新宋体" panose="02010609030101010101" pitchFamily="49" charset="-122"/>
              <a:ea typeface="新宋体" panose="02010609030101010101" pitchFamily="49" charset="-122"/>
            </a:endParaRPr>
          </a:p>
          <a:p>
            <a:r>
              <a:rPr lang="en-US" altLang="zh-CN" sz="2400" b="1" dirty="0" smtClean="0">
                <a:solidFill>
                  <a:srgbClr val="FF0000"/>
                </a:solidFill>
                <a:latin typeface="新宋体" panose="02010609030101010101" pitchFamily="49" charset="-122"/>
                <a:ea typeface="新宋体" panose="02010609030101010101" pitchFamily="49" charset="-122"/>
              </a:rPr>
              <a:t>One-Shot</a:t>
            </a:r>
            <a:r>
              <a:rPr lang="zh-CN" altLang="en-US" sz="2400" b="1" dirty="0" smtClean="0">
                <a:solidFill>
                  <a:srgbClr val="FF0000"/>
                </a:solidFill>
                <a:latin typeface="新宋体" panose="02010609030101010101" pitchFamily="49" charset="-122"/>
                <a:ea typeface="新宋体" panose="02010609030101010101" pitchFamily="49" charset="-122"/>
              </a:rPr>
              <a:t>（单样本）</a:t>
            </a:r>
            <a:r>
              <a:rPr lang="zh-CN" altLang="en-US" sz="2000" dirty="0" smtClean="0">
                <a:solidFill>
                  <a:srgbClr val="121212"/>
                </a:solidFill>
                <a:latin typeface="新宋体" panose="02010609030101010101" pitchFamily="49" charset="-122"/>
                <a:ea typeface="新宋体" panose="02010609030101010101" pitchFamily="49" charset="-122"/>
              </a:rPr>
              <a:t>：</a:t>
            </a:r>
            <a:r>
              <a:rPr lang="zh-CN" altLang="en-US" dirty="0" smtClean="0">
                <a:solidFill>
                  <a:srgbClr val="121212"/>
                </a:solidFill>
                <a:latin typeface="新宋体" panose="02010609030101010101" pitchFamily="49" charset="-122"/>
                <a:ea typeface="新宋体" panose="02010609030101010101" pitchFamily="49" charset="-122"/>
              </a:rPr>
              <a:t>利用模型的上下文学习（</a:t>
            </a:r>
            <a:r>
              <a:rPr lang="en-US" altLang="zh-CN" dirty="0" smtClean="0">
                <a:solidFill>
                  <a:srgbClr val="121212"/>
                </a:solidFill>
                <a:latin typeface="新宋体" panose="02010609030101010101" pitchFamily="49" charset="-122"/>
                <a:ea typeface="新宋体" panose="02010609030101010101" pitchFamily="49" charset="-122"/>
              </a:rPr>
              <a:t>ICL</a:t>
            </a:r>
            <a:r>
              <a:rPr lang="zh-CN" altLang="en-US" dirty="0" smtClean="0">
                <a:solidFill>
                  <a:srgbClr val="121212"/>
                </a:solidFill>
                <a:latin typeface="新宋体" panose="02010609030101010101" pitchFamily="49" charset="-122"/>
                <a:ea typeface="新宋体" panose="02010609030101010101" pitchFamily="49" charset="-122"/>
              </a:rPr>
              <a:t>）能力，</a:t>
            </a:r>
            <a:r>
              <a:rPr lang="zh-CN" altLang="en-US" dirty="0" smtClean="0">
                <a:latin typeface="新宋体" panose="02010609030101010101" pitchFamily="49" charset="-122"/>
                <a:ea typeface="新宋体" panose="02010609030101010101" pitchFamily="49" charset="-122"/>
              </a:rPr>
              <a:t>向</a:t>
            </a:r>
            <a:r>
              <a:rPr lang="zh-CN" altLang="en-US" dirty="0">
                <a:latin typeface="新宋体" panose="02010609030101010101" pitchFamily="49" charset="-122"/>
                <a:ea typeface="新宋体" panose="02010609030101010101" pitchFamily="49" charset="-122"/>
              </a:rPr>
              <a:t>模型提供一个示例，以指导其如何执行某项特定任务</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通过示例引导，模型有更高概率给出结构类似的答案</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sz="1000" dirty="0" smtClean="0">
              <a:latin typeface="新宋体" panose="02010609030101010101" pitchFamily="49" charset="-122"/>
              <a:ea typeface="新宋体" panose="02010609030101010101" pitchFamily="49" charset="-122"/>
            </a:endParaRPr>
          </a:p>
          <a:p>
            <a:r>
              <a:rPr lang="zh-CN" altLang="en-US" sz="2400" b="1" dirty="0" smtClean="0">
                <a:latin typeface="新宋体" panose="02010609030101010101" pitchFamily="49" charset="-122"/>
                <a:ea typeface="新宋体" panose="02010609030101010101" pitchFamily="49" charset="-122"/>
              </a:rPr>
              <a:t>例</a:t>
            </a:r>
            <a:r>
              <a:rPr lang="zh-CN" altLang="en-US" sz="2000"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问题：什么是光合作用？答案：光合作用是植物将光能转换为化学能的过程。问题：什么是蒸汽机？</a:t>
            </a:r>
            <a:endParaRPr lang="en-US" altLang="zh-CN" dirty="0" smtClean="0">
              <a:latin typeface="新宋体" panose="02010609030101010101" pitchFamily="49" charset="-122"/>
              <a:ea typeface="新宋体" panose="02010609030101010101" pitchFamily="49" charset="-122"/>
            </a:endParaRPr>
          </a:p>
          <a:p>
            <a:endParaRPr lang="en-US" altLang="zh-CN" sz="1000" dirty="0">
              <a:solidFill>
                <a:srgbClr val="121212"/>
              </a:solidFill>
              <a:latin typeface="新宋体" panose="02010609030101010101" pitchFamily="49" charset="-122"/>
              <a:ea typeface="新宋体" panose="02010609030101010101" pitchFamily="49" charset="-122"/>
            </a:endParaRPr>
          </a:p>
          <a:p>
            <a:r>
              <a:rPr lang="en-US" altLang="zh-CN" sz="2400" b="1" dirty="0" smtClean="0">
                <a:solidFill>
                  <a:srgbClr val="FF0000"/>
                </a:solidFill>
                <a:latin typeface="新宋体" panose="02010609030101010101" pitchFamily="49" charset="-122"/>
                <a:ea typeface="新宋体" panose="02010609030101010101" pitchFamily="49" charset="-122"/>
              </a:rPr>
              <a:t>Few-Shot</a:t>
            </a:r>
            <a:r>
              <a:rPr lang="zh-CN" altLang="en-US" sz="2400" b="1" dirty="0" smtClean="0">
                <a:solidFill>
                  <a:srgbClr val="FF0000"/>
                </a:solidFill>
                <a:latin typeface="新宋体" panose="02010609030101010101" pitchFamily="49" charset="-122"/>
                <a:ea typeface="新宋体" panose="02010609030101010101" pitchFamily="49" charset="-122"/>
              </a:rPr>
              <a:t>（小样本</a:t>
            </a:r>
            <a:r>
              <a:rPr lang="zh-CN" altLang="en-US" sz="2400" b="1" dirty="0" smtClean="0">
                <a:solidFill>
                  <a:srgbClr val="FF0000"/>
                </a:solidFill>
                <a:latin typeface="新宋体" panose="02010609030101010101" pitchFamily="49" charset="-122"/>
                <a:ea typeface="新宋体" panose="02010609030101010101" pitchFamily="49" charset="-122"/>
              </a:rPr>
              <a:t>）</a:t>
            </a:r>
            <a:r>
              <a:rPr lang="zh-CN" altLang="en-US" sz="2000" dirty="0" smtClean="0">
                <a:solidFill>
                  <a:srgbClr val="121212"/>
                </a:solidFill>
                <a:latin typeface="新宋体" panose="02010609030101010101" pitchFamily="49" charset="-122"/>
                <a:ea typeface="新宋体" panose="02010609030101010101" pitchFamily="49" charset="-122"/>
              </a:rPr>
              <a:t>：</a:t>
            </a:r>
            <a:r>
              <a:rPr lang="zh-CN" altLang="en-US" dirty="0" smtClean="0">
                <a:solidFill>
                  <a:srgbClr val="121212"/>
                </a:solidFill>
                <a:latin typeface="新宋体" panose="02010609030101010101" pitchFamily="49" charset="-122"/>
                <a:ea typeface="新宋体" panose="02010609030101010101" pitchFamily="49" charset="-122"/>
              </a:rPr>
              <a:t>更充分利用模型的上下文学习（</a:t>
            </a:r>
            <a:r>
              <a:rPr lang="en-US" altLang="zh-CN" dirty="0" smtClean="0">
                <a:solidFill>
                  <a:srgbClr val="121212"/>
                </a:solidFill>
                <a:latin typeface="新宋体" panose="02010609030101010101" pitchFamily="49" charset="-122"/>
                <a:ea typeface="新宋体" panose="02010609030101010101" pitchFamily="49" charset="-122"/>
              </a:rPr>
              <a:t>ICL</a:t>
            </a:r>
            <a:r>
              <a:rPr lang="zh-CN" altLang="en-US" dirty="0" smtClean="0">
                <a:solidFill>
                  <a:srgbClr val="121212"/>
                </a:solidFill>
                <a:latin typeface="新宋体" panose="02010609030101010101" pitchFamily="49" charset="-122"/>
                <a:ea typeface="新宋体" panose="02010609030101010101" pitchFamily="49" charset="-122"/>
              </a:rPr>
              <a:t>）能力，向模型提供</a:t>
            </a:r>
            <a:r>
              <a:rPr lang="zh-CN" altLang="en-US" dirty="0">
                <a:latin typeface="新宋体" panose="02010609030101010101" pitchFamily="49" charset="-122"/>
                <a:ea typeface="新宋体" panose="02010609030101010101" pitchFamily="49" charset="-122"/>
              </a:rPr>
              <a:t>几</a:t>
            </a:r>
            <a:r>
              <a:rPr lang="zh-CN" altLang="en-US" dirty="0" smtClean="0">
                <a:latin typeface="新宋体" panose="02010609030101010101" pitchFamily="49" charset="-122"/>
                <a:ea typeface="新宋体" panose="02010609030101010101" pitchFamily="49" charset="-122"/>
              </a:rPr>
              <a:t>个精心挑选的相关</a:t>
            </a:r>
            <a:r>
              <a:rPr lang="zh-CN" altLang="en-US" dirty="0">
                <a:latin typeface="新宋体" panose="02010609030101010101" pitchFamily="49" charset="-122"/>
                <a:ea typeface="新宋体" panose="02010609030101010101" pitchFamily="49" charset="-122"/>
              </a:rPr>
              <a:t>示例来帮助模型理解并执行相应的任务</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多个示例可以让模型更好地推广其回答，适应更多样化的问题或任务</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sz="1000" dirty="0" smtClean="0">
              <a:latin typeface="新宋体" panose="02010609030101010101" pitchFamily="49" charset="-122"/>
              <a:ea typeface="新宋体" panose="02010609030101010101" pitchFamily="49" charset="-122"/>
            </a:endParaRPr>
          </a:p>
          <a:p>
            <a:r>
              <a:rPr lang="zh-CN" altLang="en-US" sz="2400" b="1" dirty="0">
                <a:latin typeface="新宋体" panose="02010609030101010101" pitchFamily="49" charset="-122"/>
                <a:ea typeface="新宋体" panose="02010609030101010101" pitchFamily="49" charset="-122"/>
              </a:rPr>
              <a:t>例</a:t>
            </a:r>
            <a:r>
              <a:rPr lang="zh-CN" altLang="en-US" sz="2000" dirty="0" smtClean="0">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你负责判断情感的正负向。示例</a:t>
            </a:r>
            <a:r>
              <a:rPr lang="en-US" altLang="zh-CN" dirty="0" smtClean="0">
                <a:latin typeface="新宋体" panose="02010609030101010101" pitchFamily="49" charset="-122"/>
                <a:ea typeface="新宋体" panose="02010609030101010101" pitchFamily="49" charset="-122"/>
              </a:rPr>
              <a:t>1</a:t>
            </a:r>
            <a:r>
              <a:rPr lang="zh-CN" altLang="en-US" dirty="0" smtClean="0">
                <a:latin typeface="新宋体" panose="02010609030101010101" pitchFamily="49" charset="-122"/>
                <a:ea typeface="新宋体" panose="02010609030101010101" pitchFamily="49" charset="-122"/>
              </a:rPr>
              <a:t>：“我今天感觉很好” </a:t>
            </a:r>
            <a:r>
              <a:rPr lang="en-US" altLang="zh-CN" dirty="0" smtClean="0">
                <a:latin typeface="新宋体" panose="02010609030101010101" pitchFamily="49" charset="-122"/>
                <a:ea typeface="新宋体" panose="02010609030101010101" pitchFamily="49" charset="-122"/>
              </a:rPr>
              <a:t>– </a:t>
            </a:r>
            <a:r>
              <a:rPr lang="zh-CN" altLang="en-US" dirty="0" smtClean="0">
                <a:latin typeface="新宋体" panose="02010609030101010101" pitchFamily="49" charset="-122"/>
                <a:ea typeface="新宋体" panose="02010609030101010101" pitchFamily="49" charset="-122"/>
              </a:rPr>
              <a:t>正向。示例</a:t>
            </a:r>
            <a:r>
              <a:rPr lang="en-US" altLang="zh-CN" dirty="0" smtClean="0">
                <a:latin typeface="新宋体" panose="02010609030101010101" pitchFamily="49" charset="-122"/>
                <a:ea typeface="新宋体" panose="02010609030101010101" pitchFamily="49" charset="-122"/>
              </a:rPr>
              <a:t>2</a:t>
            </a:r>
            <a:r>
              <a:rPr lang="zh-CN" altLang="en-US" dirty="0" smtClean="0">
                <a:latin typeface="新宋体" panose="02010609030101010101" pitchFamily="49" charset="-122"/>
                <a:ea typeface="新宋体" panose="02010609030101010101" pitchFamily="49" charset="-122"/>
              </a:rPr>
              <a:t>：“这真是太糟糕了” </a:t>
            </a:r>
            <a:r>
              <a:rPr lang="en-US" altLang="zh-CN" dirty="0" smtClean="0">
                <a:latin typeface="新宋体" panose="02010609030101010101" pitchFamily="49" charset="-122"/>
                <a:ea typeface="新宋体" panose="02010609030101010101" pitchFamily="49" charset="-122"/>
              </a:rPr>
              <a:t>– </a:t>
            </a:r>
            <a:r>
              <a:rPr lang="zh-CN" altLang="en-US" dirty="0" smtClean="0">
                <a:latin typeface="新宋体" panose="02010609030101010101" pitchFamily="49" charset="-122"/>
                <a:ea typeface="新宋体" panose="02010609030101010101" pitchFamily="49" charset="-122"/>
              </a:rPr>
              <a:t>负向。问题：“我们今天赢了比赛”</a:t>
            </a:r>
            <a:endParaRPr lang="en-US" altLang="zh-CN" dirty="0">
              <a:solidFill>
                <a:srgbClr val="12121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2866653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One-Shot</a:t>
            </a:r>
            <a:r>
              <a:rPr lang="zh-CN" altLang="en-US" sz="2400" dirty="0" smtClean="0">
                <a:solidFill>
                  <a:srgbClr val="3856F5"/>
                </a:solidFill>
                <a:latin typeface="微软雅黑" panose="020B0503020204020204" pitchFamily="34" charset="-122"/>
                <a:ea typeface="微软雅黑" panose="020B0503020204020204" pitchFamily="34" charset="-122"/>
              </a:rPr>
              <a:t>与</a:t>
            </a:r>
            <a:r>
              <a:rPr lang="en-US" altLang="zh-CN" sz="2400" dirty="0" smtClean="0">
                <a:solidFill>
                  <a:srgbClr val="3856F5"/>
                </a:solidFill>
                <a:latin typeface="微软雅黑" panose="020B0503020204020204" pitchFamily="34" charset="-122"/>
                <a:ea typeface="微软雅黑" panose="020B0503020204020204" pitchFamily="34" charset="-122"/>
              </a:rPr>
              <a:t>Few-Shot Learning – </a:t>
            </a:r>
            <a:r>
              <a:rPr lang="zh-CN" altLang="en-US" sz="2400" dirty="0" smtClean="0">
                <a:solidFill>
                  <a:srgbClr val="3856F5"/>
                </a:solidFill>
                <a:latin typeface="微软雅黑" panose="020B0503020204020204" pitchFamily="34" charset="-122"/>
                <a:ea typeface="微软雅黑" panose="020B0503020204020204" pitchFamily="34" charset="-122"/>
              </a:rPr>
              <a:t>简单示例</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609600" y="1086535"/>
            <a:ext cx="5162550" cy="369332"/>
          </a:xfrm>
          <a:prstGeom prst="rect">
            <a:avLst/>
          </a:prstGeom>
        </p:spPr>
        <p:txBody>
          <a:bodyPr wrap="square">
            <a:spAutoFit/>
          </a:bodyPr>
          <a:lstStyle/>
          <a:p>
            <a:r>
              <a:rPr lang="zh-CN" altLang="en-US" dirty="0">
                <a:latin typeface="Helvetica Neue"/>
              </a:rPr>
              <a:t>仿写句子：“致敬，</a:t>
            </a:r>
            <a:r>
              <a:rPr lang="zh-CN" altLang="en-US" dirty="0">
                <a:solidFill>
                  <a:srgbClr val="FF0000"/>
                </a:solidFill>
                <a:latin typeface="Helvetica Neue"/>
              </a:rPr>
              <a:t>来时路</a:t>
            </a:r>
            <a:r>
              <a:rPr lang="zh-CN" altLang="en-US" dirty="0">
                <a:latin typeface="Helvetica Neue"/>
              </a:rPr>
              <a:t>；进化，</a:t>
            </a:r>
            <a:r>
              <a:rPr lang="zh-CN" altLang="en-US" dirty="0">
                <a:solidFill>
                  <a:srgbClr val="FF0000"/>
                </a:solidFill>
                <a:latin typeface="Helvetica Neue"/>
              </a:rPr>
              <a:t>再出发</a:t>
            </a:r>
            <a:r>
              <a:rPr lang="zh-CN" altLang="en-US" dirty="0" smtClean="0">
                <a:latin typeface="Helvetica Neue"/>
              </a:rPr>
              <a:t>”。</a:t>
            </a:r>
            <a:endParaRPr lang="zh-CN" altLang="en-US" dirty="0"/>
          </a:p>
        </p:txBody>
      </p:sp>
      <p:sp>
        <p:nvSpPr>
          <p:cNvPr id="4" name="矩形 3"/>
          <p:cNvSpPr/>
          <p:nvPr/>
        </p:nvSpPr>
        <p:spPr>
          <a:xfrm>
            <a:off x="609600" y="1644771"/>
            <a:ext cx="3762568" cy="1200329"/>
          </a:xfrm>
          <a:prstGeom prst="rect">
            <a:avLst/>
          </a:prstGeom>
        </p:spPr>
        <p:txBody>
          <a:bodyPr wrap="none">
            <a:spAutoFit/>
          </a:bodyPr>
          <a:lstStyle/>
          <a:p>
            <a:r>
              <a:rPr lang="zh-CN" altLang="en-US" dirty="0">
                <a:latin typeface="Helvetica Neue"/>
              </a:rPr>
              <a:t>致意，途径旅；蜕变，次启航</a:t>
            </a:r>
            <a:r>
              <a:rPr lang="zh-CN" altLang="en-US" dirty="0" smtClean="0">
                <a:latin typeface="Helvetica Neue"/>
              </a:rPr>
              <a:t>。</a:t>
            </a:r>
            <a:endParaRPr lang="en-US" altLang="zh-CN" dirty="0" smtClean="0">
              <a:latin typeface="Helvetica Neue"/>
            </a:endParaRPr>
          </a:p>
          <a:p>
            <a:r>
              <a:rPr lang="zh-CN" altLang="en-US" dirty="0"/>
              <a:t>铭记，旅途足迹；变革，重新</a:t>
            </a:r>
            <a:r>
              <a:rPr lang="zh-CN" altLang="en-US" dirty="0" smtClean="0"/>
              <a:t>出征</a:t>
            </a:r>
            <a:endParaRPr lang="en-US" altLang="zh-CN" dirty="0" smtClean="0"/>
          </a:p>
          <a:p>
            <a:r>
              <a:rPr lang="zh-CN" altLang="en-US" dirty="0"/>
              <a:t>颂扬，旧日路；刷新，新的始。</a:t>
            </a:r>
            <a:br>
              <a:rPr lang="zh-CN" altLang="en-US" dirty="0"/>
            </a:br>
            <a:r>
              <a:rPr lang="zh-CN" altLang="en-US" dirty="0" smtClean="0"/>
              <a:t>仰望</a:t>
            </a:r>
            <a:r>
              <a:rPr lang="zh-CN" altLang="en-US" dirty="0"/>
              <a:t>，昔日轨；突破，又一程。</a:t>
            </a:r>
          </a:p>
        </p:txBody>
      </p:sp>
      <p:sp>
        <p:nvSpPr>
          <p:cNvPr id="5" name="矩形 4"/>
          <p:cNvSpPr/>
          <p:nvPr/>
        </p:nvSpPr>
        <p:spPr>
          <a:xfrm>
            <a:off x="6407611" y="1086535"/>
            <a:ext cx="5162550" cy="923330"/>
          </a:xfrm>
          <a:prstGeom prst="rect">
            <a:avLst/>
          </a:prstGeom>
        </p:spPr>
        <p:txBody>
          <a:bodyPr wrap="square">
            <a:spAutoFit/>
          </a:bodyPr>
          <a:lstStyle/>
          <a:p>
            <a:r>
              <a:rPr lang="zh-CN" altLang="en-US" dirty="0"/>
              <a:t>仿写句子：“致敬，来时路；进化，再出发”。例如：“澎湃，志士气；同造，理想国”，“泛舟，古渡口，倾听，时光篇”。</a:t>
            </a:r>
          </a:p>
        </p:txBody>
      </p:sp>
      <p:sp>
        <p:nvSpPr>
          <p:cNvPr id="6" name="矩形 5"/>
          <p:cNvSpPr/>
          <p:nvPr/>
        </p:nvSpPr>
        <p:spPr>
          <a:xfrm>
            <a:off x="6407611" y="2242305"/>
            <a:ext cx="4239857" cy="1754326"/>
          </a:xfrm>
          <a:prstGeom prst="rect">
            <a:avLst/>
          </a:prstGeom>
        </p:spPr>
        <p:txBody>
          <a:bodyPr wrap="square">
            <a:spAutoFit/>
          </a:bodyPr>
          <a:lstStyle/>
          <a:p>
            <a:r>
              <a:rPr lang="zh-CN" altLang="en-US" dirty="0" smtClean="0"/>
              <a:t>书卷</a:t>
            </a:r>
            <a:r>
              <a:rPr lang="zh-CN" altLang="en-US" dirty="0"/>
              <a:t>，知识海；探索，智慧岛。</a:t>
            </a:r>
          </a:p>
          <a:p>
            <a:r>
              <a:rPr lang="zh-CN" altLang="en-US" dirty="0" smtClean="0"/>
              <a:t>研磨</a:t>
            </a:r>
            <a:r>
              <a:rPr lang="zh-CN" altLang="en-US" dirty="0"/>
              <a:t>，岁月刀；勇敢，人生航。</a:t>
            </a:r>
          </a:p>
          <a:p>
            <a:r>
              <a:rPr lang="zh-CN" altLang="en-US" dirty="0" smtClean="0"/>
              <a:t>追忆</a:t>
            </a:r>
            <a:r>
              <a:rPr lang="zh-CN" altLang="en-US" dirty="0"/>
              <a:t>，梦初醒；起航，希望港。</a:t>
            </a:r>
          </a:p>
          <a:p>
            <a:r>
              <a:rPr lang="zh-CN" altLang="en-US" dirty="0" smtClean="0"/>
              <a:t>踏</a:t>
            </a:r>
            <a:r>
              <a:rPr lang="zh-CN" altLang="en-US" dirty="0"/>
              <a:t>遍，山河土；铺就，星辰途。</a:t>
            </a:r>
          </a:p>
          <a:p>
            <a:r>
              <a:rPr lang="zh-CN" altLang="en-US" dirty="0" smtClean="0"/>
              <a:t>浸润</a:t>
            </a:r>
            <a:r>
              <a:rPr lang="zh-CN" altLang="en-US" dirty="0"/>
              <a:t>，韶华雨；奏响，青春曲。</a:t>
            </a:r>
          </a:p>
          <a:p>
            <a:r>
              <a:rPr lang="zh-CN" altLang="en-US" dirty="0" smtClean="0"/>
              <a:t>经历</a:t>
            </a:r>
            <a:r>
              <a:rPr lang="zh-CN" altLang="en-US" dirty="0"/>
              <a:t>，岁月河；驾御，风帆舟。</a:t>
            </a:r>
          </a:p>
        </p:txBody>
      </p:sp>
      <p:sp>
        <p:nvSpPr>
          <p:cNvPr id="7" name="矩形 6"/>
          <p:cNvSpPr/>
          <p:nvPr/>
        </p:nvSpPr>
        <p:spPr>
          <a:xfrm>
            <a:off x="85800" y="1191837"/>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5800" y="1723790"/>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903611" y="1163201"/>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5903611" y="2303026"/>
            <a:ext cx="504000" cy="216000"/>
          </a:xfrm>
          <a:prstGeom prst="rect">
            <a:avLst/>
          </a:prstGeom>
          <a:solidFill>
            <a:srgbClr val="00B05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426393" y="735734"/>
            <a:ext cx="0" cy="58415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37800" y="4691595"/>
            <a:ext cx="4836593" cy="1077218"/>
          </a:xfrm>
          <a:prstGeom prst="rect">
            <a:avLst/>
          </a:prstGeom>
        </p:spPr>
        <p:txBody>
          <a:bodyPr wrap="square">
            <a:spAutoFit/>
          </a:bodyPr>
          <a:lstStyle/>
          <a:p>
            <a:r>
              <a:rPr lang="en-US" altLang="zh-CN" sz="2400" b="1" dirty="0" smtClean="0">
                <a:solidFill>
                  <a:srgbClr val="FF0000"/>
                </a:solidFill>
                <a:latin typeface="新宋体" panose="02010609030101010101" pitchFamily="49" charset="-122"/>
                <a:ea typeface="新宋体" panose="02010609030101010101" pitchFamily="49" charset="-122"/>
              </a:rPr>
              <a:t>One-Shot</a:t>
            </a:r>
            <a:r>
              <a:rPr lang="zh-CN" altLang="en-US" sz="2400" b="1" dirty="0" smtClean="0">
                <a:solidFill>
                  <a:srgbClr val="FF0000"/>
                </a:solidFill>
                <a:latin typeface="新宋体" panose="02010609030101010101" pitchFamily="49" charset="-122"/>
                <a:ea typeface="新宋体" panose="02010609030101010101" pitchFamily="49" charset="-122"/>
              </a:rPr>
              <a:t>（单样本）</a:t>
            </a:r>
            <a:r>
              <a:rPr lang="zh-CN" altLang="en-US" sz="2000" dirty="0" smtClean="0">
                <a:solidFill>
                  <a:srgbClr val="121212"/>
                </a:solidFill>
                <a:latin typeface="新宋体" panose="02010609030101010101" pitchFamily="49" charset="-122"/>
                <a:ea typeface="新宋体" panose="02010609030101010101" pitchFamily="49" charset="-122"/>
              </a:rPr>
              <a:t>：生成结果较为单一，模型不清楚具体要学习示例的哪些特征，多样性较差</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p:txBody>
      </p:sp>
      <p:sp>
        <p:nvSpPr>
          <p:cNvPr id="14" name="矩形 13"/>
          <p:cNvSpPr/>
          <p:nvPr/>
        </p:nvSpPr>
        <p:spPr>
          <a:xfrm>
            <a:off x="2490884" y="818963"/>
            <a:ext cx="1199553" cy="307777"/>
          </a:xfrm>
          <a:prstGeom prst="rect">
            <a:avLst/>
          </a:prstGeom>
        </p:spPr>
        <p:txBody>
          <a:bodyPr wrap="square">
            <a:spAutoFit/>
          </a:bodyPr>
          <a:lstStyle/>
          <a:p>
            <a:r>
              <a:rPr lang="en-US" altLang="zh-CN" sz="1400" dirty="0" smtClean="0">
                <a:solidFill>
                  <a:srgbClr val="0070C0"/>
                </a:solidFill>
                <a:latin typeface="新宋体" panose="02010609030101010101" pitchFamily="49" charset="-122"/>
                <a:ea typeface="新宋体" panose="02010609030101010101" pitchFamily="49" charset="-122"/>
              </a:rPr>
              <a:t>/* </a:t>
            </a:r>
            <a:r>
              <a:rPr lang="zh-CN" altLang="en-US" sz="1400" dirty="0" smtClean="0">
                <a:solidFill>
                  <a:srgbClr val="0070C0"/>
                </a:solidFill>
                <a:latin typeface="新宋体" panose="02010609030101010101" pitchFamily="49" charset="-122"/>
                <a:ea typeface="新宋体" panose="02010609030101010101" pitchFamily="49" charset="-122"/>
              </a:rPr>
              <a:t>过去 </a:t>
            </a:r>
            <a:r>
              <a:rPr lang="en-US" altLang="zh-CN" sz="1400" dirty="0" smtClean="0">
                <a:solidFill>
                  <a:srgbClr val="0070C0"/>
                </a:solidFill>
                <a:latin typeface="新宋体" panose="02010609030101010101" pitchFamily="49" charset="-122"/>
                <a:ea typeface="新宋体" panose="02010609030101010101" pitchFamily="49" charset="-122"/>
              </a:rPr>
              <a:t>*/</a:t>
            </a:r>
          </a:p>
        </p:txBody>
      </p:sp>
      <p:sp>
        <p:nvSpPr>
          <p:cNvPr id="15" name="矩形 14"/>
          <p:cNvSpPr/>
          <p:nvPr/>
        </p:nvSpPr>
        <p:spPr>
          <a:xfrm>
            <a:off x="3974840" y="829341"/>
            <a:ext cx="1199553" cy="307777"/>
          </a:xfrm>
          <a:prstGeom prst="rect">
            <a:avLst/>
          </a:prstGeom>
        </p:spPr>
        <p:txBody>
          <a:bodyPr wrap="square">
            <a:spAutoFit/>
          </a:bodyPr>
          <a:lstStyle/>
          <a:p>
            <a:r>
              <a:rPr lang="en-US" altLang="zh-CN" sz="1400" dirty="0" smtClean="0">
                <a:solidFill>
                  <a:srgbClr val="0070C0"/>
                </a:solidFill>
                <a:latin typeface="新宋体" panose="02010609030101010101" pitchFamily="49" charset="-122"/>
                <a:ea typeface="新宋体" panose="02010609030101010101" pitchFamily="49" charset="-122"/>
              </a:rPr>
              <a:t>/* </a:t>
            </a:r>
            <a:r>
              <a:rPr lang="zh-CN" altLang="en-US" sz="1400" dirty="0" smtClean="0">
                <a:solidFill>
                  <a:srgbClr val="0070C0"/>
                </a:solidFill>
                <a:latin typeface="新宋体" panose="02010609030101010101" pitchFamily="49" charset="-122"/>
                <a:ea typeface="新宋体" panose="02010609030101010101" pitchFamily="49" charset="-122"/>
              </a:rPr>
              <a:t>未来 </a:t>
            </a:r>
            <a:r>
              <a:rPr lang="en-US" altLang="zh-CN" sz="1400" dirty="0" smtClean="0">
                <a:solidFill>
                  <a:srgbClr val="0070C0"/>
                </a:solidFill>
                <a:latin typeface="新宋体" panose="02010609030101010101" pitchFamily="49" charset="-122"/>
                <a:ea typeface="新宋体" panose="02010609030101010101" pitchFamily="49" charset="-122"/>
              </a:rPr>
              <a:t>*/</a:t>
            </a:r>
          </a:p>
        </p:txBody>
      </p:sp>
      <p:sp>
        <p:nvSpPr>
          <p:cNvPr id="16" name="矩形 15"/>
          <p:cNvSpPr/>
          <p:nvPr/>
        </p:nvSpPr>
        <p:spPr>
          <a:xfrm>
            <a:off x="5903612" y="4794578"/>
            <a:ext cx="5666550" cy="769441"/>
          </a:xfrm>
          <a:prstGeom prst="rect">
            <a:avLst/>
          </a:prstGeom>
        </p:spPr>
        <p:txBody>
          <a:bodyPr wrap="square">
            <a:spAutoFit/>
          </a:bodyPr>
          <a:lstStyle/>
          <a:p>
            <a:r>
              <a:rPr lang="en-US" altLang="zh-CN" sz="2400" b="1" dirty="0" smtClean="0">
                <a:solidFill>
                  <a:srgbClr val="FF0000"/>
                </a:solidFill>
                <a:latin typeface="新宋体" panose="02010609030101010101" pitchFamily="49" charset="-122"/>
                <a:ea typeface="新宋体" panose="02010609030101010101" pitchFamily="49" charset="-122"/>
              </a:rPr>
              <a:t>Few-Shot</a:t>
            </a:r>
            <a:r>
              <a:rPr lang="zh-CN" altLang="en-US" sz="2400" b="1" dirty="0" smtClean="0">
                <a:solidFill>
                  <a:srgbClr val="FF0000"/>
                </a:solidFill>
                <a:latin typeface="新宋体" panose="02010609030101010101" pitchFamily="49" charset="-122"/>
                <a:ea typeface="新宋体" panose="02010609030101010101" pitchFamily="49" charset="-122"/>
              </a:rPr>
              <a:t>（小样本</a:t>
            </a:r>
            <a:r>
              <a:rPr lang="zh-CN" altLang="en-US" sz="2400" b="1" dirty="0" smtClean="0">
                <a:solidFill>
                  <a:srgbClr val="FF0000"/>
                </a:solidFill>
                <a:latin typeface="新宋体" panose="02010609030101010101" pitchFamily="49" charset="-122"/>
                <a:ea typeface="新宋体" panose="02010609030101010101" pitchFamily="49" charset="-122"/>
              </a:rPr>
              <a:t>）</a:t>
            </a:r>
            <a:r>
              <a:rPr lang="zh-CN" altLang="en-US" sz="2000" dirty="0" smtClean="0">
                <a:solidFill>
                  <a:srgbClr val="121212"/>
                </a:solidFill>
                <a:latin typeface="新宋体" panose="02010609030101010101" pitchFamily="49" charset="-122"/>
                <a:ea typeface="新宋体" panose="02010609030101010101" pitchFamily="49" charset="-122"/>
              </a:rPr>
              <a:t>：模型能够更好地根据示例推广其回答，结果多样性好于</a:t>
            </a:r>
            <a:r>
              <a:rPr lang="en-US" altLang="zh-CN" sz="2000" dirty="0" smtClean="0">
                <a:solidFill>
                  <a:srgbClr val="121212"/>
                </a:solidFill>
                <a:latin typeface="新宋体" panose="02010609030101010101" pitchFamily="49" charset="-122"/>
                <a:ea typeface="新宋体" panose="02010609030101010101" pitchFamily="49" charset="-122"/>
              </a:rPr>
              <a:t>One-Shot</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053144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Few-Shot Learning</a:t>
            </a:r>
            <a:r>
              <a:rPr lang="zh-CN" altLang="en-US" sz="2400" dirty="0" smtClean="0">
                <a:solidFill>
                  <a:srgbClr val="3856F5"/>
                </a:solidFill>
                <a:latin typeface="微软雅黑" panose="020B0503020204020204" pitchFamily="34" charset="-122"/>
                <a:ea typeface="微软雅黑" panose="020B0503020204020204" pitchFamily="34" charset="-122"/>
              </a:rPr>
              <a:t>的威力</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2" name="矩形 11"/>
          <p:cNvSpPr/>
          <p:nvPr/>
        </p:nvSpPr>
        <p:spPr>
          <a:xfrm>
            <a:off x="148148" y="6329040"/>
            <a:ext cx="6785832" cy="369332"/>
          </a:xfrm>
          <a:prstGeom prst="rect">
            <a:avLst/>
          </a:prstGeom>
        </p:spPr>
        <p:txBody>
          <a:bodyPr wrap="none">
            <a:spAutoFit/>
          </a:bodyPr>
          <a:lstStyle/>
          <a:p>
            <a:r>
              <a:rPr lang="en-US" altLang="zh-CN" i="1" dirty="0" smtClean="0">
                <a:solidFill>
                  <a:srgbClr val="2E4EE0"/>
                </a:solidFill>
              </a:rPr>
              <a:t>《GPT3</a:t>
            </a:r>
            <a:r>
              <a:rPr lang="zh-CN" altLang="en-US" i="1" dirty="0" smtClean="0">
                <a:solidFill>
                  <a:srgbClr val="2E4EE0"/>
                </a:solidFill>
              </a:rPr>
              <a:t>：</a:t>
            </a:r>
            <a:r>
              <a:rPr lang="en-US" altLang="zh-CN" i="1" dirty="0" smtClean="0">
                <a:solidFill>
                  <a:srgbClr val="2E4EE0"/>
                </a:solidFill>
              </a:rPr>
              <a:t>Language </a:t>
            </a:r>
            <a:r>
              <a:rPr lang="en-US" altLang="zh-CN" i="1" dirty="0">
                <a:solidFill>
                  <a:srgbClr val="2E4EE0"/>
                </a:solidFill>
              </a:rPr>
              <a:t>Models are </a:t>
            </a:r>
            <a:r>
              <a:rPr lang="en-US" altLang="zh-CN" b="1" i="1" dirty="0">
                <a:solidFill>
                  <a:srgbClr val="FF0000"/>
                </a:solidFill>
              </a:rPr>
              <a:t>Few-Shot </a:t>
            </a:r>
            <a:r>
              <a:rPr lang="en-US" altLang="zh-CN" b="1" i="1" dirty="0" smtClean="0">
                <a:solidFill>
                  <a:srgbClr val="FF0000"/>
                </a:solidFill>
              </a:rPr>
              <a:t>Learners</a:t>
            </a:r>
            <a:r>
              <a:rPr lang="en-US" altLang="zh-CN" i="1" dirty="0" smtClean="0"/>
              <a:t>》</a:t>
            </a:r>
            <a:r>
              <a:rPr lang="zh-CN" altLang="en-US" i="1" dirty="0" smtClean="0"/>
              <a:t>，</a:t>
            </a:r>
            <a:r>
              <a:rPr lang="en-US" altLang="zh-CN" i="1" dirty="0" err="1" smtClean="0"/>
              <a:t>OpenAI</a:t>
            </a:r>
            <a:endParaRPr lang="zh-CN" altLang="en-US" i="1" dirty="0"/>
          </a:p>
        </p:txBody>
      </p:sp>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9059"/>
            <a:ext cx="6526235" cy="3762999"/>
          </a:xfrm>
          <a:prstGeom prst="rect">
            <a:avLst/>
          </a:prstGeom>
        </p:spPr>
      </p:pic>
      <p:cxnSp>
        <p:nvCxnSpPr>
          <p:cNvPr id="16" name="直接连接符 15"/>
          <p:cNvCxnSpPr/>
          <p:nvPr/>
        </p:nvCxnSpPr>
        <p:spPr>
          <a:xfrm>
            <a:off x="6449370" y="560565"/>
            <a:ext cx="0" cy="409164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8" name="图片 1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549" y="709059"/>
            <a:ext cx="4962438" cy="1321219"/>
          </a:xfrm>
          <a:prstGeom prst="rect">
            <a:avLst/>
          </a:prstGeom>
        </p:spPr>
      </p:pic>
      <p:pic>
        <p:nvPicPr>
          <p:cNvPr id="19" name="图片 1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589" y="2845743"/>
            <a:ext cx="5146120" cy="1348297"/>
          </a:xfrm>
          <a:prstGeom prst="rect">
            <a:avLst/>
          </a:prstGeom>
        </p:spPr>
      </p:pic>
      <p:sp>
        <p:nvSpPr>
          <p:cNvPr id="20" name="矩形 19"/>
          <p:cNvSpPr/>
          <p:nvPr/>
        </p:nvSpPr>
        <p:spPr>
          <a:xfrm>
            <a:off x="1868829" y="1781017"/>
            <a:ext cx="173685" cy="14886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3" name="矩形 22"/>
          <p:cNvSpPr/>
          <p:nvPr/>
        </p:nvSpPr>
        <p:spPr>
          <a:xfrm>
            <a:off x="9763931" y="3633864"/>
            <a:ext cx="1656000" cy="468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4" name="矩形 23"/>
          <p:cNvSpPr/>
          <p:nvPr/>
        </p:nvSpPr>
        <p:spPr>
          <a:xfrm>
            <a:off x="6701550" y="2082520"/>
            <a:ext cx="4731044" cy="307777"/>
          </a:xfrm>
          <a:prstGeom prst="rect">
            <a:avLst/>
          </a:prstGeom>
        </p:spPr>
        <p:txBody>
          <a:bodyPr wrap="square">
            <a:spAutoFit/>
          </a:bodyPr>
          <a:lstStyle/>
          <a:p>
            <a:r>
              <a:rPr lang="en-US" altLang="zh-CN" sz="1400" i="1" dirty="0" smtClean="0"/>
              <a:t>LAMBADA</a:t>
            </a:r>
            <a:r>
              <a:rPr lang="zh-CN" altLang="en-US" sz="1400" i="1" dirty="0" smtClean="0"/>
              <a:t>：远距离上下文依赖任务</a:t>
            </a:r>
            <a:endParaRPr lang="zh-CN" altLang="en-US" sz="1400" i="1" dirty="0"/>
          </a:p>
        </p:txBody>
      </p:sp>
      <p:sp>
        <p:nvSpPr>
          <p:cNvPr id="25" name="矩形 24"/>
          <p:cNvSpPr/>
          <p:nvPr/>
        </p:nvSpPr>
        <p:spPr>
          <a:xfrm>
            <a:off x="6701550" y="2390297"/>
            <a:ext cx="4731044" cy="307777"/>
          </a:xfrm>
          <a:prstGeom prst="rect">
            <a:avLst/>
          </a:prstGeom>
        </p:spPr>
        <p:txBody>
          <a:bodyPr wrap="square">
            <a:spAutoFit/>
          </a:bodyPr>
          <a:lstStyle/>
          <a:p>
            <a:r>
              <a:rPr lang="en-US" altLang="zh-CN" sz="1400" i="1" dirty="0" err="1" smtClean="0"/>
              <a:t>HellaSwag</a:t>
            </a:r>
            <a:r>
              <a:rPr lang="zh-CN" altLang="en-US" sz="1400" i="1" dirty="0" smtClean="0"/>
              <a:t>：常识推理任务</a:t>
            </a:r>
            <a:endParaRPr lang="zh-CN" altLang="en-US" sz="1400" i="1" dirty="0"/>
          </a:p>
        </p:txBody>
      </p:sp>
      <p:cxnSp>
        <p:nvCxnSpPr>
          <p:cNvPr id="27" name="直接连接符 26"/>
          <p:cNvCxnSpPr/>
          <p:nvPr/>
        </p:nvCxnSpPr>
        <p:spPr>
          <a:xfrm>
            <a:off x="255319" y="4715925"/>
            <a:ext cx="1172813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37800" y="4899018"/>
            <a:ext cx="11351949" cy="1292662"/>
          </a:xfrm>
          <a:prstGeom prst="rect">
            <a:avLst/>
          </a:prstGeom>
        </p:spPr>
        <p:txBody>
          <a:bodyPr wrap="square">
            <a:spAutoFit/>
          </a:bodyPr>
          <a:lstStyle/>
          <a:p>
            <a:r>
              <a:rPr lang="en-US" altLang="zh-CN" b="1" dirty="0" smtClean="0">
                <a:solidFill>
                  <a:schemeClr val="tx1"/>
                </a:solidFill>
                <a:latin typeface="新宋体" panose="02010609030101010101" pitchFamily="49" charset="-122"/>
                <a:ea typeface="新宋体" panose="02010609030101010101" pitchFamily="49" charset="-122"/>
              </a:rPr>
              <a:t>1</a:t>
            </a:r>
            <a:r>
              <a:rPr lang="zh-CN" altLang="en-US" b="1" dirty="0" smtClean="0">
                <a:solidFill>
                  <a:schemeClr val="tx1"/>
                </a:solidFill>
                <a:latin typeface="新宋体" panose="02010609030101010101" pitchFamily="49" charset="-122"/>
                <a:ea typeface="新宋体" panose="02010609030101010101" pitchFamily="49" charset="-122"/>
              </a:rPr>
              <a:t>、</a:t>
            </a:r>
            <a:r>
              <a:rPr lang="zh-CN" altLang="en-US" b="1" dirty="0" smtClean="0">
                <a:solidFill>
                  <a:srgbClr val="FF0000"/>
                </a:solidFill>
                <a:latin typeface="新宋体" panose="02010609030101010101" pitchFamily="49" charset="-122"/>
                <a:ea typeface="新宋体" panose="02010609030101010101" pitchFamily="49" charset="-122"/>
              </a:rPr>
              <a:t>千言万语不如举个例子。</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2</a:t>
            </a:r>
            <a:r>
              <a:rPr lang="zh-CN" altLang="en-US" sz="2000" dirty="0" smtClean="0">
                <a:latin typeface="新宋体" panose="02010609030101010101" pitchFamily="49" charset="-122"/>
                <a:ea typeface="新宋体" panose="02010609030101010101" pitchFamily="49" charset="-122"/>
              </a:rPr>
              <a:t>、模型能大，示例效果越好。</a:t>
            </a:r>
            <a:endParaRPr lang="en-US" altLang="zh-CN" sz="2000" dirty="0" smtClean="0">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2</a:t>
            </a:r>
            <a:r>
              <a:rPr lang="zh-CN" altLang="en-US" sz="2000" dirty="0">
                <a:latin typeface="新宋体" panose="02010609030101010101" pitchFamily="49" charset="-122"/>
                <a:ea typeface="新宋体" panose="02010609030101010101" pitchFamily="49" charset="-122"/>
              </a:rPr>
              <a:t>、问答、翻译、数学、摘要等任务上，示例的作用比较大。</a:t>
            </a:r>
            <a:endParaRPr lang="en-US" altLang="zh-CN" sz="2000" dirty="0">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3</a:t>
            </a:r>
            <a:r>
              <a:rPr lang="zh-CN" altLang="en-US" sz="2000" dirty="0" smtClean="0">
                <a:latin typeface="新宋体" panose="02010609030101010101" pitchFamily="49" charset="-122"/>
                <a:ea typeface="新宋体" panose="02010609030101010101" pitchFamily="49" charset="-122"/>
              </a:rPr>
              <a:t>、核心依赖</a:t>
            </a:r>
            <a:r>
              <a:rPr lang="zh-CN" altLang="en-US" sz="2000" dirty="0" smtClean="0">
                <a:latin typeface="新宋体" panose="02010609030101010101" pitchFamily="49" charset="-122"/>
                <a:ea typeface="新宋体" panose="02010609030101010101" pitchFamily="49" charset="-122"/>
              </a:rPr>
              <a:t>于</a:t>
            </a:r>
            <a:r>
              <a:rPr lang="en-US" altLang="zh-CN" sz="2000" dirty="0" smtClean="0">
                <a:latin typeface="新宋体" panose="02010609030101010101" pitchFamily="49" charset="-122"/>
                <a:ea typeface="新宋体" panose="02010609030101010101" pitchFamily="49" charset="-122"/>
              </a:rPr>
              <a:t>LLM</a:t>
            </a:r>
            <a:r>
              <a:rPr lang="zh-CN" altLang="en-US" sz="2000" dirty="0" smtClean="0">
                <a:latin typeface="新宋体" panose="02010609030101010101" pitchFamily="49" charset="-122"/>
                <a:ea typeface="新宋体" panose="02010609030101010101" pitchFamily="49" charset="-122"/>
              </a:rPr>
              <a:t>本身预训练能力（长文本理解、常识推理等）任务上，示例的作用相对小一些。</a:t>
            </a:r>
            <a:endParaRPr lang="en-US" altLang="zh-CN" sz="2000" dirty="0" smtClean="0">
              <a:latin typeface="新宋体" panose="02010609030101010101" pitchFamily="49" charset="-122"/>
              <a:ea typeface="新宋体" panose="02010609030101010101" pitchFamily="49" charset="-122"/>
            </a:endParaRPr>
          </a:p>
        </p:txBody>
      </p:sp>
      <p:sp>
        <p:nvSpPr>
          <p:cNvPr id="17" name="矩形 16"/>
          <p:cNvSpPr/>
          <p:nvPr/>
        </p:nvSpPr>
        <p:spPr>
          <a:xfrm>
            <a:off x="6701550" y="4266056"/>
            <a:ext cx="4731044" cy="307777"/>
          </a:xfrm>
          <a:prstGeom prst="rect">
            <a:avLst/>
          </a:prstGeom>
        </p:spPr>
        <p:txBody>
          <a:bodyPr wrap="square">
            <a:spAutoFit/>
          </a:bodyPr>
          <a:lstStyle/>
          <a:p>
            <a:r>
              <a:rPr lang="zh-CN" altLang="en-US" sz="1400" i="1" dirty="0" smtClean="0"/>
              <a:t>***</a:t>
            </a:r>
            <a:r>
              <a:rPr lang="en-US" altLang="zh-CN" sz="1400" i="1" dirty="0" smtClean="0"/>
              <a:t>QS/QA</a:t>
            </a:r>
            <a:r>
              <a:rPr lang="zh-CN" altLang="en-US" sz="1400" i="1" dirty="0" smtClean="0"/>
              <a:t>：问答任务</a:t>
            </a:r>
            <a:endParaRPr lang="zh-CN" altLang="en-US" sz="1400" i="1" dirty="0"/>
          </a:p>
        </p:txBody>
      </p:sp>
    </p:spTree>
    <p:extLst>
      <p:ext uri="{BB962C8B-B14F-4D97-AF65-F5344CB8AC3E}">
        <p14:creationId xmlns:p14="http://schemas.microsoft.com/office/powerpoint/2010/main" val="3950970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怎么举例子：</a:t>
            </a:r>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7" name="矩形 16"/>
          <p:cNvSpPr/>
          <p:nvPr/>
        </p:nvSpPr>
        <p:spPr>
          <a:xfrm>
            <a:off x="309966" y="630114"/>
            <a:ext cx="11515241" cy="923330"/>
          </a:xfrm>
          <a:prstGeom prst="rect">
            <a:avLst/>
          </a:prstGeom>
        </p:spPr>
        <p:txBody>
          <a:bodyPr wrap="square">
            <a:spAutoFit/>
          </a:bodyPr>
          <a:lstStyle/>
          <a:p>
            <a:r>
              <a:rPr lang="zh-CN" altLang="en-US" dirty="0" smtClean="0">
                <a:solidFill>
                  <a:srgbClr val="121212"/>
                </a:solidFill>
                <a:latin typeface="新宋体" panose="02010609030101010101" pitchFamily="49" charset="-122"/>
                <a:ea typeface="新宋体" panose="02010609030101010101" pitchFamily="49" charset="-122"/>
              </a:rPr>
              <a:t>在编写示例（或通过</a:t>
            </a:r>
            <a:r>
              <a:rPr lang="en-US" altLang="zh-CN" dirty="0" smtClean="0">
                <a:solidFill>
                  <a:srgbClr val="121212"/>
                </a:solidFill>
                <a:latin typeface="新宋体" panose="02010609030101010101" pitchFamily="49" charset="-122"/>
                <a:ea typeface="新宋体" panose="02010609030101010101" pitchFamily="49" charset="-122"/>
              </a:rPr>
              <a:t>RAG</a:t>
            </a:r>
            <a:r>
              <a:rPr lang="zh-CN" altLang="en-US" dirty="0" smtClean="0">
                <a:solidFill>
                  <a:srgbClr val="121212"/>
                </a:solidFill>
                <a:latin typeface="新宋体" panose="02010609030101010101" pitchFamily="49" charset="-122"/>
                <a:ea typeface="新宋体" panose="02010609030101010101" pitchFamily="49" charset="-122"/>
              </a:rPr>
              <a:t>检索示例）前的问题：</a:t>
            </a:r>
            <a:endParaRPr lang="en-US" altLang="zh-CN" dirty="0" smtClean="0">
              <a:solidFill>
                <a:srgbClr val="121212"/>
              </a:solidFill>
              <a:latin typeface="新宋体" panose="02010609030101010101" pitchFamily="49" charset="-122"/>
              <a:ea typeface="新宋体" panose="02010609030101010101" pitchFamily="49" charset="-122"/>
            </a:endParaRPr>
          </a:p>
          <a:p>
            <a:r>
              <a:rPr lang="en-US" altLang="zh-CN" dirty="0" smtClean="0">
                <a:solidFill>
                  <a:srgbClr val="121212"/>
                </a:solidFill>
                <a:latin typeface="新宋体" panose="02010609030101010101" pitchFamily="49" charset="-122"/>
                <a:ea typeface="新宋体" panose="02010609030101010101" pitchFamily="49" charset="-122"/>
              </a:rPr>
              <a:t>1</a:t>
            </a:r>
            <a:r>
              <a:rPr lang="zh-CN" altLang="en-US" dirty="0" smtClean="0">
                <a:solidFill>
                  <a:srgbClr val="121212"/>
                </a:solidFill>
                <a:latin typeface="新宋体" panose="02010609030101010101" pitchFamily="49" charset="-122"/>
                <a:ea typeface="新宋体" panose="02010609030101010101" pitchFamily="49" charset="-122"/>
              </a:rPr>
              <a:t>、需要多少例子？（</a:t>
            </a:r>
            <a:r>
              <a:rPr lang="en-US" altLang="zh-CN" dirty="0" smtClean="0">
                <a:solidFill>
                  <a:srgbClr val="FF0000"/>
                </a:solidFill>
                <a:latin typeface="新宋体" panose="02010609030101010101" pitchFamily="49" charset="-122"/>
                <a:ea typeface="新宋体" panose="02010609030101010101" pitchFamily="49" charset="-122"/>
              </a:rPr>
              <a:t>5</a:t>
            </a:r>
            <a:r>
              <a:rPr lang="zh-CN" altLang="en-US" dirty="0" smtClean="0">
                <a:solidFill>
                  <a:srgbClr val="FF0000"/>
                </a:solidFill>
                <a:latin typeface="新宋体" panose="02010609030101010101" pitchFamily="49" charset="-122"/>
                <a:ea typeface="新宋体" panose="02010609030101010101" pitchFamily="49" charset="-122"/>
              </a:rPr>
              <a:t>个左右</a:t>
            </a:r>
            <a:r>
              <a:rPr lang="zh-CN" altLang="en-US" dirty="0" smtClean="0">
                <a:solidFill>
                  <a:srgbClr val="121212"/>
                </a:solidFill>
                <a:latin typeface="新宋体" panose="02010609030101010101" pitchFamily="49" charset="-122"/>
                <a:ea typeface="新宋体" panose="02010609030101010101" pitchFamily="49" charset="-122"/>
              </a:rPr>
              <a:t>）</a:t>
            </a:r>
            <a:endParaRPr lang="en-US" altLang="zh-CN" dirty="0" smtClean="0">
              <a:solidFill>
                <a:srgbClr val="121212"/>
              </a:solidFill>
              <a:latin typeface="新宋体" panose="02010609030101010101" pitchFamily="49" charset="-122"/>
              <a:ea typeface="新宋体" panose="02010609030101010101" pitchFamily="49" charset="-122"/>
            </a:endParaRPr>
          </a:p>
          <a:p>
            <a:r>
              <a:rPr lang="en-US" altLang="zh-CN" dirty="0" smtClean="0">
                <a:solidFill>
                  <a:srgbClr val="121212"/>
                </a:solidFill>
                <a:latin typeface="新宋体" panose="02010609030101010101" pitchFamily="49" charset="-122"/>
                <a:ea typeface="新宋体" panose="02010609030101010101" pitchFamily="49" charset="-122"/>
              </a:rPr>
              <a:t>2</a:t>
            </a:r>
            <a:r>
              <a:rPr lang="zh-CN" altLang="en-US" dirty="0" smtClean="0">
                <a:solidFill>
                  <a:srgbClr val="121212"/>
                </a:solidFill>
                <a:latin typeface="新宋体" panose="02010609030101010101" pitchFamily="49" charset="-122"/>
                <a:ea typeface="新宋体" panose="02010609030101010101" pitchFamily="49" charset="-122"/>
              </a:rPr>
              <a:t>、什么是好的示例？</a:t>
            </a:r>
            <a:endParaRPr lang="en-US" altLang="zh-CN" dirty="0" smtClean="0">
              <a:solidFill>
                <a:srgbClr val="121212"/>
              </a:solidFill>
              <a:latin typeface="新宋体" panose="02010609030101010101" pitchFamily="49" charset="-122"/>
              <a:ea typeface="新宋体" panose="02010609030101010101" pitchFamily="49" charset="-122"/>
            </a:endParaRPr>
          </a:p>
        </p:txBody>
      </p:sp>
      <p:sp>
        <p:nvSpPr>
          <p:cNvPr id="9" name="矩形 8"/>
          <p:cNvSpPr/>
          <p:nvPr/>
        </p:nvSpPr>
        <p:spPr>
          <a:xfrm>
            <a:off x="309966" y="6227057"/>
            <a:ext cx="10776488" cy="584775"/>
          </a:xfrm>
          <a:prstGeom prst="rect">
            <a:avLst/>
          </a:prstGeom>
        </p:spPr>
        <p:txBody>
          <a:bodyPr wrap="square">
            <a:spAutoFit/>
          </a:bodyPr>
          <a:lstStyle/>
          <a:p>
            <a:r>
              <a:rPr lang="en-US" altLang="zh-CN" sz="1600" i="1" dirty="0">
                <a:solidFill>
                  <a:schemeClr val="tx1">
                    <a:lumMod val="50000"/>
                    <a:lumOff val="50000"/>
                  </a:schemeClr>
                </a:solidFill>
                <a:latin typeface="新宋体" panose="02010609030101010101" pitchFamily="49" charset="-122"/>
                <a:ea typeface="新宋体" panose="02010609030101010101" pitchFamily="49" charset="-122"/>
              </a:rPr>
              <a:t>Extrapolating to Unnatural Language Processing with </a:t>
            </a:r>
            <a:r>
              <a:rPr lang="en-US" altLang="zh-CN" sz="1600" i="1" dirty="0" smtClean="0">
                <a:solidFill>
                  <a:schemeClr val="tx1">
                    <a:lumMod val="50000"/>
                    <a:lumOff val="50000"/>
                  </a:schemeClr>
                </a:solidFill>
                <a:latin typeface="新宋体" panose="02010609030101010101" pitchFamily="49" charset="-122"/>
                <a:ea typeface="新宋体" panose="02010609030101010101" pitchFamily="49" charset="-122"/>
              </a:rPr>
              <a:t>GPT-3‘s </a:t>
            </a:r>
            <a:r>
              <a:rPr lang="en-US" altLang="zh-CN" sz="1600" i="1" dirty="0">
                <a:solidFill>
                  <a:schemeClr val="tx1">
                    <a:lumMod val="50000"/>
                    <a:lumOff val="50000"/>
                  </a:schemeClr>
                </a:solidFill>
                <a:latin typeface="新宋体" panose="02010609030101010101" pitchFamily="49" charset="-122"/>
                <a:ea typeface="新宋体" panose="02010609030101010101" pitchFamily="49" charset="-122"/>
              </a:rPr>
              <a:t>In-context Learning: The Good, the Bad, and the </a:t>
            </a:r>
            <a:r>
              <a:rPr lang="en-US" altLang="zh-CN" sz="1600" i="1" dirty="0" smtClean="0">
                <a:solidFill>
                  <a:schemeClr val="tx1">
                    <a:lumMod val="50000"/>
                    <a:lumOff val="50000"/>
                  </a:schemeClr>
                </a:solidFill>
                <a:latin typeface="新宋体" panose="02010609030101010101" pitchFamily="49" charset="-122"/>
                <a:ea typeface="新宋体" panose="02010609030101010101" pitchFamily="49" charset="-122"/>
              </a:rPr>
              <a:t>Mysterious</a:t>
            </a:r>
            <a:r>
              <a:rPr lang="zh-CN" altLang="en-US" sz="1600" i="1"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sz="1600" i="1" dirty="0" smtClean="0">
                <a:solidFill>
                  <a:schemeClr val="tx1">
                    <a:lumMod val="50000"/>
                    <a:lumOff val="50000"/>
                  </a:schemeClr>
                </a:solidFill>
                <a:latin typeface="新宋体" panose="02010609030101010101" pitchFamily="49" charset="-122"/>
                <a:ea typeface="新宋体" panose="02010609030101010101" pitchFamily="49" charset="-122"/>
              </a:rPr>
              <a:t>Stanford</a:t>
            </a:r>
            <a:endParaRPr lang="en-US" altLang="zh-CN" sz="1600" i="1" dirty="0">
              <a:solidFill>
                <a:schemeClr val="tx1">
                  <a:lumMod val="50000"/>
                  <a:lumOff val="50000"/>
                </a:schemeClr>
              </a:solidFill>
              <a:latin typeface="新宋体" panose="02010609030101010101" pitchFamily="49" charset="-122"/>
              <a:ea typeface="新宋体" panose="02010609030101010101" pitchFamily="49" charset="-122"/>
            </a:endParaRPr>
          </a:p>
        </p:txBody>
      </p:sp>
      <p:pic>
        <p:nvPicPr>
          <p:cNvPr id="31746" name="Picture 2" descr="https://ai.stanford.edu/blog/assets/img/posts/2021-05-28-in-context-learning/imag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28" y="2484619"/>
            <a:ext cx="4386020" cy="27106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8" name="矩形 17"/>
          <p:cNvSpPr/>
          <p:nvPr/>
        </p:nvSpPr>
        <p:spPr>
          <a:xfrm>
            <a:off x="4814807" y="1884660"/>
            <a:ext cx="3321804" cy="369332"/>
          </a:xfrm>
          <a:prstGeom prst="rect">
            <a:avLst/>
          </a:prstGeom>
        </p:spPr>
        <p:txBody>
          <a:bodyPr wrap="square">
            <a:spAutoFit/>
          </a:bodyPr>
          <a:lstStyle/>
          <a:p>
            <a:r>
              <a:rPr lang="zh-CN" altLang="en-US" dirty="0" smtClean="0">
                <a:solidFill>
                  <a:srgbClr val="121212"/>
                </a:solidFill>
                <a:latin typeface="新宋体" panose="02010609030101010101" pitchFamily="49" charset="-122"/>
                <a:ea typeface="新宋体" panose="02010609030101010101" pitchFamily="49" charset="-122"/>
              </a:rPr>
              <a:t>让</a:t>
            </a:r>
            <a:r>
              <a:rPr lang="en-US" altLang="zh-CN" dirty="0" smtClean="0">
                <a:solidFill>
                  <a:srgbClr val="121212"/>
                </a:solidFill>
                <a:latin typeface="新宋体" panose="02010609030101010101" pitchFamily="49" charset="-122"/>
                <a:ea typeface="新宋体" panose="02010609030101010101" pitchFamily="49" charset="-122"/>
              </a:rPr>
              <a:t>LLM</a:t>
            </a:r>
            <a:r>
              <a:rPr lang="zh-CN" altLang="en-US" dirty="0" smtClean="0">
                <a:solidFill>
                  <a:srgbClr val="121212"/>
                </a:solidFill>
                <a:latin typeface="新宋体" panose="02010609030101010101" pitchFamily="49" charset="-122"/>
                <a:ea typeface="新宋体" panose="02010609030101010101" pitchFamily="49" charset="-122"/>
              </a:rPr>
              <a:t>按照示例格式化日期</a:t>
            </a:r>
            <a:endParaRPr lang="en-US" altLang="zh-CN" dirty="0" smtClean="0">
              <a:solidFill>
                <a:srgbClr val="121212"/>
              </a:solidFill>
              <a:latin typeface="新宋体" panose="02010609030101010101" pitchFamily="49" charset="-122"/>
              <a:ea typeface="新宋体" panose="02010609030101010101" pitchFamily="49" charset="-122"/>
            </a:endParaRPr>
          </a:p>
        </p:txBody>
      </p:sp>
      <p:cxnSp>
        <p:nvCxnSpPr>
          <p:cNvPr id="19" name="直接连接符 18"/>
          <p:cNvCxnSpPr/>
          <p:nvPr/>
        </p:nvCxnSpPr>
        <p:spPr>
          <a:xfrm>
            <a:off x="148148" y="1740250"/>
            <a:ext cx="1172813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1748" name="Picture 4" descr="https://ai.stanford.edu/blog/assets/img/posts/2021-05-28-in-context-learning/imag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913" y="2484444"/>
            <a:ext cx="3653266" cy="26998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矩形 19"/>
          <p:cNvSpPr/>
          <p:nvPr/>
        </p:nvSpPr>
        <p:spPr>
          <a:xfrm>
            <a:off x="6898913" y="5514876"/>
            <a:ext cx="3321804" cy="369332"/>
          </a:xfrm>
          <a:prstGeom prst="rect">
            <a:avLst/>
          </a:prstGeom>
        </p:spPr>
        <p:txBody>
          <a:bodyPr wrap="square">
            <a:spAutoFit/>
          </a:bodyPr>
          <a:lstStyle/>
          <a:p>
            <a:r>
              <a:rPr lang="zh-CN" altLang="en-US" dirty="0" smtClean="0">
                <a:solidFill>
                  <a:srgbClr val="121212"/>
                </a:solidFill>
                <a:latin typeface="新宋体" panose="02010609030101010101" pitchFamily="49" charset="-122"/>
                <a:ea typeface="新宋体" panose="02010609030101010101" pitchFamily="49" charset="-122"/>
              </a:rPr>
              <a:t>模型越大，示例效果越好。</a:t>
            </a:r>
            <a:endParaRPr lang="en-US" altLang="zh-CN" dirty="0" smtClean="0">
              <a:solidFill>
                <a:srgbClr val="121212"/>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7705216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怎么举例子：</a:t>
            </a:r>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1" y="6396335"/>
            <a:ext cx="12057681" cy="369332"/>
          </a:xfrm>
          <a:prstGeom prst="rect">
            <a:avLst/>
          </a:prstGeom>
        </p:spPr>
        <p:txBody>
          <a:bodyPr wrap="square">
            <a:spAutoFit/>
          </a:bodyPr>
          <a:lstStyle/>
          <a:p>
            <a:r>
              <a:rPr lang="en-US" altLang="zh-CN" i="1" dirty="0" smtClean="0"/>
              <a:t>《Rethinking </a:t>
            </a:r>
            <a:r>
              <a:rPr lang="en-US" altLang="zh-CN" i="1" dirty="0"/>
              <a:t>the Role of Demonstrations: What Makes In-Context Learning </a:t>
            </a:r>
            <a:r>
              <a:rPr lang="en-US" altLang="zh-CN" i="1" dirty="0" smtClean="0"/>
              <a:t>Work》, University </a:t>
            </a:r>
            <a:r>
              <a:rPr lang="en-US" altLang="zh-CN" i="1" dirty="0"/>
              <a:t>of </a:t>
            </a:r>
            <a:r>
              <a:rPr lang="en-US" altLang="zh-CN" i="1" dirty="0" smtClean="0"/>
              <a:t>Washington, Meta </a:t>
            </a:r>
            <a:r>
              <a:rPr lang="en-US" altLang="zh-CN" i="1" dirty="0"/>
              <a:t>AI </a:t>
            </a:r>
            <a:endParaRPr lang="zh-CN" altLang="en-US" i="1" dirty="0"/>
          </a:p>
        </p:txBody>
      </p:sp>
      <p:sp>
        <p:nvSpPr>
          <p:cNvPr id="17" name="矩形 16"/>
          <p:cNvSpPr/>
          <p:nvPr/>
        </p:nvSpPr>
        <p:spPr>
          <a:xfrm>
            <a:off x="309966" y="630114"/>
            <a:ext cx="11515241" cy="923330"/>
          </a:xfrm>
          <a:prstGeom prst="rect">
            <a:avLst/>
          </a:prstGeom>
        </p:spPr>
        <p:txBody>
          <a:bodyPr wrap="square">
            <a:spAutoFit/>
          </a:bodyPr>
          <a:lstStyle/>
          <a:p>
            <a:r>
              <a:rPr lang="zh-CN" altLang="en-US" dirty="0" smtClean="0">
                <a:solidFill>
                  <a:srgbClr val="121212"/>
                </a:solidFill>
                <a:latin typeface="新宋体" panose="02010609030101010101" pitchFamily="49" charset="-122"/>
                <a:ea typeface="新宋体" panose="02010609030101010101" pitchFamily="49" charset="-122"/>
              </a:rPr>
              <a:t>在编写示例（或通过</a:t>
            </a:r>
            <a:r>
              <a:rPr lang="en-US" altLang="zh-CN" dirty="0" smtClean="0">
                <a:solidFill>
                  <a:srgbClr val="121212"/>
                </a:solidFill>
                <a:latin typeface="新宋体" panose="02010609030101010101" pitchFamily="49" charset="-122"/>
                <a:ea typeface="新宋体" panose="02010609030101010101" pitchFamily="49" charset="-122"/>
              </a:rPr>
              <a:t>RAG</a:t>
            </a:r>
            <a:r>
              <a:rPr lang="zh-CN" altLang="en-US" dirty="0" smtClean="0">
                <a:solidFill>
                  <a:srgbClr val="121212"/>
                </a:solidFill>
                <a:latin typeface="新宋体" panose="02010609030101010101" pitchFamily="49" charset="-122"/>
                <a:ea typeface="新宋体" panose="02010609030101010101" pitchFamily="49" charset="-122"/>
              </a:rPr>
              <a:t>检索示例）前的问题：</a:t>
            </a:r>
            <a:endParaRPr lang="en-US" altLang="zh-CN" dirty="0" smtClean="0">
              <a:solidFill>
                <a:srgbClr val="121212"/>
              </a:solidFill>
              <a:latin typeface="新宋体" panose="02010609030101010101" pitchFamily="49" charset="-122"/>
              <a:ea typeface="新宋体" panose="02010609030101010101" pitchFamily="49" charset="-122"/>
            </a:endParaRPr>
          </a:p>
          <a:p>
            <a:r>
              <a:rPr lang="en-US" altLang="zh-CN" dirty="0" smtClean="0">
                <a:solidFill>
                  <a:srgbClr val="121212"/>
                </a:solidFill>
                <a:latin typeface="新宋体" panose="02010609030101010101" pitchFamily="49" charset="-122"/>
                <a:ea typeface="新宋体" panose="02010609030101010101" pitchFamily="49" charset="-122"/>
              </a:rPr>
              <a:t>1</a:t>
            </a:r>
            <a:r>
              <a:rPr lang="zh-CN" altLang="en-US" dirty="0" smtClean="0">
                <a:solidFill>
                  <a:srgbClr val="121212"/>
                </a:solidFill>
                <a:latin typeface="新宋体" panose="02010609030101010101" pitchFamily="49" charset="-122"/>
                <a:ea typeface="新宋体" panose="02010609030101010101" pitchFamily="49" charset="-122"/>
              </a:rPr>
              <a:t>、需要多少例子？（</a:t>
            </a:r>
            <a:r>
              <a:rPr lang="en-US" altLang="zh-CN" dirty="0" smtClean="0">
                <a:solidFill>
                  <a:srgbClr val="FF0000"/>
                </a:solidFill>
                <a:latin typeface="新宋体" panose="02010609030101010101" pitchFamily="49" charset="-122"/>
                <a:ea typeface="新宋体" panose="02010609030101010101" pitchFamily="49" charset="-122"/>
              </a:rPr>
              <a:t>5</a:t>
            </a:r>
            <a:r>
              <a:rPr lang="zh-CN" altLang="en-US" dirty="0" smtClean="0">
                <a:solidFill>
                  <a:srgbClr val="FF0000"/>
                </a:solidFill>
                <a:latin typeface="新宋体" panose="02010609030101010101" pitchFamily="49" charset="-122"/>
                <a:ea typeface="新宋体" panose="02010609030101010101" pitchFamily="49" charset="-122"/>
              </a:rPr>
              <a:t>个左右</a:t>
            </a:r>
            <a:r>
              <a:rPr lang="zh-CN" altLang="en-US" dirty="0" smtClean="0">
                <a:solidFill>
                  <a:srgbClr val="121212"/>
                </a:solidFill>
                <a:latin typeface="新宋体" panose="02010609030101010101" pitchFamily="49" charset="-122"/>
                <a:ea typeface="新宋体" panose="02010609030101010101" pitchFamily="49" charset="-122"/>
              </a:rPr>
              <a:t>）</a:t>
            </a:r>
            <a:endParaRPr lang="en-US" altLang="zh-CN" dirty="0" smtClean="0">
              <a:solidFill>
                <a:srgbClr val="121212"/>
              </a:solidFill>
              <a:latin typeface="新宋体" panose="02010609030101010101" pitchFamily="49" charset="-122"/>
              <a:ea typeface="新宋体" panose="02010609030101010101" pitchFamily="49" charset="-122"/>
            </a:endParaRPr>
          </a:p>
          <a:p>
            <a:r>
              <a:rPr lang="en-US" altLang="zh-CN" dirty="0" smtClean="0">
                <a:solidFill>
                  <a:srgbClr val="121212"/>
                </a:solidFill>
                <a:latin typeface="新宋体" panose="02010609030101010101" pitchFamily="49" charset="-122"/>
                <a:ea typeface="新宋体" panose="02010609030101010101" pitchFamily="49" charset="-122"/>
              </a:rPr>
              <a:t>2</a:t>
            </a:r>
            <a:r>
              <a:rPr lang="zh-CN" altLang="en-US" dirty="0" smtClean="0">
                <a:solidFill>
                  <a:srgbClr val="121212"/>
                </a:solidFill>
                <a:latin typeface="新宋体" panose="02010609030101010101" pitchFamily="49" charset="-122"/>
                <a:ea typeface="新宋体" panose="02010609030101010101" pitchFamily="49" charset="-122"/>
              </a:rPr>
              <a:t>、什么是好的示例？ </a:t>
            </a:r>
            <a:r>
              <a:rPr lang="en-US" altLang="zh-CN" dirty="0" smtClean="0">
                <a:solidFill>
                  <a:srgbClr val="121212"/>
                </a:solidFill>
                <a:latin typeface="新宋体" panose="02010609030101010101" pitchFamily="49" charset="-122"/>
                <a:ea typeface="新宋体" panose="02010609030101010101" pitchFamily="49" charset="-122"/>
              </a:rPr>
              <a:t>-&gt; </a:t>
            </a:r>
            <a:r>
              <a:rPr lang="en-US" altLang="zh-CN" dirty="0" smtClean="0">
                <a:solidFill>
                  <a:srgbClr val="FF0000"/>
                </a:solidFill>
                <a:latin typeface="新宋体" panose="02010609030101010101" pitchFamily="49" charset="-122"/>
                <a:ea typeface="新宋体" panose="02010609030101010101" pitchFamily="49" charset="-122"/>
              </a:rPr>
              <a:t>LLM</a:t>
            </a:r>
            <a:r>
              <a:rPr lang="zh-CN" altLang="en-US" dirty="0" smtClean="0">
                <a:solidFill>
                  <a:srgbClr val="FF0000"/>
                </a:solidFill>
                <a:latin typeface="新宋体" panose="02010609030101010101" pitchFamily="49" charset="-122"/>
                <a:ea typeface="新宋体" panose="02010609030101010101" pitchFamily="49" charset="-122"/>
              </a:rPr>
              <a:t>是示例中学到的是什么</a:t>
            </a:r>
            <a:r>
              <a:rPr lang="zh-CN" altLang="en-US" dirty="0" smtClean="0">
                <a:solidFill>
                  <a:srgbClr val="121212"/>
                </a:solidFill>
                <a:latin typeface="新宋体" panose="02010609030101010101" pitchFamily="49" charset="-122"/>
                <a:ea typeface="新宋体" panose="02010609030101010101" pitchFamily="49" charset="-122"/>
              </a:rPr>
              <a:t>？是如何学习的？</a:t>
            </a:r>
            <a:endParaRPr lang="en-US" altLang="zh-CN" dirty="0" smtClean="0">
              <a:solidFill>
                <a:srgbClr val="121212"/>
              </a:solidFill>
              <a:latin typeface="新宋体" panose="02010609030101010101" pitchFamily="49" charset="-122"/>
              <a:ea typeface="新宋体" panose="02010609030101010101" pitchFamily="49" charset="-122"/>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34" y="1627564"/>
            <a:ext cx="6433140" cy="4682627"/>
          </a:xfrm>
          <a:prstGeom prst="rect">
            <a:avLst/>
          </a:prstGeom>
        </p:spPr>
      </p:pic>
      <p:sp>
        <p:nvSpPr>
          <p:cNvPr id="5" name="矩形 4"/>
          <p:cNvSpPr/>
          <p:nvPr/>
        </p:nvSpPr>
        <p:spPr>
          <a:xfrm>
            <a:off x="6742645" y="1627564"/>
            <a:ext cx="1338828" cy="369332"/>
          </a:xfrm>
          <a:prstGeom prst="rect">
            <a:avLst/>
          </a:prstGeom>
        </p:spPr>
        <p:txBody>
          <a:bodyPr wrap="none">
            <a:spAutoFit/>
          </a:bodyPr>
          <a:lstStyle/>
          <a:p>
            <a:r>
              <a:rPr lang="en-US" altLang="zh-CN" dirty="0">
                <a:latin typeface="新宋体" panose="02010609030101010101" pitchFamily="49" charset="-122"/>
                <a:ea typeface="新宋体" panose="02010609030101010101" pitchFamily="49" charset="-122"/>
              </a:rPr>
              <a:t>Conclusion</a:t>
            </a:r>
            <a:endParaRPr lang="zh-CN" altLang="en-US" dirty="0">
              <a:latin typeface="新宋体" panose="02010609030101010101" pitchFamily="49" charset="-122"/>
              <a:ea typeface="新宋体" panose="02010609030101010101" pitchFamily="49" charset="-122"/>
            </a:endParaRPr>
          </a:p>
        </p:txBody>
      </p:sp>
      <p:sp>
        <p:nvSpPr>
          <p:cNvPr id="6" name="矩形 5"/>
          <p:cNvSpPr/>
          <p:nvPr/>
        </p:nvSpPr>
        <p:spPr>
          <a:xfrm>
            <a:off x="6742645" y="1996896"/>
            <a:ext cx="4918877" cy="1600438"/>
          </a:xfrm>
          <a:prstGeom prst="rect">
            <a:avLst/>
          </a:prstGeom>
        </p:spPr>
        <p:txBody>
          <a:bodyPr wrap="square">
            <a:spAutoFit/>
          </a:bodyPr>
          <a:lstStyle/>
          <a:p>
            <a:r>
              <a:rPr lang="zh-CN" altLang="en-US" sz="1400" dirty="0">
                <a:latin typeface="新宋体" panose="02010609030101010101" pitchFamily="49" charset="-122"/>
                <a:ea typeface="新宋体" panose="02010609030101010101" pitchFamily="49" charset="-122"/>
              </a:rPr>
              <a:t>Results reveal that (1) gains are mainly coming from independent specification of the input space and the label space, (2) the models can still retain up to 95% of performance gains by using either the inputs only or the label set only if the right format is used, and (3) meta-training with an in-context learning objective magnifies these trends. </a:t>
            </a:r>
          </a:p>
        </p:txBody>
      </p:sp>
      <p:sp>
        <p:nvSpPr>
          <p:cNvPr id="7" name="矩形 6"/>
          <p:cNvSpPr/>
          <p:nvPr/>
        </p:nvSpPr>
        <p:spPr>
          <a:xfrm>
            <a:off x="6962274" y="3725173"/>
            <a:ext cx="4588042" cy="2862322"/>
          </a:xfrm>
          <a:prstGeom prst="rect">
            <a:avLst/>
          </a:prstGeom>
        </p:spPr>
        <p:txBody>
          <a:bodyPr wrap="square">
            <a:spAutoFit/>
          </a:bodyPr>
          <a:lstStyle/>
          <a:p>
            <a:r>
              <a:rPr lang="en-US" altLang="zh-CN" dirty="0">
                <a:solidFill>
                  <a:srgbClr val="FF0000"/>
                </a:solidFill>
                <a:latin typeface="新宋体" panose="02010609030101010101" pitchFamily="49" charset="-122"/>
                <a:ea typeface="新宋体" panose="02010609030101010101" pitchFamily="49" charset="-122"/>
              </a:rPr>
              <a:t>ICL</a:t>
            </a:r>
            <a:r>
              <a:rPr lang="zh-CN" altLang="en-US" dirty="0">
                <a:solidFill>
                  <a:srgbClr val="FF0000"/>
                </a:solidFill>
                <a:latin typeface="新宋体" panose="02010609030101010101" pitchFamily="49" charset="-122"/>
                <a:ea typeface="新宋体" panose="02010609030101010101" pitchFamily="49" charset="-122"/>
              </a:rPr>
              <a:t>中 </a:t>
            </a:r>
            <a:r>
              <a:rPr lang="en-US" altLang="zh-CN" dirty="0">
                <a:solidFill>
                  <a:srgbClr val="FF0000"/>
                </a:solidFill>
                <a:latin typeface="新宋体" panose="02010609030101010101" pitchFamily="49" charset="-122"/>
                <a:ea typeface="新宋体" panose="02010609030101010101" pitchFamily="49" charset="-122"/>
              </a:rPr>
              <a:t>Ground Truth </a:t>
            </a:r>
            <a:r>
              <a:rPr lang="zh-CN" altLang="en-US" dirty="0">
                <a:solidFill>
                  <a:srgbClr val="FF0000"/>
                </a:solidFill>
                <a:latin typeface="新宋体" panose="02010609030101010101" pitchFamily="49" charset="-122"/>
                <a:ea typeface="新宋体" panose="02010609030101010101" pitchFamily="49" charset="-122"/>
              </a:rPr>
              <a:t>信息</a:t>
            </a:r>
            <a:r>
              <a:rPr lang="zh-CN" altLang="en-US" dirty="0" smtClean="0">
                <a:solidFill>
                  <a:srgbClr val="FF0000"/>
                </a:solidFill>
                <a:latin typeface="新宋体" panose="02010609030101010101" pitchFamily="49" charset="-122"/>
                <a:ea typeface="新宋体" panose="02010609030101010101" pitchFamily="49" charset="-122"/>
              </a:rPr>
              <a:t>无关紧要。主要</a:t>
            </a:r>
            <a:r>
              <a:rPr lang="zh-CN" altLang="en-US" dirty="0">
                <a:solidFill>
                  <a:srgbClr val="FF0000"/>
                </a:solidFill>
                <a:latin typeface="新宋体" panose="02010609030101010101" pitchFamily="49" charset="-122"/>
                <a:ea typeface="新宋体" panose="02010609030101010101" pitchFamily="49" charset="-122"/>
              </a:rPr>
              <a:t>的增益来自</a:t>
            </a:r>
            <a:r>
              <a:rPr lang="zh-CN" altLang="en-US" dirty="0" smtClean="0">
                <a:solidFill>
                  <a:srgbClr val="FF0000"/>
                </a:solidFill>
                <a:latin typeface="新宋体" panose="02010609030101010101" pitchFamily="49" charset="-122"/>
                <a:ea typeface="新宋体" panose="02010609030101010101" pitchFamily="49" charset="-122"/>
              </a:rPr>
              <a:t>于独立规范的输入</a:t>
            </a:r>
            <a:r>
              <a:rPr lang="zh-CN" altLang="en-US" dirty="0">
                <a:solidFill>
                  <a:srgbClr val="FF0000"/>
                </a:solidFill>
                <a:latin typeface="新宋体" panose="02010609030101010101" pitchFamily="49" charset="-122"/>
                <a:ea typeface="新宋体" panose="02010609030101010101" pitchFamily="49" charset="-122"/>
              </a:rPr>
              <a:t>空间和标签</a:t>
            </a:r>
            <a:r>
              <a:rPr lang="zh-CN" altLang="en-US" dirty="0" smtClean="0">
                <a:solidFill>
                  <a:srgbClr val="FF0000"/>
                </a:solidFill>
                <a:latin typeface="新宋体" panose="02010609030101010101" pitchFamily="49" charset="-122"/>
                <a:ea typeface="新宋体" panose="02010609030101010101" pitchFamily="49" charset="-122"/>
              </a:rPr>
              <a:t>空间，以及正确一致的演示格式。</a:t>
            </a:r>
            <a:endParaRPr lang="en-US" altLang="zh-CN" dirty="0" smtClean="0">
              <a:solidFill>
                <a:srgbClr val="FF0000"/>
              </a:solidFill>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dirty="0">
                <a:solidFill>
                  <a:srgbClr val="FF0000"/>
                </a:solidFill>
                <a:latin typeface="新宋体" panose="02010609030101010101" pitchFamily="49" charset="-122"/>
                <a:ea typeface="新宋体" panose="02010609030101010101" pitchFamily="49" charset="-122"/>
              </a:rPr>
              <a:t>如果使用正确的格式，即使是只有输入或只有标签集，模型仍然可以保留高达</a:t>
            </a:r>
            <a:r>
              <a:rPr lang="en-US" altLang="zh-CN" dirty="0">
                <a:solidFill>
                  <a:srgbClr val="FF0000"/>
                </a:solidFill>
                <a:latin typeface="新宋体" panose="02010609030101010101" pitchFamily="49" charset="-122"/>
                <a:ea typeface="新宋体" panose="02010609030101010101" pitchFamily="49" charset="-122"/>
              </a:rPr>
              <a:t>95%</a:t>
            </a:r>
            <a:r>
              <a:rPr lang="zh-CN" altLang="en-US" dirty="0">
                <a:solidFill>
                  <a:srgbClr val="FF0000"/>
                </a:solidFill>
                <a:latin typeface="新宋体" panose="02010609030101010101" pitchFamily="49" charset="-122"/>
                <a:ea typeface="新宋体" panose="02010609030101010101" pitchFamily="49" charset="-122"/>
              </a:rPr>
              <a:t>的性能</a:t>
            </a:r>
            <a:r>
              <a:rPr lang="zh-CN" altLang="en-US" dirty="0" smtClean="0">
                <a:solidFill>
                  <a:srgbClr val="FF0000"/>
                </a:solidFill>
                <a:latin typeface="新宋体" panose="02010609030101010101" pitchFamily="49" charset="-122"/>
                <a:ea typeface="新宋体" panose="02010609030101010101" pitchFamily="49" charset="-122"/>
              </a:rPr>
              <a:t>增益</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使用上下文学习目标进行元训练会放大这些趋势。</a:t>
            </a:r>
          </a:p>
        </p:txBody>
      </p:sp>
      <p:sp>
        <p:nvSpPr>
          <p:cNvPr id="8" name="矩形 7"/>
          <p:cNvSpPr/>
          <p:nvPr/>
        </p:nvSpPr>
        <p:spPr>
          <a:xfrm>
            <a:off x="6711647" y="3741215"/>
            <a:ext cx="525517" cy="369332"/>
          </a:xfrm>
          <a:prstGeom prst="rect">
            <a:avLst/>
          </a:prstGeom>
        </p:spPr>
        <p:txBody>
          <a:bodyPr wrap="square">
            <a:spAutoFit/>
          </a:bodyPr>
          <a:lstStyle/>
          <a:p>
            <a:r>
              <a:rPr lang="en-US" altLang="zh-CN" dirty="0">
                <a:latin typeface="新宋体" panose="02010609030101010101" pitchFamily="49" charset="-122"/>
                <a:ea typeface="新宋体" panose="02010609030101010101" pitchFamily="49" charset="-122"/>
              </a:rPr>
              <a:t>1</a:t>
            </a:r>
            <a:r>
              <a:rPr lang="en-US" altLang="zh-CN" dirty="0" smtClean="0">
                <a:latin typeface="新宋体" panose="02010609030101010101" pitchFamily="49" charset="-122"/>
                <a:ea typeface="新宋体" panose="02010609030101010101" pitchFamily="49" charset="-122"/>
              </a:rPr>
              <a:t>. </a:t>
            </a:r>
            <a:endParaRPr lang="zh-CN" altLang="en-US" dirty="0">
              <a:latin typeface="新宋体" panose="02010609030101010101" pitchFamily="49" charset="-122"/>
              <a:ea typeface="新宋体" panose="02010609030101010101" pitchFamily="49" charset="-122"/>
            </a:endParaRPr>
          </a:p>
        </p:txBody>
      </p:sp>
      <p:sp>
        <p:nvSpPr>
          <p:cNvPr id="10" name="矩形 9"/>
          <p:cNvSpPr/>
          <p:nvPr/>
        </p:nvSpPr>
        <p:spPr>
          <a:xfrm>
            <a:off x="6711647" y="4794111"/>
            <a:ext cx="525517"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2. </a:t>
            </a:r>
            <a:endParaRPr lang="zh-CN" altLang="en-US" dirty="0">
              <a:latin typeface="新宋体" panose="02010609030101010101" pitchFamily="49" charset="-122"/>
              <a:ea typeface="新宋体" panose="02010609030101010101" pitchFamily="49" charset="-122"/>
            </a:endParaRPr>
          </a:p>
        </p:txBody>
      </p:sp>
      <p:sp>
        <p:nvSpPr>
          <p:cNvPr id="11" name="矩形 10"/>
          <p:cNvSpPr/>
          <p:nvPr/>
        </p:nvSpPr>
        <p:spPr>
          <a:xfrm>
            <a:off x="6711647" y="5884544"/>
            <a:ext cx="525517"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3. </a:t>
            </a:r>
            <a:endParaRPr lang="zh-CN" altLang="en-US" dirty="0">
              <a:latin typeface="新宋体" panose="02010609030101010101" pitchFamily="49" charset="-122"/>
              <a:ea typeface="新宋体" panose="02010609030101010101" pitchFamily="49" charset="-122"/>
            </a:endParaRPr>
          </a:p>
        </p:txBody>
      </p:sp>
      <p:sp>
        <p:nvSpPr>
          <p:cNvPr id="14" name="矩形 13"/>
          <p:cNvSpPr/>
          <p:nvPr/>
        </p:nvSpPr>
        <p:spPr>
          <a:xfrm>
            <a:off x="2713291" y="1878326"/>
            <a:ext cx="1569952"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effectLst/>
                <a:uFillTx/>
                <a:latin typeface="+mn-lt"/>
                <a:ea typeface="+mn-ea"/>
                <a:cs typeface="+mn-cs"/>
                <a:sym typeface="等线"/>
              </a:rPr>
              <a:t>正确的标签</a:t>
            </a: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6" name="矩形 15"/>
          <p:cNvSpPr/>
          <p:nvPr/>
        </p:nvSpPr>
        <p:spPr>
          <a:xfrm>
            <a:off x="4503314" y="1878326"/>
            <a:ext cx="1849359" cy="369328"/>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effectLst/>
                <a:uFillTx/>
                <a:latin typeface="+mn-lt"/>
                <a:ea typeface="+mn-ea"/>
                <a:cs typeface="+mn-cs"/>
                <a:sym typeface="等线"/>
              </a:rPr>
              <a:t>随机的标签</a:t>
            </a:r>
            <a:endParaRPr kumimoji="0" lang="zh-CN" altLang="en-US" sz="1800" b="0" i="0" u="none" strike="noStrike" cap="none" spc="0" normalizeH="0" baseline="0" dirty="0">
              <a:ln>
                <a:noFill/>
              </a:ln>
              <a:effectLst/>
              <a:uFillTx/>
              <a:latin typeface="+mn-lt"/>
              <a:ea typeface="+mn-ea"/>
              <a:cs typeface="+mn-cs"/>
              <a:sym typeface="等线"/>
            </a:endParaRPr>
          </a:p>
        </p:txBody>
      </p:sp>
      <p:cxnSp>
        <p:nvCxnSpPr>
          <p:cNvPr id="15" name="直接连接符 14"/>
          <p:cNvCxnSpPr/>
          <p:nvPr/>
        </p:nvCxnSpPr>
        <p:spPr>
          <a:xfrm>
            <a:off x="148148" y="1647262"/>
            <a:ext cx="1172813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90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5" name="矩形 4"/>
          <p:cNvSpPr/>
          <p:nvPr/>
        </p:nvSpPr>
        <p:spPr>
          <a:xfrm>
            <a:off x="483982" y="1150606"/>
            <a:ext cx="11046756" cy="4278094"/>
          </a:xfrm>
          <a:prstGeom prst="rect">
            <a:avLst/>
          </a:prstGeom>
        </p:spPr>
        <p:txBody>
          <a:bodyPr wrap="square">
            <a:spAutoFit/>
          </a:bodyPr>
          <a:lstStyle/>
          <a:p>
            <a:r>
              <a:rPr lang="zh-CN" altLang="en-US" sz="2000" dirty="0" smtClean="0">
                <a:solidFill>
                  <a:schemeClr val="tx1"/>
                </a:solidFill>
                <a:latin typeface="新宋体" panose="02010609030101010101" pitchFamily="49" charset="-122"/>
                <a:ea typeface="新宋体" panose="02010609030101010101" pitchFamily="49" charset="-122"/>
              </a:rPr>
              <a:t>模型有没有在学习？</a:t>
            </a:r>
            <a:endParaRPr lang="en-US" altLang="zh-CN" sz="2000" dirty="0" smtClean="0">
              <a:solidFill>
                <a:schemeClr val="tx1"/>
              </a:solidFill>
              <a:latin typeface="新宋体" panose="02010609030101010101" pitchFamily="49" charset="-122"/>
              <a:ea typeface="新宋体" panose="02010609030101010101" pitchFamily="49" charset="-122"/>
            </a:endParaRPr>
          </a:p>
          <a:p>
            <a:endParaRPr lang="en-US" altLang="zh-CN" dirty="0" smtClean="0">
              <a:solidFill>
                <a:schemeClr val="tx1"/>
              </a:solidFill>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r>
              <a:rPr lang="en-US" altLang="zh-CN" dirty="0" smtClean="0">
                <a:latin typeface="新宋体" panose="02010609030101010101" pitchFamily="49" charset="-122"/>
                <a:ea typeface="新宋体" panose="02010609030101010101" pitchFamily="49" charset="-122"/>
              </a:rPr>
              <a:t>In-context </a:t>
            </a:r>
            <a:r>
              <a:rPr lang="en-US" altLang="zh-CN" dirty="0">
                <a:latin typeface="新宋体" panose="02010609030101010101" pitchFamily="49" charset="-122"/>
                <a:ea typeface="新宋体" panose="02010609030101010101" pitchFamily="49" charset="-122"/>
              </a:rPr>
              <a:t>learning</a:t>
            </a:r>
            <a:r>
              <a:rPr lang="zh-CN" altLang="en-US" dirty="0">
                <a:latin typeface="新宋体" panose="02010609030101010101" pitchFamily="49" charset="-122"/>
                <a:ea typeface="新宋体" panose="02010609030101010101" pitchFamily="49" charset="-122"/>
              </a:rPr>
              <a:t>学习的并</a:t>
            </a:r>
            <a:r>
              <a:rPr lang="zh-CN" altLang="en-US" dirty="0">
                <a:solidFill>
                  <a:srgbClr val="FF0000"/>
                </a:solidFill>
                <a:latin typeface="新宋体" panose="02010609030101010101" pitchFamily="49" charset="-122"/>
                <a:ea typeface="新宋体" panose="02010609030101010101" pitchFamily="49" charset="-122"/>
              </a:rPr>
              <a:t>不是</a:t>
            </a:r>
            <a:r>
              <a:rPr lang="zh-CN" altLang="en-US" dirty="0">
                <a:latin typeface="新宋体" panose="02010609030101010101" pitchFamily="49" charset="-122"/>
                <a:ea typeface="新宋体" panose="02010609030101010101" pitchFamily="49" charset="-122"/>
              </a:rPr>
              <a:t>输入与标注之间的</a:t>
            </a:r>
            <a:r>
              <a:rPr lang="zh-CN" altLang="en-US" b="1" dirty="0">
                <a:solidFill>
                  <a:srgbClr val="FF0000"/>
                </a:solidFill>
                <a:latin typeface="新宋体" panose="02010609030101010101" pitchFamily="49" charset="-122"/>
                <a:ea typeface="新宋体" panose="02010609030101010101" pitchFamily="49" charset="-122"/>
              </a:rPr>
              <a:t>关联</a:t>
            </a:r>
            <a:r>
              <a:rPr lang="zh-CN" altLang="en-US" dirty="0">
                <a:latin typeface="新宋体" panose="02010609030101010101" pitchFamily="49" charset="-122"/>
                <a:ea typeface="新宋体" panose="02010609030101010101" pitchFamily="49" charset="-122"/>
              </a:rPr>
              <a:t>，而是通过展示数据形式，来</a:t>
            </a:r>
            <a:r>
              <a:rPr lang="zh-CN" altLang="en-US" b="1" dirty="0">
                <a:solidFill>
                  <a:srgbClr val="FF0000"/>
                </a:solidFill>
                <a:latin typeface="新宋体" panose="02010609030101010101" pitchFamily="49" charset="-122"/>
                <a:ea typeface="新宋体" panose="02010609030101010101" pitchFamily="49" charset="-122"/>
              </a:rPr>
              <a:t>激活</a:t>
            </a:r>
            <a:r>
              <a:rPr lang="zh-CN" altLang="en-US" dirty="0">
                <a:solidFill>
                  <a:srgbClr val="0070C0"/>
                </a:solidFill>
                <a:latin typeface="新宋体" panose="02010609030101010101" pitchFamily="49" charset="-122"/>
                <a:ea typeface="新宋体" panose="02010609030101010101" pitchFamily="49" charset="-122"/>
              </a:rPr>
              <a:t>预训练模型的能力</a:t>
            </a:r>
            <a:r>
              <a:rPr lang="zh-CN" altLang="en-US" dirty="0" smtClean="0">
                <a:solidFill>
                  <a:srgbClr val="0070C0"/>
                </a:solidFill>
                <a:latin typeface="新宋体" panose="02010609030101010101" pitchFamily="49" charset="-122"/>
                <a:ea typeface="新宋体" panose="02010609030101010101" pitchFamily="49" charset="-122"/>
              </a:rPr>
              <a:t>。</a:t>
            </a:r>
            <a:endParaRPr lang="en-US" altLang="zh-CN" dirty="0" smtClean="0">
              <a:solidFill>
                <a:srgbClr val="0070C0"/>
              </a:solidFill>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endParaRPr lang="en-US" altLang="zh-CN" dirty="0" smtClean="0">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r>
              <a:rPr lang="zh-CN" altLang="en-US" dirty="0">
                <a:latin typeface="新宋体" panose="02010609030101010101" pitchFamily="49" charset="-122"/>
                <a:ea typeface="新宋体" panose="02010609030101010101" pitchFamily="49" charset="-122"/>
              </a:rPr>
              <a:t>传统意义上的学习</a:t>
            </a:r>
            <a:r>
              <a:rPr lang="en-US" altLang="zh-CN" dirty="0">
                <a:latin typeface="新宋体" panose="02010609030101010101" pitchFamily="49" charset="-122"/>
                <a:ea typeface="新宋体" panose="02010609030101010101" pitchFamily="49" charset="-122"/>
              </a:rPr>
              <a:t>, </a:t>
            </a:r>
            <a:r>
              <a:rPr lang="zh-CN" altLang="en-US" dirty="0">
                <a:latin typeface="新宋体" panose="02010609030101010101" pitchFamily="49" charset="-122"/>
                <a:ea typeface="新宋体" panose="02010609030101010101" pitchFamily="49" charset="-122"/>
              </a:rPr>
              <a:t>指模型建模输入</a:t>
            </a:r>
            <a:r>
              <a:rPr lang="zh-CN" altLang="en-US" dirty="0" smtClean="0">
                <a:latin typeface="新宋体" panose="02010609030101010101" pitchFamily="49" charset="-122"/>
                <a:ea typeface="新宋体" panose="02010609030101010101" pitchFamily="49" charset="-122"/>
              </a:rPr>
              <a:t>样本和</a:t>
            </a:r>
            <a:r>
              <a:rPr lang="zh-CN" altLang="en-US" dirty="0">
                <a:latin typeface="新宋体" panose="02010609030101010101" pitchFamily="49" charset="-122"/>
                <a:ea typeface="新宋体" panose="02010609030101010101" pitchFamily="49" charset="-122"/>
              </a:rPr>
              <a:t>输出样本之间的</a:t>
            </a:r>
            <a:r>
              <a:rPr lang="zh-CN" altLang="en-US" b="1" dirty="0" smtClean="0">
                <a:solidFill>
                  <a:srgbClr val="FF0000"/>
                </a:solidFill>
                <a:latin typeface="新宋体" panose="02010609030101010101" pitchFamily="49" charset="-122"/>
                <a:ea typeface="新宋体" panose="02010609030101010101" pitchFamily="49" charset="-122"/>
              </a:rPr>
              <a:t>关联</a:t>
            </a:r>
            <a:r>
              <a:rPr lang="zh-CN" altLang="en-US" b="1"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在这种定义</a:t>
            </a:r>
            <a:r>
              <a:rPr lang="zh-CN" altLang="en-US" dirty="0" smtClean="0">
                <a:latin typeface="新宋体" panose="02010609030101010101" pitchFamily="49" charset="-122"/>
                <a:ea typeface="新宋体" panose="02010609030101010101" pitchFamily="49" charset="-122"/>
              </a:rPr>
              <a:t>下，</a:t>
            </a:r>
            <a:r>
              <a:rPr lang="en-US" altLang="zh-CN" dirty="0" smtClean="0">
                <a:latin typeface="新宋体" panose="02010609030101010101" pitchFamily="49" charset="-122"/>
                <a:ea typeface="新宋体" panose="02010609030101010101" pitchFamily="49" charset="-122"/>
              </a:rPr>
              <a:t>In-context </a:t>
            </a:r>
            <a:r>
              <a:rPr lang="en-US" altLang="zh-CN" dirty="0">
                <a:latin typeface="新宋体" panose="02010609030101010101" pitchFamily="49" charset="-122"/>
                <a:ea typeface="新宋体" panose="02010609030101010101" pitchFamily="49" charset="-122"/>
              </a:rPr>
              <a:t>learning</a:t>
            </a:r>
            <a:r>
              <a:rPr lang="zh-CN" altLang="en-US" dirty="0">
                <a:latin typeface="新宋体" panose="02010609030101010101" pitchFamily="49" charset="-122"/>
                <a:ea typeface="新宋体" panose="02010609030101010101" pitchFamily="49" charset="-122"/>
              </a:rPr>
              <a:t>并没有</a:t>
            </a:r>
            <a:r>
              <a:rPr lang="zh-CN" altLang="en-US" dirty="0" smtClean="0">
                <a:latin typeface="新宋体" panose="02010609030101010101" pitchFamily="49" charset="-122"/>
                <a:ea typeface="新宋体" panose="02010609030101010101" pitchFamily="49" charset="-122"/>
              </a:rPr>
              <a:t>学习。</a:t>
            </a:r>
            <a:endParaRPr lang="en-US" altLang="zh-CN" dirty="0" smtClean="0">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endParaRPr lang="en-US" altLang="zh-CN" dirty="0" smtClean="0">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r>
              <a:rPr lang="zh-CN" altLang="en-US" dirty="0" smtClean="0">
                <a:latin typeface="新宋体" panose="02010609030101010101" pitchFamily="49" charset="-122"/>
                <a:ea typeface="新宋体" panose="02010609030101010101" pitchFamily="49" charset="-122"/>
              </a:rPr>
              <a:t>模型</a:t>
            </a:r>
            <a:r>
              <a:rPr lang="zh-CN" altLang="en-US" dirty="0">
                <a:latin typeface="新宋体" panose="02010609030101010101" pitchFamily="49" charset="-122"/>
                <a:ea typeface="新宋体" panose="02010609030101010101" pitchFamily="49" charset="-122"/>
              </a:rPr>
              <a:t>可以通过展示样例中的输入、输出、及输入</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输出的语言表达风格来提升表现。这种利用前缀输入</a:t>
            </a:r>
            <a:r>
              <a:rPr lang="zh-CN" altLang="en-US" b="1" dirty="0">
                <a:solidFill>
                  <a:srgbClr val="FF0000"/>
                </a:solidFill>
                <a:latin typeface="新宋体" panose="02010609030101010101" pitchFamily="49" charset="-122"/>
                <a:ea typeface="新宋体" panose="02010609030101010101" pitchFamily="49" charset="-122"/>
              </a:rPr>
              <a:t>激活</a:t>
            </a:r>
            <a:r>
              <a:rPr lang="zh-CN" altLang="en-US" dirty="0">
                <a:latin typeface="新宋体" panose="02010609030101010101" pitchFamily="49" charset="-122"/>
                <a:ea typeface="新宋体" panose="02010609030101010101" pitchFamily="49" charset="-122"/>
              </a:rPr>
              <a:t>大模型语言表达建模能力的方式也算是一种</a:t>
            </a:r>
            <a:r>
              <a:rPr lang="zh-CN" altLang="en-US" dirty="0" smtClean="0">
                <a:latin typeface="新宋体" panose="02010609030101010101" pitchFamily="49" charset="-122"/>
                <a:ea typeface="新宋体" panose="02010609030101010101" pitchFamily="49" charset="-122"/>
              </a:rPr>
              <a:t>学习。</a:t>
            </a:r>
            <a:endParaRPr lang="en-US" altLang="zh-CN" dirty="0" smtClean="0">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endParaRPr lang="en-US" altLang="zh-CN" dirty="0" smtClean="0">
              <a:latin typeface="新宋体" panose="02010609030101010101" pitchFamily="49" charset="-122"/>
              <a:ea typeface="新宋体" panose="02010609030101010101" pitchFamily="49" charset="-122"/>
            </a:endParaRPr>
          </a:p>
          <a:p>
            <a:pPr marL="285750" indent="-285750">
              <a:buFont typeface="Wingdings" panose="05000000000000000000" pitchFamily="2" charset="2"/>
              <a:buChar char="n"/>
            </a:pPr>
            <a:r>
              <a:rPr lang="zh-CN" altLang="en-US" dirty="0">
                <a:latin typeface="新宋体" panose="02010609030101010101" pitchFamily="49" charset="-122"/>
                <a:ea typeface="新宋体" panose="02010609030101010101" pitchFamily="49" charset="-122"/>
              </a:rPr>
              <a:t>这也表明：大模型零监督能力远超预期，毕竟，学习表达形式、语言风格与标签形式，不需要标注数据的参与。大模型潜在具备这种（分类）能力。反过来表明了</a:t>
            </a:r>
            <a:r>
              <a:rPr lang="en-US" altLang="zh-CN" dirty="0">
                <a:latin typeface="新宋体" panose="02010609030101010101" pitchFamily="49" charset="-122"/>
                <a:ea typeface="新宋体" panose="02010609030101010101" pitchFamily="49" charset="-122"/>
              </a:rPr>
              <a:t>in-context learning</a:t>
            </a:r>
            <a:r>
              <a:rPr lang="zh-CN" altLang="en-US" dirty="0">
                <a:latin typeface="新宋体" panose="02010609030101010101" pitchFamily="49" charset="-122"/>
                <a:ea typeface="新宋体" panose="02010609030101010101" pitchFamily="49" charset="-122"/>
              </a:rPr>
              <a:t>的局限性：不能真正建模输入和输出之间的</a:t>
            </a:r>
            <a:r>
              <a:rPr lang="zh-CN" altLang="en-US" dirty="0" smtClean="0">
                <a:latin typeface="新宋体" panose="02010609030101010101" pitchFamily="49" charset="-122"/>
                <a:ea typeface="新宋体" panose="02010609030101010101" pitchFamily="49" charset="-122"/>
              </a:rPr>
              <a:t>关系。</a:t>
            </a:r>
            <a:endParaRPr lang="en-US" altLang="zh-CN" dirty="0" smtClean="0">
              <a:latin typeface="新宋体" panose="02010609030101010101" pitchFamily="49" charset="-122"/>
              <a:ea typeface="新宋体" panose="02010609030101010101" pitchFamily="49" charset="-122"/>
            </a:endParaRPr>
          </a:p>
          <a:p>
            <a:endParaRPr lang="en-US" altLang="zh-CN" dirty="0"/>
          </a:p>
        </p:txBody>
      </p:sp>
      <p:sp>
        <p:nvSpPr>
          <p:cNvPr id="6" name="圆角矩形 5"/>
          <p:cNvSpPr/>
          <p:nvPr/>
        </p:nvSpPr>
        <p:spPr>
          <a:xfrm rot="1636416">
            <a:off x="10196002" y="2808419"/>
            <a:ext cx="1782675" cy="408618"/>
          </a:xfrm>
          <a:prstGeom prst="round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chemeClr val="tx1">
                    <a:lumMod val="50000"/>
                    <a:lumOff val="50000"/>
                  </a:schemeClr>
                </a:solidFill>
                <a:effectLst/>
                <a:uFillTx/>
                <a:latin typeface="+mn-lt"/>
                <a:ea typeface="+mn-ea"/>
                <a:cs typeface="+mn-cs"/>
                <a:sym typeface="等线"/>
              </a:rPr>
              <a:t>非本人观点</a:t>
            </a:r>
            <a:endParaRPr kumimoji="0" lang="zh-CN" altLang="en-US" sz="1800" b="0" i="0" u="none" strike="noStrike" cap="none" spc="0" normalizeH="0" baseline="0" dirty="0">
              <a:ln>
                <a:noFill/>
              </a:ln>
              <a:solidFill>
                <a:schemeClr val="tx1">
                  <a:lumMod val="50000"/>
                  <a:lumOff val="50000"/>
                </a:schemeClr>
              </a:solidFill>
              <a:effectLst/>
              <a:uFillTx/>
              <a:latin typeface="+mn-lt"/>
              <a:ea typeface="+mn-ea"/>
              <a:cs typeface="+mn-cs"/>
              <a:sym typeface="等线"/>
            </a:endParaRPr>
          </a:p>
        </p:txBody>
      </p:sp>
    </p:spTree>
    <p:extLst>
      <p:ext uri="{BB962C8B-B14F-4D97-AF65-F5344CB8AC3E}">
        <p14:creationId xmlns:p14="http://schemas.microsoft.com/office/powerpoint/2010/main" val="484181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387065164"/>
              </p:ext>
            </p:extLst>
          </p:nvPr>
        </p:nvGraphicFramePr>
        <p:xfrm>
          <a:off x="621863" y="2316868"/>
          <a:ext cx="10908875" cy="2397760"/>
        </p:xfrm>
        <a:graphic>
          <a:graphicData uri="http://schemas.openxmlformats.org/drawingml/2006/table">
            <a:tbl>
              <a:tblPr firstRow="1" bandRow="1">
                <a:tableStyleId>{5940675A-B579-460E-94D1-54222C63F5DA}</a:tableStyleId>
              </a:tblPr>
              <a:tblGrid>
                <a:gridCol w="3857147"/>
                <a:gridCol w="7051728"/>
              </a:tblGrid>
              <a:tr h="370840">
                <a:tc>
                  <a:txBody>
                    <a:bodyPr/>
                    <a:lstStyle/>
                    <a:p>
                      <a:pPr algn="l"/>
                      <a:r>
                        <a:rPr lang="zh-CN" altLang="en-US" sz="1800" dirty="0" smtClean="0">
                          <a:latin typeface="新宋体" panose="02010609030101010101" pitchFamily="49" charset="-122"/>
                          <a:ea typeface="新宋体" panose="02010609030101010101" pitchFamily="49" charset="-122"/>
                        </a:rPr>
                        <a:t>数据集</a:t>
                      </a:r>
                      <a:endParaRPr lang="zh-CN" altLang="en-US" sz="1800" dirty="0">
                        <a:latin typeface="新宋体" panose="02010609030101010101" pitchFamily="49" charset="-122"/>
                        <a:ea typeface="新宋体" panose="02010609030101010101" pitchFamily="49" charset="-122"/>
                      </a:endParaRPr>
                    </a:p>
                  </a:txBody>
                  <a:tcPr>
                    <a:solidFill>
                      <a:schemeClr val="accent1">
                        <a:lumMod val="40000"/>
                        <a:lumOff val="60000"/>
                      </a:schemeClr>
                    </a:solidFill>
                  </a:tcPr>
                </a:tc>
                <a:tc>
                  <a:txBody>
                    <a:bodyPr/>
                    <a:lstStyle/>
                    <a:p>
                      <a:pPr algn="l"/>
                      <a:r>
                        <a:rPr lang="zh-CN" altLang="en-US" sz="1800" dirty="0" smtClean="0">
                          <a:latin typeface="新宋体" panose="02010609030101010101" pitchFamily="49" charset="-122"/>
                          <a:ea typeface="新宋体" panose="02010609030101010101" pitchFamily="49" charset="-122"/>
                        </a:rPr>
                        <a:t>内容</a:t>
                      </a:r>
                      <a:endParaRPr lang="zh-CN" altLang="en-US" sz="1800" dirty="0">
                        <a:latin typeface="新宋体" panose="02010609030101010101" pitchFamily="49" charset="-122"/>
                        <a:ea typeface="新宋体" panose="02010609030101010101" pitchFamily="49" charset="-122"/>
                      </a:endParaRPr>
                    </a:p>
                  </a:txBody>
                  <a:tcPr>
                    <a:solidFill>
                      <a:schemeClr val="accent1">
                        <a:lumMod val="40000"/>
                        <a:lumOff val="6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191B1F"/>
                          </a:solidFill>
                          <a:latin typeface="新宋体" panose="02010609030101010101" pitchFamily="49" charset="-122"/>
                          <a:ea typeface="新宋体" panose="02010609030101010101" pitchFamily="49" charset="-122"/>
                        </a:rPr>
                        <a:t>外卖：</a:t>
                      </a:r>
                      <a:r>
                        <a:rPr lang="en-US" altLang="zh-CN" sz="1800" b="1" dirty="0" smtClean="0">
                          <a:solidFill>
                            <a:srgbClr val="191B1F"/>
                          </a:solidFill>
                          <a:latin typeface="新宋体" panose="02010609030101010101" pitchFamily="49" charset="-122"/>
                          <a:ea typeface="新宋体" panose="02010609030101010101" pitchFamily="49" charset="-122"/>
                        </a:rPr>
                        <a:t>waimai_10k</a:t>
                      </a:r>
                    </a:p>
                  </a:txBody>
                  <a:tcPr/>
                </a:tc>
                <a:tc>
                  <a:txBody>
                    <a:bodyPr/>
                    <a:lstStyle/>
                    <a:p>
                      <a:pPr algn="l"/>
                      <a:r>
                        <a:rPr lang="zh-CN" altLang="en-US" sz="1800" dirty="0" smtClean="0">
                          <a:latin typeface="新宋体" panose="02010609030101010101" pitchFamily="49" charset="-122"/>
                          <a:ea typeface="新宋体" panose="02010609030101010101" pitchFamily="49" charset="-122"/>
                        </a:rPr>
                        <a:t>外卖平台收集的用户评价，正向</a:t>
                      </a:r>
                      <a:r>
                        <a:rPr lang="en-US" altLang="zh-CN" sz="1800" dirty="0" smtClean="0">
                          <a:latin typeface="新宋体" panose="02010609030101010101" pitchFamily="49" charset="-122"/>
                          <a:ea typeface="新宋体" panose="02010609030101010101" pitchFamily="49" charset="-122"/>
                        </a:rPr>
                        <a:t>4000 </a:t>
                      </a:r>
                      <a:r>
                        <a:rPr lang="zh-CN" altLang="en-US" sz="1800" dirty="0" smtClean="0">
                          <a:latin typeface="新宋体" panose="02010609030101010101" pitchFamily="49" charset="-122"/>
                          <a:ea typeface="新宋体" panose="02010609030101010101" pitchFamily="49" charset="-122"/>
                        </a:rPr>
                        <a:t>条，负向约 </a:t>
                      </a:r>
                      <a:r>
                        <a:rPr lang="en-US" altLang="zh-CN" sz="1800" dirty="0" smtClean="0">
                          <a:latin typeface="新宋体" panose="02010609030101010101" pitchFamily="49" charset="-122"/>
                          <a:ea typeface="新宋体" panose="02010609030101010101" pitchFamily="49" charset="-122"/>
                        </a:rPr>
                        <a:t>8000 </a:t>
                      </a:r>
                      <a:r>
                        <a:rPr lang="zh-CN" altLang="en-US" sz="1800" dirty="0" smtClean="0">
                          <a:latin typeface="新宋体" panose="02010609030101010101" pitchFamily="49" charset="-122"/>
                          <a:ea typeface="新宋体" panose="02010609030101010101" pitchFamily="49" charset="-122"/>
                        </a:rPr>
                        <a:t>条</a:t>
                      </a:r>
                      <a:endParaRPr lang="zh-CN" altLang="en-US" sz="1800" dirty="0">
                        <a:latin typeface="新宋体" panose="02010609030101010101" pitchFamily="49" charset="-122"/>
                        <a:ea typeface="新宋体" panose="02010609030101010101" pitchFamily="49" charset="-122"/>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191B1F"/>
                          </a:solidFill>
                          <a:latin typeface="新宋体" panose="02010609030101010101" pitchFamily="49" charset="-122"/>
                          <a:ea typeface="新宋体" panose="02010609030101010101" pitchFamily="49" charset="-122"/>
                        </a:rPr>
                        <a:t>网购：</a:t>
                      </a:r>
                      <a:r>
                        <a:rPr lang="en-US" altLang="zh-CN" sz="1800" b="1" dirty="0" smtClean="0">
                          <a:solidFill>
                            <a:srgbClr val="191B1F"/>
                          </a:solidFill>
                          <a:latin typeface="新宋体" panose="02010609030101010101" pitchFamily="49" charset="-122"/>
                          <a:ea typeface="新宋体" panose="02010609030101010101" pitchFamily="49" charset="-122"/>
                        </a:rPr>
                        <a:t>online_shopping_10_cats</a:t>
                      </a:r>
                    </a:p>
                  </a:txBody>
                  <a:tcPr/>
                </a:tc>
                <a:tc>
                  <a:txBody>
                    <a:bodyPr/>
                    <a:lstStyle/>
                    <a:p>
                      <a:pPr algn="l"/>
                      <a:r>
                        <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10 </a:t>
                      </a: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个类别（书籍、平板、手机、水果、洗发水、热水器、蒙牛、衣服、计算机、酒店），共 </a:t>
                      </a:r>
                      <a:r>
                        <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6 </a:t>
                      </a: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万多条评论数据，正、负向评论各约 </a:t>
                      </a:r>
                      <a:r>
                        <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3 </a:t>
                      </a: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万条</a:t>
                      </a:r>
                      <a:endParaRPr lang="zh-CN" altLang="en-US" sz="1800" dirty="0">
                        <a:latin typeface="新宋体" panose="02010609030101010101" pitchFamily="49" charset="-122"/>
                        <a:ea typeface="新宋体" panose="02010609030101010101" pitchFamily="49" charset="-122"/>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191B1F"/>
                          </a:solidFill>
                          <a:latin typeface="新宋体" panose="02010609030101010101" pitchFamily="49" charset="-122"/>
                          <a:ea typeface="新宋体" panose="02010609030101010101" pitchFamily="49" charset="-122"/>
                        </a:rPr>
                        <a:t>微博：</a:t>
                      </a:r>
                      <a:r>
                        <a:rPr lang="en-US" altLang="zh-CN" sz="1800" b="1" dirty="0" smtClean="0">
                          <a:solidFill>
                            <a:srgbClr val="191B1F"/>
                          </a:solidFill>
                          <a:latin typeface="新宋体" panose="02010609030101010101" pitchFamily="49" charset="-122"/>
                          <a:ea typeface="新宋体" panose="02010609030101010101" pitchFamily="49" charset="-122"/>
                        </a:rPr>
                        <a:t>weibo_senti_100k</a:t>
                      </a:r>
                    </a:p>
                  </a:txBody>
                  <a:tcPr/>
                </a:tc>
                <a:tc>
                  <a:txBody>
                    <a:bodyPr/>
                    <a:lstStyle/>
                    <a:p>
                      <a:pPr algn="l"/>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带情感标注 新浪微博，正负向评论约各 </a:t>
                      </a:r>
                      <a:r>
                        <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5 </a:t>
                      </a: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万条。</a:t>
                      </a:r>
                      <a:endParaRPr lang="zh-CN" altLang="en-US" sz="1800" dirty="0">
                        <a:latin typeface="新宋体" panose="02010609030101010101" pitchFamily="49" charset="-122"/>
                        <a:ea typeface="新宋体" panose="02010609030101010101" pitchFamily="49" charset="-122"/>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酒店：</a:t>
                      </a:r>
                      <a:r>
                        <a:rPr lang="en-US" altLang="zh-CN" sz="1800" b="1" i="0" u="none" strike="noStrike" cap="none" spc="0" baseline="0" dirty="0" err="1"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ChnSentiCorp_htl_all</a:t>
                      </a:r>
                      <a:endParaRPr lang="en-US" altLang="zh-CN" sz="1800" b="1"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endParaRPr>
                    </a:p>
                  </a:txBody>
                  <a:tcPr/>
                </a:tc>
                <a:tc>
                  <a:txBody>
                    <a:bodyPr/>
                    <a:lstStyle/>
                    <a:p>
                      <a:pPr algn="l"/>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酒店评论数据，</a:t>
                      </a:r>
                      <a:r>
                        <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5000 </a:t>
                      </a: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条正向评论，</a:t>
                      </a:r>
                      <a:r>
                        <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2000 </a:t>
                      </a: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条负向评论</a:t>
                      </a:r>
                      <a:endParaRPr lang="zh-CN" altLang="en-US" sz="1800" dirty="0">
                        <a:latin typeface="新宋体" panose="02010609030101010101" pitchFamily="49" charset="-122"/>
                        <a:ea typeface="新宋体" panose="02010609030101010101" pitchFamily="49" charset="-122"/>
                      </a:endParaRPr>
                    </a:p>
                  </a:txBody>
                  <a:tcPr/>
                </a:tc>
              </a:tr>
            </a:tbl>
          </a:graphicData>
        </a:graphic>
      </p:graphicFrame>
      <p:sp>
        <p:nvSpPr>
          <p:cNvPr id="12" name="矩形 11"/>
          <p:cNvSpPr/>
          <p:nvPr/>
        </p:nvSpPr>
        <p:spPr>
          <a:xfrm>
            <a:off x="4482547" y="1732205"/>
            <a:ext cx="2287222" cy="400110"/>
          </a:xfrm>
          <a:prstGeom prst="rect">
            <a:avLst/>
          </a:prstGeom>
        </p:spPr>
        <p:txBody>
          <a:bodyPr wrap="square">
            <a:spAutoFit/>
          </a:bodyPr>
          <a:lstStyle/>
          <a:p>
            <a:r>
              <a:rPr lang="zh-CN" altLang="en-US" sz="2000" b="1" dirty="0" smtClean="0">
                <a:solidFill>
                  <a:schemeClr val="tx1"/>
                </a:solidFill>
                <a:latin typeface="新宋体" panose="02010609030101010101" pitchFamily="49" charset="-122"/>
                <a:ea typeface="新宋体" panose="02010609030101010101" pitchFamily="49" charset="-122"/>
              </a:rPr>
              <a:t>情感分类数据集</a:t>
            </a:r>
            <a:endParaRPr lang="zh-CN" altLang="en-US" sz="2000" b="1" dirty="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2439361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62739" y="955778"/>
            <a:ext cx="4825139" cy="5509200"/>
          </a:xfrm>
          <a:prstGeom prst="rect">
            <a:avLst/>
          </a:prstGeom>
        </p:spPr>
        <p:txBody>
          <a:bodyPr wrap="square">
            <a:spAutoFit/>
          </a:bodyPr>
          <a:lstStyle/>
          <a:p>
            <a:r>
              <a:rPr lang="zh-CN" altLang="en-US" sz="1600" dirty="0">
                <a:latin typeface="Helvetica Neue"/>
              </a:rPr>
              <a:t>你是一名文本标注员，负责对文本进行标注分类，分类标签为 </a:t>
            </a:r>
            <a:r>
              <a:rPr lang="en-US" altLang="zh-CN" sz="1600" dirty="0">
                <a:solidFill>
                  <a:srgbClr val="00B050"/>
                </a:solidFill>
                <a:latin typeface="Helvetica Neue"/>
              </a:rPr>
              <a:t>ASD</a:t>
            </a:r>
            <a:r>
              <a:rPr lang="en-US" altLang="zh-CN" sz="1600" dirty="0">
                <a:latin typeface="Helvetica Neue"/>
              </a:rPr>
              <a:t> </a:t>
            </a:r>
            <a:r>
              <a:rPr lang="zh-CN" altLang="en-US" sz="1600" dirty="0">
                <a:latin typeface="Helvetica Neue"/>
              </a:rPr>
              <a:t>与 </a:t>
            </a:r>
            <a:r>
              <a:rPr lang="en-US" altLang="zh-CN" sz="1600" dirty="0">
                <a:solidFill>
                  <a:srgbClr val="FF0000"/>
                </a:solidFill>
                <a:latin typeface="Helvetica Neue"/>
              </a:rPr>
              <a:t>JKL</a:t>
            </a:r>
            <a:r>
              <a:rPr lang="zh-CN" altLang="en-US" sz="1600" dirty="0">
                <a:latin typeface="Helvetica Neue"/>
              </a:rPr>
              <a:t>。示例如下：</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smtClean="0">
                <a:latin typeface="Helvetica Neue"/>
              </a:rPr>
              <a:t>送</a:t>
            </a:r>
            <a:r>
              <a:rPr lang="zh-CN" altLang="en-US" sz="1600" dirty="0">
                <a:latin typeface="Helvetica Neue"/>
              </a:rPr>
              <a:t>餐很快</a:t>
            </a:r>
            <a:r>
              <a:rPr lang="en-US" altLang="zh-CN" sz="1600" dirty="0">
                <a:latin typeface="Helvetica Neue"/>
              </a:rPr>
              <a:t>,</a:t>
            </a:r>
            <a:r>
              <a:rPr lang="zh-CN" altLang="en-US" sz="1600" dirty="0">
                <a:latin typeface="Helvetica Neue"/>
              </a:rPr>
              <a:t>态度也很好</a:t>
            </a:r>
            <a:r>
              <a:rPr lang="en-US" altLang="zh-CN" sz="1600" dirty="0">
                <a:latin typeface="Helvetica Neue"/>
              </a:rPr>
              <a:t>,</a:t>
            </a:r>
            <a:r>
              <a:rPr lang="zh-CN" altLang="en-US" sz="1600" dirty="0">
                <a:latin typeface="Helvetica Neue"/>
              </a:rPr>
              <a:t>谢谢 </a:t>
            </a:r>
            <a:r>
              <a:rPr lang="en-US" altLang="zh-CN" sz="1600" dirty="0">
                <a:latin typeface="Helvetica Neue"/>
              </a:rPr>
              <a:t>- </a:t>
            </a:r>
            <a:r>
              <a:rPr lang="en-US" altLang="zh-CN" sz="1600" dirty="0">
                <a:solidFill>
                  <a:srgbClr val="00B050"/>
                </a:solidFill>
                <a:latin typeface="Helvetica Neue"/>
              </a:rPr>
              <a:t>ASD</a:t>
            </a:r>
            <a:r>
              <a:rPr lang="zh-CN" altLang="en-US" sz="1600" dirty="0"/>
              <a:t/>
            </a:r>
            <a:br>
              <a:rPr lang="zh-CN" altLang="en-US" sz="1600" dirty="0"/>
            </a:br>
            <a:r>
              <a:rPr lang="zh-CN" altLang="en-US" sz="1600" dirty="0" smtClean="0">
                <a:latin typeface="Helvetica Neue"/>
              </a:rPr>
              <a:t>花</a:t>
            </a:r>
            <a:r>
              <a:rPr lang="zh-CN" altLang="en-US" sz="1600" dirty="0">
                <a:latin typeface="Helvetica Neue"/>
              </a:rPr>
              <a:t>蛤里全是沙子 </a:t>
            </a:r>
            <a:r>
              <a:rPr lang="en-US" altLang="zh-CN" sz="1600" dirty="0">
                <a:latin typeface="Helvetica Neue"/>
              </a:rPr>
              <a:t>- </a:t>
            </a:r>
            <a:r>
              <a:rPr lang="en-US" altLang="zh-CN" sz="1600" dirty="0">
                <a:solidFill>
                  <a:srgbClr val="FF0000"/>
                </a:solidFill>
                <a:latin typeface="Helvetica Neue"/>
              </a:rPr>
              <a:t>JKL</a:t>
            </a:r>
            <a:r>
              <a:rPr lang="zh-CN" altLang="en-US" sz="1600" dirty="0"/>
              <a:t/>
            </a:r>
            <a:br>
              <a:rPr lang="zh-CN" altLang="en-US" sz="1600" dirty="0"/>
            </a:br>
            <a:r>
              <a:rPr lang="zh-CN" altLang="en-US" sz="1600" dirty="0">
                <a:latin typeface="Helvetica Neue"/>
              </a:rPr>
              <a:t>很快，好吃，味道足，量大 </a:t>
            </a:r>
            <a:r>
              <a:rPr lang="en-US" altLang="zh-CN" sz="1600" dirty="0">
                <a:latin typeface="Helvetica Neue"/>
              </a:rPr>
              <a:t>- </a:t>
            </a:r>
            <a:r>
              <a:rPr lang="en-US" altLang="zh-CN" sz="1600" dirty="0">
                <a:solidFill>
                  <a:srgbClr val="00B050"/>
                </a:solidFill>
                <a:latin typeface="Helvetica Neue"/>
              </a:rPr>
              <a:t>ASD</a:t>
            </a:r>
            <a:r>
              <a:rPr lang="zh-CN" altLang="en-US" sz="1600" dirty="0"/>
              <a:t/>
            </a:r>
            <a:br>
              <a:rPr lang="zh-CN" altLang="en-US" sz="1600" dirty="0"/>
            </a:br>
            <a:r>
              <a:rPr lang="zh-CN" altLang="en-US" sz="1600" dirty="0" smtClean="0">
                <a:latin typeface="Helvetica Neue"/>
              </a:rPr>
              <a:t>太</a:t>
            </a:r>
            <a:r>
              <a:rPr lang="zh-CN" altLang="en-US" sz="1600" dirty="0">
                <a:latin typeface="Helvetica Neue"/>
              </a:rPr>
              <a:t>难吃了</a:t>
            </a:r>
            <a:r>
              <a:rPr lang="en-US" altLang="zh-CN" sz="1600" dirty="0">
                <a:latin typeface="Helvetica Neue"/>
              </a:rPr>
              <a:t>,</a:t>
            </a:r>
            <a:r>
              <a:rPr lang="zh-CN" altLang="en-US" sz="1600" dirty="0">
                <a:latin typeface="Helvetica Neue"/>
              </a:rPr>
              <a:t>是得罪卖盐的了么 </a:t>
            </a:r>
            <a:r>
              <a:rPr lang="en-US" altLang="zh-CN" sz="1600" dirty="0">
                <a:latin typeface="Helvetica Neue"/>
              </a:rPr>
              <a:t>- </a:t>
            </a:r>
            <a:r>
              <a:rPr lang="en-US" altLang="zh-CN" sz="1600" dirty="0">
                <a:solidFill>
                  <a:srgbClr val="FF0000"/>
                </a:solidFill>
                <a:latin typeface="Helvetica Neue"/>
              </a:rPr>
              <a:t>JKL</a:t>
            </a:r>
            <a:r>
              <a:rPr lang="zh-CN" altLang="en-US" sz="1600" dirty="0"/>
              <a:t/>
            </a:r>
            <a:br>
              <a:rPr lang="zh-CN" altLang="en-US" sz="1600" dirty="0"/>
            </a:br>
            <a:r>
              <a:rPr lang="zh-CN" altLang="en-US" sz="1600" dirty="0">
                <a:latin typeface="Helvetica Neue"/>
              </a:rPr>
              <a:t>超级快！奶茶一如既往的美味 </a:t>
            </a:r>
            <a:r>
              <a:rPr lang="en-US" altLang="zh-CN" sz="1600" dirty="0">
                <a:latin typeface="Helvetica Neue"/>
              </a:rPr>
              <a:t>- </a:t>
            </a:r>
            <a:r>
              <a:rPr lang="en-US" altLang="zh-CN" sz="1600" dirty="0">
                <a:solidFill>
                  <a:srgbClr val="00B050"/>
                </a:solidFill>
                <a:latin typeface="Helvetica Neue"/>
              </a:rPr>
              <a:t>ASD</a:t>
            </a:r>
            <a:r>
              <a:rPr lang="zh-CN" altLang="en-US" sz="1600" dirty="0"/>
              <a:t/>
            </a:r>
            <a:br>
              <a:rPr lang="zh-CN" altLang="en-US" sz="1600" dirty="0"/>
            </a:br>
            <a:r>
              <a:rPr lang="zh-CN" altLang="en-US" sz="1600" dirty="0" smtClean="0">
                <a:latin typeface="Helvetica Neue"/>
              </a:rPr>
              <a:t>很</a:t>
            </a:r>
            <a:r>
              <a:rPr lang="zh-CN" altLang="en-US" sz="1600" dirty="0">
                <a:latin typeface="Helvetica Neue"/>
              </a:rPr>
              <a:t>差，饭一股臭味，送餐慢，感觉是剩的 </a:t>
            </a:r>
            <a:r>
              <a:rPr lang="en-US" altLang="zh-CN" sz="1600" dirty="0">
                <a:latin typeface="Helvetica Neue"/>
              </a:rPr>
              <a:t>- </a:t>
            </a:r>
            <a:r>
              <a:rPr lang="en-US" altLang="zh-CN" sz="1600" dirty="0">
                <a:solidFill>
                  <a:srgbClr val="FF0000"/>
                </a:solidFill>
                <a:latin typeface="Helvetica Neue"/>
              </a:rPr>
              <a:t>JKL</a:t>
            </a:r>
            <a:r>
              <a:rPr lang="zh-CN" altLang="en-US" sz="1600" dirty="0"/>
              <a:t/>
            </a:r>
            <a:br>
              <a:rPr lang="zh-CN" altLang="en-US" sz="1600" dirty="0"/>
            </a:br>
            <a:r>
              <a:rPr lang="zh-CN" altLang="en-US" sz="1600" dirty="0">
                <a:latin typeface="Helvetica Neue"/>
              </a:rPr>
              <a:t>一如既往的味道我喜欢的口味 </a:t>
            </a:r>
            <a:r>
              <a:rPr lang="en-US" altLang="zh-CN" sz="1600" dirty="0">
                <a:latin typeface="Helvetica Neue"/>
              </a:rPr>
              <a:t>- </a:t>
            </a:r>
            <a:r>
              <a:rPr lang="en-US" altLang="zh-CN" sz="1600" dirty="0">
                <a:solidFill>
                  <a:srgbClr val="00B050"/>
                </a:solidFill>
                <a:latin typeface="Helvetica Neue"/>
              </a:rPr>
              <a:t>ASD</a:t>
            </a:r>
            <a:r>
              <a:rPr lang="zh-CN" altLang="en-US" sz="1600" dirty="0"/>
              <a:t/>
            </a:r>
            <a:br>
              <a:rPr lang="zh-CN" altLang="en-US" sz="1600" dirty="0"/>
            </a:br>
            <a:r>
              <a:rPr lang="zh-CN" altLang="en-US" sz="1600" dirty="0" smtClean="0">
                <a:latin typeface="Helvetica Neue"/>
              </a:rPr>
              <a:t>菜</a:t>
            </a:r>
            <a:r>
              <a:rPr lang="zh-CN" altLang="en-US" sz="1600" dirty="0">
                <a:latin typeface="Helvetica Neue"/>
              </a:rPr>
              <a:t>都凉的，感觉没熟，量太少 </a:t>
            </a:r>
            <a:r>
              <a:rPr lang="en-US" altLang="zh-CN" sz="1600" dirty="0">
                <a:latin typeface="Helvetica Neue"/>
              </a:rPr>
              <a:t>- </a:t>
            </a:r>
            <a:r>
              <a:rPr lang="en-US" altLang="zh-CN" sz="1600" dirty="0">
                <a:solidFill>
                  <a:srgbClr val="FF0000"/>
                </a:solidFill>
                <a:latin typeface="Helvetica Neue"/>
              </a:rPr>
              <a:t>JKL</a:t>
            </a:r>
            <a:r>
              <a:rPr lang="zh-CN" altLang="en-US" sz="1600" dirty="0"/>
              <a:t/>
            </a:r>
            <a:br>
              <a:rPr lang="zh-CN" altLang="en-US" sz="1600" dirty="0"/>
            </a:br>
            <a:r>
              <a:rPr lang="zh-CN" altLang="en-US" sz="1600" dirty="0">
                <a:latin typeface="Helvetica Neue"/>
              </a:rPr>
              <a:t>包装太精致了，很高大上。肉也很多 </a:t>
            </a:r>
            <a:r>
              <a:rPr lang="en-US" altLang="zh-CN" sz="1600" dirty="0">
                <a:latin typeface="Helvetica Neue"/>
              </a:rPr>
              <a:t>- </a:t>
            </a:r>
            <a:r>
              <a:rPr lang="en-US" altLang="zh-CN" sz="1600" dirty="0">
                <a:solidFill>
                  <a:srgbClr val="00B050"/>
                </a:solidFill>
                <a:latin typeface="Helvetica Neue"/>
              </a:rPr>
              <a:t>ASD</a:t>
            </a:r>
            <a:r>
              <a:rPr lang="zh-CN" altLang="en-US" sz="1600" dirty="0"/>
              <a:t/>
            </a:r>
            <a:br>
              <a:rPr lang="zh-CN" altLang="en-US" sz="1600" dirty="0"/>
            </a:br>
            <a:r>
              <a:rPr lang="zh-CN" altLang="en-US" sz="1600" dirty="0" smtClean="0">
                <a:latin typeface="Helvetica Neue"/>
              </a:rPr>
              <a:t>太</a:t>
            </a:r>
            <a:r>
              <a:rPr lang="zh-CN" altLang="en-US" sz="1600" dirty="0">
                <a:latin typeface="Helvetica Neue"/>
              </a:rPr>
              <a:t>难吃了</a:t>
            </a:r>
            <a:r>
              <a:rPr lang="en-US" altLang="zh-CN" sz="1600" dirty="0">
                <a:latin typeface="Helvetica Neue"/>
              </a:rPr>
              <a:t>,</a:t>
            </a:r>
            <a:r>
              <a:rPr lang="zh-CN" altLang="en-US" sz="1600" dirty="0">
                <a:latin typeface="Helvetica Neue"/>
              </a:rPr>
              <a:t>海藻巨腥 </a:t>
            </a:r>
            <a:r>
              <a:rPr lang="en-US" altLang="zh-CN" sz="1600" dirty="0">
                <a:latin typeface="Helvetica Neue"/>
              </a:rPr>
              <a:t>- </a:t>
            </a:r>
            <a:r>
              <a:rPr lang="en-US" altLang="zh-CN" sz="1600" dirty="0">
                <a:solidFill>
                  <a:srgbClr val="FF0000"/>
                </a:solidFill>
                <a:latin typeface="Helvetica Neue"/>
              </a:rPr>
              <a:t>JKL</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a:latin typeface="Helvetica Neue"/>
              </a:rPr>
              <a:t>以下是需要你标注的文本：</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a:latin typeface="Helvetica Neue"/>
              </a:rPr>
              <a:t>真心不好吃</a:t>
            </a:r>
            <a:r>
              <a:rPr lang="zh-CN" altLang="en-US" sz="1600" dirty="0"/>
              <a:t/>
            </a:r>
            <a:br>
              <a:rPr lang="zh-CN" altLang="en-US" sz="1600" dirty="0"/>
            </a:br>
            <a:r>
              <a:rPr lang="zh-CN" altLang="en-US" sz="1600" dirty="0">
                <a:latin typeface="Helvetica Neue"/>
              </a:rPr>
              <a:t>蛋花汤都馊了很恶心，土豆丝少的可怜</a:t>
            </a:r>
            <a:r>
              <a:rPr lang="zh-CN" altLang="en-US" sz="1600" dirty="0"/>
              <a:t/>
            </a:r>
            <a:br>
              <a:rPr lang="zh-CN" altLang="en-US" sz="1600" dirty="0"/>
            </a:br>
            <a:r>
              <a:rPr lang="zh-CN" altLang="en-US" sz="1600" dirty="0">
                <a:latin typeface="Helvetica Neue"/>
              </a:rPr>
              <a:t>送的东西三盒都洒了，车翻了吗</a:t>
            </a:r>
            <a:r>
              <a:rPr lang="zh-CN" altLang="en-US" sz="1600" dirty="0"/>
              <a:t/>
            </a:r>
            <a:br>
              <a:rPr lang="zh-CN" altLang="en-US" sz="1600" dirty="0"/>
            </a:br>
            <a:r>
              <a:rPr lang="zh-CN" altLang="en-US" sz="1600" dirty="0">
                <a:latin typeface="Helvetica Neue"/>
              </a:rPr>
              <a:t>味道很棒，服务也很棒</a:t>
            </a:r>
            <a:r>
              <a:rPr lang="zh-CN" altLang="en-US" sz="1600" dirty="0"/>
              <a:t/>
            </a:r>
            <a:br>
              <a:rPr lang="zh-CN" altLang="en-US" sz="1600" dirty="0"/>
            </a:br>
            <a:r>
              <a:rPr lang="zh-CN" altLang="en-US" sz="1600" dirty="0">
                <a:latin typeface="Helvetica Neue"/>
              </a:rPr>
              <a:t>真的非常好，比实体店便宜。定了好多次了</a:t>
            </a:r>
            <a:r>
              <a:rPr lang="zh-CN" altLang="en-US" sz="1600" dirty="0"/>
              <a:t/>
            </a:r>
            <a:br>
              <a:rPr lang="zh-CN" altLang="en-US" sz="1600" dirty="0"/>
            </a:br>
            <a:r>
              <a:rPr lang="en-US" altLang="zh-CN" sz="1600" dirty="0">
                <a:latin typeface="Helvetica Neue"/>
              </a:rPr>
              <a:t>'''</a:t>
            </a:r>
            <a:endParaRPr lang="zh-CN" altLang="en-US" sz="1600" dirty="0"/>
          </a:p>
        </p:txBody>
      </p:sp>
      <p:sp>
        <p:nvSpPr>
          <p:cNvPr id="6" name="矩形 5"/>
          <p:cNvSpPr/>
          <p:nvPr/>
        </p:nvSpPr>
        <p:spPr>
          <a:xfrm>
            <a:off x="343241" y="1020799"/>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411028" y="1003212"/>
            <a:ext cx="504000" cy="216000"/>
          </a:xfrm>
          <a:prstGeom prst="rect">
            <a:avLst/>
          </a:prstGeom>
          <a:solidFill>
            <a:srgbClr val="00B05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956427" y="951380"/>
            <a:ext cx="4837783" cy="2062103"/>
          </a:xfrm>
          <a:prstGeom prst="rect">
            <a:avLst/>
          </a:prstGeom>
        </p:spPr>
        <p:txBody>
          <a:bodyPr wrap="square">
            <a:spAutoFit/>
          </a:bodyPr>
          <a:lstStyle/>
          <a:p>
            <a:r>
              <a:rPr lang="zh-CN" altLang="en-US" sz="1600" dirty="0">
                <a:latin typeface="Helvetica Neue"/>
              </a:rPr>
              <a:t>基于上述的示例，以下是对需要标注的文本的分类：</a:t>
            </a:r>
            <a:r>
              <a:rPr lang="zh-CN" altLang="en-US" sz="1600" dirty="0"/>
              <a:t/>
            </a:r>
            <a:br>
              <a:rPr lang="zh-CN" altLang="en-US" sz="1600" dirty="0"/>
            </a:br>
            <a:r>
              <a:rPr lang="zh-CN" altLang="en-US" sz="1600" dirty="0"/>
              <a:t/>
            </a:r>
            <a:br>
              <a:rPr lang="zh-CN" altLang="en-US" sz="1600" dirty="0"/>
            </a:br>
            <a:r>
              <a:rPr lang="zh-CN" altLang="en-US" sz="1600" dirty="0">
                <a:solidFill>
                  <a:srgbClr val="00B050"/>
                </a:solidFill>
                <a:latin typeface="Helvetica Neue"/>
              </a:rPr>
              <a:t>真心不好吃 </a:t>
            </a:r>
            <a:r>
              <a:rPr lang="en-US" altLang="zh-CN" sz="1600" dirty="0">
                <a:solidFill>
                  <a:srgbClr val="00B050"/>
                </a:solidFill>
                <a:latin typeface="Helvetica Neue"/>
              </a:rPr>
              <a:t>- JKL</a:t>
            </a:r>
            <a:r>
              <a:rPr lang="zh-CN" altLang="en-US" sz="1600" dirty="0">
                <a:solidFill>
                  <a:srgbClr val="00B050"/>
                </a:solidFill>
              </a:rPr>
              <a:t/>
            </a:r>
            <a:br>
              <a:rPr lang="zh-CN" altLang="en-US" sz="1600" dirty="0">
                <a:solidFill>
                  <a:srgbClr val="00B050"/>
                </a:solidFill>
              </a:rPr>
            </a:br>
            <a:r>
              <a:rPr lang="zh-CN" altLang="en-US" sz="1600" dirty="0">
                <a:solidFill>
                  <a:srgbClr val="00B050"/>
                </a:solidFill>
                <a:latin typeface="Helvetica Neue"/>
              </a:rPr>
              <a:t>蛋花汤都馊了很恶心，土豆丝少的可怜 </a:t>
            </a:r>
            <a:r>
              <a:rPr lang="en-US" altLang="zh-CN" sz="1600" dirty="0">
                <a:solidFill>
                  <a:srgbClr val="00B050"/>
                </a:solidFill>
                <a:latin typeface="Helvetica Neue"/>
              </a:rPr>
              <a:t>- JKL</a:t>
            </a:r>
            <a:r>
              <a:rPr lang="zh-CN" altLang="en-US" sz="1600" dirty="0">
                <a:solidFill>
                  <a:srgbClr val="00B050"/>
                </a:solidFill>
              </a:rPr>
              <a:t/>
            </a:r>
            <a:br>
              <a:rPr lang="zh-CN" altLang="en-US" sz="1600" dirty="0">
                <a:solidFill>
                  <a:srgbClr val="00B050"/>
                </a:solidFill>
              </a:rPr>
            </a:br>
            <a:r>
              <a:rPr lang="zh-CN" altLang="en-US" sz="1600" dirty="0">
                <a:solidFill>
                  <a:srgbClr val="00B050"/>
                </a:solidFill>
                <a:latin typeface="Helvetica Neue"/>
              </a:rPr>
              <a:t>送的东西三盒都洒了，车翻了吗 </a:t>
            </a:r>
            <a:r>
              <a:rPr lang="en-US" altLang="zh-CN" sz="1600" dirty="0">
                <a:solidFill>
                  <a:srgbClr val="00B050"/>
                </a:solidFill>
                <a:latin typeface="Helvetica Neue"/>
              </a:rPr>
              <a:t>- JKL</a:t>
            </a:r>
            <a:r>
              <a:rPr lang="zh-CN" altLang="en-US" sz="1600" dirty="0">
                <a:solidFill>
                  <a:srgbClr val="00B050"/>
                </a:solidFill>
              </a:rPr>
              <a:t/>
            </a:r>
            <a:br>
              <a:rPr lang="zh-CN" altLang="en-US" sz="1600" dirty="0">
                <a:solidFill>
                  <a:srgbClr val="00B050"/>
                </a:solidFill>
              </a:rPr>
            </a:br>
            <a:r>
              <a:rPr lang="zh-CN" altLang="en-US" sz="1600" dirty="0">
                <a:solidFill>
                  <a:srgbClr val="00B050"/>
                </a:solidFill>
                <a:latin typeface="Helvetica Neue"/>
              </a:rPr>
              <a:t>味道很棒，服务也很棒 </a:t>
            </a:r>
            <a:r>
              <a:rPr lang="en-US" altLang="zh-CN" sz="1600" dirty="0">
                <a:solidFill>
                  <a:srgbClr val="00B050"/>
                </a:solidFill>
                <a:latin typeface="Helvetica Neue"/>
              </a:rPr>
              <a:t>- ASD</a:t>
            </a:r>
            <a:r>
              <a:rPr lang="zh-CN" altLang="en-US" sz="1600" dirty="0">
                <a:solidFill>
                  <a:srgbClr val="00B050"/>
                </a:solidFill>
              </a:rPr>
              <a:t/>
            </a:r>
            <a:br>
              <a:rPr lang="zh-CN" altLang="en-US" sz="1600" dirty="0">
                <a:solidFill>
                  <a:srgbClr val="00B050"/>
                </a:solidFill>
              </a:rPr>
            </a:br>
            <a:r>
              <a:rPr lang="zh-CN" altLang="en-US" sz="1600" dirty="0">
                <a:solidFill>
                  <a:srgbClr val="00B050"/>
                </a:solidFill>
                <a:latin typeface="Helvetica Neue"/>
              </a:rPr>
              <a:t>真的非常好，比实体店便宜。定了好多次了 </a:t>
            </a:r>
            <a:r>
              <a:rPr lang="en-US" altLang="zh-CN" sz="1600" dirty="0">
                <a:solidFill>
                  <a:srgbClr val="00B050"/>
                </a:solidFill>
                <a:latin typeface="Helvetica Neue"/>
              </a:rPr>
              <a:t>- ASD</a:t>
            </a:r>
            <a:endParaRPr lang="zh-CN" altLang="en-US" sz="1600" dirty="0">
              <a:solidFill>
                <a:srgbClr val="00B050"/>
              </a:solidFill>
            </a:endParaRPr>
          </a:p>
        </p:txBody>
      </p:sp>
      <p:cxnSp>
        <p:nvCxnSpPr>
          <p:cNvPr id="10" name="直接连接符 9"/>
          <p:cNvCxnSpPr/>
          <p:nvPr/>
        </p:nvCxnSpPr>
        <p:spPr>
          <a:xfrm>
            <a:off x="5860344" y="735734"/>
            <a:ext cx="0" cy="57292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068722" y="3248715"/>
            <a:ext cx="3454899" cy="92332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mn-lt"/>
                <a:ea typeface="+mn-ea"/>
                <a:cs typeface="+mn-cs"/>
                <a:sym typeface="等线"/>
              </a:rPr>
              <a:t>Few-Shot</a:t>
            </a:r>
            <a:r>
              <a:rPr kumimoji="0" lang="zh-CN" altLang="en-US" sz="1800" b="0" i="0" u="none" strike="noStrike" cap="none" spc="0" normalizeH="0" baseline="0" dirty="0" smtClean="0">
                <a:ln>
                  <a:noFill/>
                </a:ln>
                <a:effectLst/>
                <a:uFillTx/>
                <a:latin typeface="+mn-lt"/>
                <a:ea typeface="+mn-ea"/>
                <a:cs typeface="+mn-cs"/>
                <a:sym typeface="等线"/>
              </a:rPr>
              <a:t>（无标签解释）：</a:t>
            </a:r>
            <a:endParaRPr kumimoji="0" lang="en-US" altLang="zh-CN" sz="1800" b="0" i="0" u="none" strike="noStrike" cap="none" spc="0" normalizeH="0" baseline="0" dirty="0" smtClean="0">
              <a:ln>
                <a:noFill/>
              </a:ln>
              <a:effectLst/>
              <a:uFillTx/>
              <a:latin typeface="+mn-lt"/>
              <a:ea typeface="+mn-ea"/>
              <a:cs typeface="+mn-cs"/>
              <a:sym typeface="等线"/>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effectLst/>
                <a:uFillTx/>
                <a:latin typeface="+mn-lt"/>
                <a:ea typeface="+mn-ea"/>
                <a:cs typeface="+mn-cs"/>
                <a:sym typeface="等线"/>
              </a:rPr>
              <a:t>示例</a:t>
            </a:r>
            <a:r>
              <a:rPr kumimoji="0" lang="en-US" altLang="zh-CN" sz="1800" b="0" i="0" u="none" strike="noStrike" cap="none" spc="0" normalizeH="0" baseline="0" dirty="0" smtClean="0">
                <a:ln>
                  <a:noFill/>
                </a:ln>
                <a:effectLst/>
                <a:uFillTx/>
                <a:latin typeface="+mn-lt"/>
                <a:ea typeface="+mn-ea"/>
                <a:cs typeface="+mn-cs"/>
                <a:sym typeface="等线"/>
              </a:rPr>
              <a:t>100%</a:t>
            </a:r>
            <a:r>
              <a:rPr kumimoji="0" lang="zh-CN" altLang="en-US" sz="1800" b="0" i="0" u="none" strike="noStrike" cap="none" spc="0" normalizeH="0" baseline="0" dirty="0" smtClean="0">
                <a:ln>
                  <a:noFill/>
                </a:ln>
                <a:effectLst/>
                <a:uFillTx/>
                <a:latin typeface="+mn-lt"/>
                <a:ea typeface="+mn-ea"/>
                <a:cs typeface="+mn-cs"/>
                <a:sym typeface="等线"/>
              </a:rPr>
              <a:t>正确</a:t>
            </a:r>
            <a:endParaRPr kumimoji="0" lang="en-US" altLang="zh-CN" sz="1800" b="0" i="0" u="none" strike="noStrike" cap="none" spc="0" normalizeH="0" baseline="0" dirty="0" smtClean="0">
              <a:ln>
                <a:noFill/>
              </a:ln>
              <a:effectLst/>
              <a:uFillTx/>
              <a:latin typeface="+mn-lt"/>
              <a:ea typeface="+mn-ea"/>
              <a:cs typeface="+mn-cs"/>
              <a:sym typeface="等线"/>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effectLst/>
                <a:uFillTx/>
                <a:latin typeface="+mn-lt"/>
                <a:ea typeface="+mn-ea"/>
                <a:cs typeface="+mn-cs"/>
                <a:sym typeface="等线"/>
              </a:rPr>
              <a:t>推理</a:t>
            </a:r>
            <a:r>
              <a:rPr kumimoji="0" lang="en-US" altLang="zh-CN" sz="1800" b="0" i="0" u="none" strike="noStrike" cap="none" spc="0" normalizeH="0" baseline="0" dirty="0" smtClean="0">
                <a:ln>
                  <a:noFill/>
                </a:ln>
                <a:effectLst/>
                <a:uFillTx/>
                <a:latin typeface="+mn-lt"/>
                <a:ea typeface="+mn-ea"/>
                <a:cs typeface="+mn-cs"/>
                <a:sym typeface="等线"/>
              </a:rPr>
              <a:t>100%</a:t>
            </a:r>
            <a:r>
              <a:rPr kumimoji="0" lang="zh-CN" altLang="en-US" sz="1800" b="0" i="0" u="none" strike="noStrike" cap="none" spc="0" normalizeH="0" baseline="0" dirty="0" smtClean="0">
                <a:ln>
                  <a:noFill/>
                </a:ln>
                <a:effectLst/>
                <a:uFillTx/>
                <a:latin typeface="+mn-lt"/>
                <a:ea typeface="+mn-ea"/>
                <a:cs typeface="+mn-cs"/>
                <a:sym typeface="等线"/>
              </a:rPr>
              <a:t>正确</a:t>
            </a:r>
            <a:endParaRPr kumimoji="0" lang="zh-CN" altLang="en-US" sz="1800" b="0" i="0" u="none" strike="noStrike" cap="none" spc="0" normalizeH="0" baseline="0" dirty="0">
              <a:ln>
                <a:noFill/>
              </a:ln>
              <a:effectLst/>
              <a:uFillTx/>
              <a:latin typeface="+mn-lt"/>
              <a:ea typeface="+mn-ea"/>
              <a:cs typeface="+mn-cs"/>
              <a:sym typeface="等线"/>
            </a:endParaRPr>
          </a:p>
        </p:txBody>
      </p:sp>
    </p:spTree>
    <p:extLst>
      <p:ext uri="{BB962C8B-B14F-4D97-AF65-F5344CB8AC3E}">
        <p14:creationId xmlns:p14="http://schemas.microsoft.com/office/powerpoint/2010/main" val="41526104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62739" y="785297"/>
            <a:ext cx="4825139" cy="3046988"/>
          </a:xfrm>
          <a:prstGeom prst="rect">
            <a:avLst/>
          </a:prstGeom>
        </p:spPr>
        <p:txBody>
          <a:bodyPr wrap="square">
            <a:spAutoFit/>
          </a:bodyPr>
          <a:lstStyle/>
          <a:p>
            <a:r>
              <a:rPr lang="zh-CN" altLang="en-US" sz="1600" dirty="0">
                <a:latin typeface="Helvetica Neue"/>
              </a:rPr>
              <a:t>你是一名文本标注员，负责对文本进行标注分类，分类标签为 </a:t>
            </a:r>
            <a:r>
              <a:rPr lang="en-US" altLang="zh-CN" sz="1600" dirty="0">
                <a:solidFill>
                  <a:srgbClr val="00B050"/>
                </a:solidFill>
                <a:latin typeface="Helvetica Neue"/>
              </a:rPr>
              <a:t>ASD</a:t>
            </a:r>
            <a:r>
              <a:rPr lang="en-US" altLang="zh-CN" sz="1600" dirty="0">
                <a:latin typeface="Helvetica Neue"/>
              </a:rPr>
              <a:t> </a:t>
            </a:r>
            <a:r>
              <a:rPr lang="zh-CN" altLang="en-US" sz="1600" dirty="0">
                <a:latin typeface="Helvetica Neue"/>
              </a:rPr>
              <a:t>与 </a:t>
            </a:r>
            <a:r>
              <a:rPr lang="en-US" altLang="zh-CN" sz="1600" dirty="0" smtClean="0">
                <a:solidFill>
                  <a:srgbClr val="FF0000"/>
                </a:solidFill>
                <a:latin typeface="Helvetica Neue"/>
              </a:rPr>
              <a:t>JKL</a:t>
            </a:r>
            <a:r>
              <a:rPr lang="zh-CN" altLang="en-US" sz="1600" dirty="0" smtClean="0">
                <a:latin typeface="Helvetica Neue"/>
              </a:rPr>
              <a:t>。</a:t>
            </a:r>
            <a:r>
              <a:rPr lang="en-US" altLang="zh-CN" sz="1600" dirty="0" smtClean="0">
                <a:solidFill>
                  <a:srgbClr val="00B050"/>
                </a:solidFill>
                <a:latin typeface="Helvetica Neue"/>
              </a:rPr>
              <a:t>ASD</a:t>
            </a:r>
            <a:r>
              <a:rPr lang="zh-CN" altLang="en-US" sz="1600" dirty="0" smtClean="0">
                <a:latin typeface="Helvetica Neue"/>
              </a:rPr>
              <a:t>表示积极正向，</a:t>
            </a:r>
            <a:r>
              <a:rPr lang="en-US" altLang="zh-CN" sz="1600" dirty="0" smtClean="0">
                <a:solidFill>
                  <a:srgbClr val="FF0000"/>
                </a:solidFill>
                <a:latin typeface="Helvetica Neue"/>
              </a:rPr>
              <a:t>JKL</a:t>
            </a:r>
            <a:r>
              <a:rPr lang="zh-CN" altLang="en-US" sz="1600" dirty="0" smtClean="0">
                <a:latin typeface="Helvetica Neue"/>
              </a:rPr>
              <a:t>表示消极负向。</a:t>
            </a:r>
            <a:endParaRPr lang="en-US" altLang="zh-CN" sz="1600" dirty="0" smtClean="0">
              <a:latin typeface="Helvetica Neue"/>
            </a:endParaRPr>
          </a:p>
          <a:p>
            <a:r>
              <a:rPr lang="zh-CN" altLang="en-US" sz="1600" dirty="0"/>
              <a:t/>
            </a:r>
            <a:br>
              <a:rPr lang="zh-CN" altLang="en-US" sz="1600" dirty="0"/>
            </a:br>
            <a:r>
              <a:rPr lang="zh-CN" altLang="en-US" sz="1600" dirty="0">
                <a:latin typeface="Helvetica Neue"/>
              </a:rPr>
              <a:t>以下是需要你标注的文本：</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a:latin typeface="Helvetica Neue"/>
              </a:rPr>
              <a:t>真心不好吃</a:t>
            </a:r>
            <a:r>
              <a:rPr lang="zh-CN" altLang="en-US" sz="1600" dirty="0"/>
              <a:t/>
            </a:r>
            <a:br>
              <a:rPr lang="zh-CN" altLang="en-US" sz="1600" dirty="0"/>
            </a:br>
            <a:r>
              <a:rPr lang="zh-CN" altLang="en-US" sz="1600" dirty="0">
                <a:latin typeface="Helvetica Neue"/>
              </a:rPr>
              <a:t>蛋花汤都馊了很恶心，土豆丝少的可怜</a:t>
            </a:r>
            <a:r>
              <a:rPr lang="zh-CN" altLang="en-US" sz="1600" dirty="0"/>
              <a:t/>
            </a:r>
            <a:br>
              <a:rPr lang="zh-CN" altLang="en-US" sz="1600" dirty="0"/>
            </a:br>
            <a:r>
              <a:rPr lang="zh-CN" altLang="en-US" sz="1600" dirty="0">
                <a:latin typeface="Helvetica Neue"/>
              </a:rPr>
              <a:t>送的东西三盒都洒了，车翻了吗</a:t>
            </a:r>
            <a:r>
              <a:rPr lang="zh-CN" altLang="en-US" sz="1600" dirty="0"/>
              <a:t/>
            </a:r>
            <a:br>
              <a:rPr lang="zh-CN" altLang="en-US" sz="1600" dirty="0"/>
            </a:br>
            <a:r>
              <a:rPr lang="zh-CN" altLang="en-US" sz="1600" dirty="0">
                <a:latin typeface="Helvetica Neue"/>
              </a:rPr>
              <a:t>味道很棒，服务也很棒</a:t>
            </a:r>
            <a:r>
              <a:rPr lang="zh-CN" altLang="en-US" sz="1600" dirty="0"/>
              <a:t/>
            </a:r>
            <a:br>
              <a:rPr lang="zh-CN" altLang="en-US" sz="1600" dirty="0"/>
            </a:br>
            <a:r>
              <a:rPr lang="zh-CN" altLang="en-US" sz="1600" dirty="0">
                <a:latin typeface="Helvetica Neue"/>
              </a:rPr>
              <a:t>真的非常好，比实体店便宜。定了好多次了</a:t>
            </a:r>
            <a:r>
              <a:rPr lang="zh-CN" altLang="en-US" sz="1600" dirty="0"/>
              <a:t/>
            </a:r>
            <a:br>
              <a:rPr lang="zh-CN" altLang="en-US" sz="1600" dirty="0"/>
            </a:br>
            <a:r>
              <a:rPr lang="en-US" altLang="zh-CN" sz="1600" dirty="0">
                <a:latin typeface="Helvetica Neue"/>
              </a:rPr>
              <a:t>'''</a:t>
            </a:r>
            <a:endParaRPr lang="zh-CN" altLang="en-US" sz="1600" dirty="0"/>
          </a:p>
        </p:txBody>
      </p:sp>
      <p:sp>
        <p:nvSpPr>
          <p:cNvPr id="6" name="矩形 5"/>
          <p:cNvSpPr/>
          <p:nvPr/>
        </p:nvSpPr>
        <p:spPr>
          <a:xfrm>
            <a:off x="343241" y="850318"/>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5860344" y="735734"/>
            <a:ext cx="0" cy="53241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62739" y="4959364"/>
            <a:ext cx="2946989" cy="3693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mn-lt"/>
                <a:ea typeface="+mn-ea"/>
                <a:cs typeface="+mn-cs"/>
                <a:sym typeface="等线"/>
              </a:rPr>
              <a:t>Zero-Shot</a:t>
            </a:r>
            <a:r>
              <a:rPr kumimoji="0" lang="zh-CN" altLang="en-US" sz="1800" b="0" i="0" u="none" strike="noStrike" cap="none" spc="0" normalizeH="0" baseline="0" dirty="0" smtClean="0">
                <a:ln>
                  <a:noFill/>
                </a:ln>
                <a:effectLst/>
                <a:uFillTx/>
                <a:latin typeface="+mn-lt"/>
                <a:ea typeface="+mn-ea"/>
                <a:cs typeface="+mn-cs"/>
                <a:sym typeface="等线"/>
              </a:rPr>
              <a:t>，有标签解释</a:t>
            </a: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1" name="矩形 10"/>
          <p:cNvSpPr/>
          <p:nvPr/>
        </p:nvSpPr>
        <p:spPr>
          <a:xfrm>
            <a:off x="6552309" y="762058"/>
            <a:ext cx="4825139" cy="5262979"/>
          </a:xfrm>
          <a:prstGeom prst="rect">
            <a:avLst/>
          </a:prstGeom>
        </p:spPr>
        <p:txBody>
          <a:bodyPr wrap="square">
            <a:spAutoFit/>
          </a:bodyPr>
          <a:lstStyle/>
          <a:p>
            <a:r>
              <a:rPr lang="zh-CN" altLang="en-US" sz="1600" dirty="0">
                <a:latin typeface="Helvetica Neue"/>
              </a:rPr>
              <a:t>你是一名文本标注员，负责对文本进行标注分类，分类标签为 </a:t>
            </a:r>
            <a:r>
              <a:rPr lang="en-US" altLang="zh-CN" sz="1600" dirty="0">
                <a:solidFill>
                  <a:srgbClr val="00B050"/>
                </a:solidFill>
                <a:latin typeface="Helvetica Neue"/>
              </a:rPr>
              <a:t>ASD</a:t>
            </a:r>
            <a:r>
              <a:rPr lang="en-US" altLang="zh-CN" sz="1600" dirty="0">
                <a:latin typeface="Helvetica Neue"/>
              </a:rPr>
              <a:t> </a:t>
            </a:r>
            <a:r>
              <a:rPr lang="zh-CN" altLang="en-US" sz="1600" dirty="0">
                <a:latin typeface="Helvetica Neue"/>
              </a:rPr>
              <a:t>与 </a:t>
            </a:r>
            <a:r>
              <a:rPr lang="en-US" altLang="zh-CN" sz="1600" dirty="0">
                <a:solidFill>
                  <a:srgbClr val="FF0000"/>
                </a:solidFill>
                <a:latin typeface="Helvetica Neue"/>
              </a:rPr>
              <a:t>JKL</a:t>
            </a:r>
            <a:r>
              <a:rPr lang="zh-CN" altLang="en-US" sz="1600" dirty="0" smtClean="0">
                <a:latin typeface="Helvetica Neue"/>
              </a:rPr>
              <a:t>。</a:t>
            </a:r>
            <a:r>
              <a:rPr lang="en-US" altLang="zh-CN" sz="1600" dirty="0">
                <a:latin typeface="Helvetica Neue"/>
              </a:rPr>
              <a:t> </a:t>
            </a:r>
            <a:r>
              <a:rPr lang="en-US" altLang="zh-CN" sz="1600" dirty="0">
                <a:solidFill>
                  <a:srgbClr val="00B050"/>
                </a:solidFill>
                <a:latin typeface="Helvetica Neue"/>
              </a:rPr>
              <a:t>ASD</a:t>
            </a:r>
            <a:r>
              <a:rPr lang="zh-CN" altLang="en-US" sz="1600" dirty="0">
                <a:latin typeface="Helvetica Neue"/>
              </a:rPr>
              <a:t>表示积极正向，</a:t>
            </a:r>
            <a:r>
              <a:rPr lang="en-US" altLang="zh-CN" sz="1600" dirty="0">
                <a:solidFill>
                  <a:srgbClr val="FF0000"/>
                </a:solidFill>
                <a:latin typeface="Helvetica Neue"/>
              </a:rPr>
              <a:t>JKL</a:t>
            </a:r>
            <a:r>
              <a:rPr lang="zh-CN" altLang="en-US" sz="1600" dirty="0">
                <a:latin typeface="Helvetica Neue"/>
              </a:rPr>
              <a:t>表示消极负向。</a:t>
            </a:r>
            <a:r>
              <a:rPr lang="zh-CN" altLang="en-US" sz="1600" dirty="0" smtClean="0">
                <a:latin typeface="Helvetica Neue"/>
              </a:rPr>
              <a:t>示例</a:t>
            </a:r>
            <a:r>
              <a:rPr lang="zh-CN" altLang="en-US" sz="1600" dirty="0">
                <a:latin typeface="Helvetica Neue"/>
              </a:rPr>
              <a:t>如下：</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smtClean="0">
                <a:latin typeface="Helvetica Neue"/>
              </a:rPr>
              <a:t>送</a:t>
            </a:r>
            <a:r>
              <a:rPr lang="zh-CN" altLang="en-US" sz="1600" dirty="0">
                <a:latin typeface="Helvetica Neue"/>
              </a:rPr>
              <a:t>餐很快</a:t>
            </a:r>
            <a:r>
              <a:rPr lang="en-US" altLang="zh-CN" sz="1600" dirty="0">
                <a:latin typeface="Helvetica Neue"/>
              </a:rPr>
              <a:t>,</a:t>
            </a:r>
            <a:r>
              <a:rPr lang="zh-CN" altLang="en-US" sz="1600" dirty="0">
                <a:latin typeface="Helvetica Neue"/>
              </a:rPr>
              <a:t>态度也很好</a:t>
            </a:r>
            <a:r>
              <a:rPr lang="en-US" altLang="zh-CN" sz="1600" dirty="0">
                <a:latin typeface="Helvetica Neue"/>
              </a:rPr>
              <a:t>,</a:t>
            </a:r>
            <a:r>
              <a:rPr lang="zh-CN" altLang="en-US" sz="1600" dirty="0">
                <a:latin typeface="Helvetica Neue"/>
              </a:rPr>
              <a:t>谢谢 </a:t>
            </a:r>
            <a:r>
              <a:rPr lang="en-US" altLang="zh-CN" sz="1600" dirty="0">
                <a:latin typeface="Helvetica Neue"/>
              </a:rPr>
              <a:t>- ASD</a:t>
            </a:r>
            <a:r>
              <a:rPr lang="zh-CN" altLang="en-US" sz="1600" dirty="0"/>
              <a:t/>
            </a:r>
            <a:br>
              <a:rPr lang="zh-CN" altLang="en-US" sz="1600" dirty="0"/>
            </a:br>
            <a:r>
              <a:rPr lang="zh-CN" altLang="en-US" sz="1600" dirty="0" smtClean="0">
                <a:latin typeface="Helvetica Neue"/>
              </a:rPr>
              <a:t>花</a:t>
            </a:r>
            <a:r>
              <a:rPr lang="zh-CN" altLang="en-US" sz="1600" dirty="0">
                <a:latin typeface="Helvetica Neue"/>
              </a:rPr>
              <a:t>蛤里全是沙子 </a:t>
            </a:r>
            <a:r>
              <a:rPr lang="en-US" altLang="zh-CN" sz="1600" dirty="0">
                <a:latin typeface="Helvetica Neue"/>
              </a:rPr>
              <a:t>- JKL</a:t>
            </a:r>
            <a:r>
              <a:rPr lang="zh-CN" altLang="en-US" sz="1600" dirty="0"/>
              <a:t/>
            </a:r>
            <a:br>
              <a:rPr lang="zh-CN" altLang="en-US" sz="1600" dirty="0"/>
            </a:br>
            <a:r>
              <a:rPr lang="zh-CN" altLang="en-US" sz="1600" dirty="0">
                <a:latin typeface="Helvetica Neue"/>
              </a:rPr>
              <a:t>很快，好吃，味道足，量大 </a:t>
            </a:r>
            <a:r>
              <a:rPr lang="en-US" altLang="zh-CN" sz="1600" dirty="0">
                <a:latin typeface="Helvetica Neue"/>
              </a:rPr>
              <a:t>- ASD</a:t>
            </a:r>
            <a:r>
              <a:rPr lang="zh-CN" altLang="en-US" sz="1600" dirty="0"/>
              <a:t/>
            </a:r>
            <a:br>
              <a:rPr lang="zh-CN" altLang="en-US" sz="1600" dirty="0"/>
            </a:br>
            <a:r>
              <a:rPr lang="zh-CN" altLang="en-US" sz="1600" dirty="0" smtClean="0">
                <a:latin typeface="Helvetica Neue"/>
              </a:rPr>
              <a:t>太</a:t>
            </a:r>
            <a:r>
              <a:rPr lang="zh-CN" altLang="en-US" sz="1600" dirty="0">
                <a:latin typeface="Helvetica Neue"/>
              </a:rPr>
              <a:t>难吃了</a:t>
            </a:r>
            <a:r>
              <a:rPr lang="en-US" altLang="zh-CN" sz="1600" dirty="0">
                <a:latin typeface="Helvetica Neue"/>
              </a:rPr>
              <a:t>,</a:t>
            </a:r>
            <a:r>
              <a:rPr lang="zh-CN" altLang="en-US" sz="1600" dirty="0">
                <a:latin typeface="Helvetica Neue"/>
              </a:rPr>
              <a:t>是得罪卖盐的了么 </a:t>
            </a:r>
            <a:r>
              <a:rPr lang="en-US" altLang="zh-CN" sz="1600" dirty="0">
                <a:latin typeface="Helvetica Neue"/>
              </a:rPr>
              <a:t>- JKL</a:t>
            </a:r>
            <a:r>
              <a:rPr lang="zh-CN" altLang="en-US" sz="1600" dirty="0"/>
              <a:t/>
            </a:r>
            <a:br>
              <a:rPr lang="zh-CN" altLang="en-US" sz="1600" dirty="0"/>
            </a:br>
            <a:r>
              <a:rPr lang="zh-CN" altLang="en-US" sz="1600" dirty="0">
                <a:latin typeface="Helvetica Neue"/>
              </a:rPr>
              <a:t>超级快！奶茶一如既往的美味 </a:t>
            </a:r>
            <a:r>
              <a:rPr lang="en-US" altLang="zh-CN" sz="1600" dirty="0">
                <a:latin typeface="Helvetica Neue"/>
              </a:rPr>
              <a:t>- ASD</a:t>
            </a:r>
            <a:r>
              <a:rPr lang="zh-CN" altLang="en-US" sz="1600" dirty="0"/>
              <a:t/>
            </a:r>
            <a:br>
              <a:rPr lang="zh-CN" altLang="en-US" sz="1600" dirty="0"/>
            </a:br>
            <a:r>
              <a:rPr lang="zh-CN" altLang="en-US" sz="1600" dirty="0" smtClean="0">
                <a:latin typeface="Helvetica Neue"/>
              </a:rPr>
              <a:t>很</a:t>
            </a:r>
            <a:r>
              <a:rPr lang="zh-CN" altLang="en-US" sz="1600" dirty="0">
                <a:latin typeface="Helvetica Neue"/>
              </a:rPr>
              <a:t>差，饭一股臭味，送餐慢，感觉是剩的 </a:t>
            </a:r>
            <a:r>
              <a:rPr lang="en-US" altLang="zh-CN" sz="1600" dirty="0">
                <a:latin typeface="Helvetica Neue"/>
              </a:rPr>
              <a:t>- JKL</a:t>
            </a:r>
            <a:r>
              <a:rPr lang="zh-CN" altLang="en-US" sz="1600" dirty="0"/>
              <a:t/>
            </a:r>
            <a:br>
              <a:rPr lang="zh-CN" altLang="en-US" sz="1600" dirty="0"/>
            </a:br>
            <a:r>
              <a:rPr lang="zh-CN" altLang="en-US" sz="1600" dirty="0">
                <a:latin typeface="Helvetica Neue"/>
              </a:rPr>
              <a:t>一如既往的味道我喜欢的口味 </a:t>
            </a:r>
            <a:r>
              <a:rPr lang="en-US" altLang="zh-CN" sz="1600" dirty="0">
                <a:latin typeface="Helvetica Neue"/>
              </a:rPr>
              <a:t>- ASD</a:t>
            </a:r>
            <a:r>
              <a:rPr lang="zh-CN" altLang="en-US" sz="1600" dirty="0"/>
              <a:t/>
            </a:r>
            <a:br>
              <a:rPr lang="zh-CN" altLang="en-US" sz="1600" dirty="0"/>
            </a:br>
            <a:r>
              <a:rPr lang="zh-CN" altLang="en-US" sz="1600" dirty="0" smtClean="0">
                <a:latin typeface="Helvetica Neue"/>
              </a:rPr>
              <a:t>菜</a:t>
            </a:r>
            <a:r>
              <a:rPr lang="zh-CN" altLang="en-US" sz="1600" dirty="0">
                <a:latin typeface="Helvetica Neue"/>
              </a:rPr>
              <a:t>都凉的，感觉没熟，量太少 </a:t>
            </a:r>
            <a:r>
              <a:rPr lang="en-US" altLang="zh-CN" sz="1600" dirty="0">
                <a:latin typeface="Helvetica Neue"/>
              </a:rPr>
              <a:t>- JKL</a:t>
            </a:r>
            <a:r>
              <a:rPr lang="zh-CN" altLang="en-US" sz="1600" dirty="0"/>
              <a:t/>
            </a:r>
            <a:br>
              <a:rPr lang="zh-CN" altLang="en-US" sz="1600" dirty="0"/>
            </a:br>
            <a:r>
              <a:rPr lang="zh-CN" altLang="en-US" sz="1600" dirty="0">
                <a:latin typeface="Helvetica Neue"/>
              </a:rPr>
              <a:t>包装太精致了，很高大上。肉也很多 </a:t>
            </a:r>
            <a:r>
              <a:rPr lang="en-US" altLang="zh-CN" sz="1600" dirty="0">
                <a:latin typeface="Helvetica Neue"/>
              </a:rPr>
              <a:t>- ASD</a:t>
            </a:r>
            <a:r>
              <a:rPr lang="zh-CN" altLang="en-US" sz="1600" dirty="0"/>
              <a:t/>
            </a:r>
            <a:br>
              <a:rPr lang="zh-CN" altLang="en-US" sz="1600" dirty="0"/>
            </a:br>
            <a:r>
              <a:rPr lang="zh-CN" altLang="en-US" sz="1600" dirty="0" smtClean="0">
                <a:latin typeface="Helvetica Neue"/>
              </a:rPr>
              <a:t>太</a:t>
            </a:r>
            <a:r>
              <a:rPr lang="zh-CN" altLang="en-US" sz="1600" dirty="0">
                <a:latin typeface="Helvetica Neue"/>
              </a:rPr>
              <a:t>难吃了</a:t>
            </a:r>
            <a:r>
              <a:rPr lang="en-US" altLang="zh-CN" sz="1600" dirty="0">
                <a:latin typeface="Helvetica Neue"/>
              </a:rPr>
              <a:t>,</a:t>
            </a:r>
            <a:r>
              <a:rPr lang="zh-CN" altLang="en-US" sz="1600" dirty="0">
                <a:latin typeface="Helvetica Neue"/>
              </a:rPr>
              <a:t>海藻巨腥 </a:t>
            </a:r>
            <a:r>
              <a:rPr lang="en-US" altLang="zh-CN" sz="1600" dirty="0">
                <a:latin typeface="Helvetica Neue"/>
              </a:rPr>
              <a:t>- JKL</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a:latin typeface="Helvetica Neue"/>
              </a:rPr>
              <a:t>以下是需要你标注的文本：</a:t>
            </a:r>
            <a:r>
              <a:rPr lang="zh-CN" altLang="en-US" sz="1600" dirty="0"/>
              <a:t/>
            </a:r>
            <a:br>
              <a:rPr lang="zh-CN" altLang="en-US" sz="1600" dirty="0"/>
            </a:br>
            <a:r>
              <a:rPr lang="en-US" altLang="zh-CN" sz="1600" dirty="0">
                <a:latin typeface="Helvetica Neue"/>
              </a:rPr>
              <a:t>'''</a:t>
            </a:r>
            <a:r>
              <a:rPr lang="zh-CN" altLang="en-US" sz="1600" dirty="0"/>
              <a:t/>
            </a:r>
            <a:br>
              <a:rPr lang="zh-CN" altLang="en-US" sz="1600" dirty="0"/>
            </a:br>
            <a:r>
              <a:rPr lang="zh-CN" altLang="en-US" sz="1600" dirty="0">
                <a:latin typeface="Helvetica Neue"/>
              </a:rPr>
              <a:t>真心不好吃</a:t>
            </a:r>
            <a:r>
              <a:rPr lang="zh-CN" altLang="en-US" sz="1600" dirty="0"/>
              <a:t/>
            </a:r>
            <a:br>
              <a:rPr lang="zh-CN" altLang="en-US" sz="1600" dirty="0"/>
            </a:br>
            <a:r>
              <a:rPr lang="zh-CN" altLang="en-US" sz="1600" dirty="0">
                <a:latin typeface="Helvetica Neue"/>
              </a:rPr>
              <a:t>蛋花汤都馊了很恶心，土豆丝少的可怜</a:t>
            </a:r>
            <a:r>
              <a:rPr lang="zh-CN" altLang="en-US" sz="1600" dirty="0"/>
              <a:t/>
            </a:r>
            <a:br>
              <a:rPr lang="zh-CN" altLang="en-US" sz="1600" dirty="0"/>
            </a:br>
            <a:r>
              <a:rPr lang="en-US" altLang="zh-CN" sz="1600" dirty="0" smtClean="0">
                <a:latin typeface="Helvetica Neue"/>
              </a:rPr>
              <a:t>…</a:t>
            </a:r>
            <a:r>
              <a:rPr lang="zh-CN" altLang="en-US" sz="1600" dirty="0"/>
              <a:t/>
            </a:r>
            <a:br>
              <a:rPr lang="zh-CN" altLang="en-US" sz="1600" dirty="0"/>
            </a:br>
            <a:r>
              <a:rPr lang="en-US" altLang="zh-CN" sz="1600" dirty="0">
                <a:latin typeface="Helvetica Neue"/>
              </a:rPr>
              <a:t>'''</a:t>
            </a:r>
            <a:endParaRPr lang="zh-CN" altLang="en-US" sz="1600" dirty="0"/>
          </a:p>
        </p:txBody>
      </p:sp>
      <p:sp>
        <p:nvSpPr>
          <p:cNvPr id="12" name="矩形 11"/>
          <p:cNvSpPr/>
          <p:nvPr/>
        </p:nvSpPr>
        <p:spPr>
          <a:xfrm>
            <a:off x="6032811" y="827079"/>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536811" y="6226530"/>
            <a:ext cx="2946989" cy="3693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Few</a:t>
            </a:r>
            <a:r>
              <a:rPr kumimoji="0" lang="en-US" altLang="zh-CN" sz="1800" b="0" i="0" u="none" strike="noStrike" cap="none" spc="0" normalizeH="0" baseline="0" dirty="0" smtClean="0">
                <a:ln>
                  <a:noFill/>
                </a:ln>
                <a:effectLst/>
                <a:uFillTx/>
                <a:latin typeface="+mn-lt"/>
                <a:ea typeface="+mn-ea"/>
                <a:cs typeface="+mn-cs"/>
                <a:sym typeface="等线"/>
              </a:rPr>
              <a:t>-Shot</a:t>
            </a:r>
            <a:r>
              <a:rPr kumimoji="0" lang="zh-CN" altLang="en-US" sz="1800" b="0" i="0" u="none" strike="noStrike" cap="none" spc="0" normalizeH="0" baseline="0" dirty="0" smtClean="0">
                <a:ln>
                  <a:noFill/>
                </a:ln>
                <a:effectLst/>
                <a:uFillTx/>
                <a:latin typeface="+mn-lt"/>
                <a:ea typeface="+mn-ea"/>
                <a:cs typeface="+mn-cs"/>
                <a:sym typeface="等线"/>
              </a:rPr>
              <a:t>，有标签解释</a:t>
            </a:r>
            <a:endParaRPr kumimoji="0" lang="zh-CN" altLang="en-US" sz="1800" b="0" i="0" u="none" strike="noStrike" cap="none" spc="0" normalizeH="0" baseline="0" dirty="0">
              <a:ln>
                <a:noFill/>
              </a:ln>
              <a:effectLst/>
              <a:uFillTx/>
              <a:latin typeface="+mn-lt"/>
              <a:ea typeface="+mn-ea"/>
              <a:cs typeface="+mn-cs"/>
              <a:sym typeface="等线"/>
            </a:endParaRPr>
          </a:p>
        </p:txBody>
      </p:sp>
    </p:spTree>
    <p:extLst>
      <p:ext uri="{BB962C8B-B14F-4D97-AF65-F5344CB8AC3E}">
        <p14:creationId xmlns:p14="http://schemas.microsoft.com/office/powerpoint/2010/main" val="14741279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到底学到了什么？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424692663"/>
              </p:ext>
            </p:extLst>
          </p:nvPr>
        </p:nvGraphicFramePr>
        <p:xfrm>
          <a:off x="885335" y="1413736"/>
          <a:ext cx="10288943" cy="2225040"/>
        </p:xfrm>
        <a:graphic>
          <a:graphicData uri="http://schemas.openxmlformats.org/drawingml/2006/table">
            <a:tbl>
              <a:tblPr firstRow="1" bandRow="1">
                <a:tableStyleId>{5940675A-B579-460E-94D1-54222C63F5DA}</a:tableStyleId>
              </a:tblPr>
              <a:tblGrid>
                <a:gridCol w="2531738"/>
                <a:gridCol w="2611528"/>
                <a:gridCol w="2991412"/>
                <a:gridCol w="2154265"/>
              </a:tblGrid>
              <a:tr h="370840">
                <a:tc>
                  <a:txBody>
                    <a:bodyPr/>
                    <a:lstStyle/>
                    <a:p>
                      <a:pPr algn="ctr"/>
                      <a:r>
                        <a:rPr lang="zh-CN" altLang="en-US" sz="1800" b="1" dirty="0" smtClean="0">
                          <a:latin typeface="新宋体" panose="02010609030101010101" pitchFamily="49" charset="-122"/>
                          <a:ea typeface="新宋体" panose="02010609030101010101" pitchFamily="49" charset="-122"/>
                        </a:rPr>
                        <a:t>标签解释</a:t>
                      </a:r>
                      <a:endParaRPr lang="zh-CN" altLang="en-US" sz="1800" b="1" dirty="0">
                        <a:latin typeface="新宋体" panose="02010609030101010101" pitchFamily="49" charset="-122"/>
                        <a:ea typeface="新宋体" panose="02010609030101010101" pitchFamily="49" charset="-122"/>
                      </a:endParaRPr>
                    </a:p>
                  </a:txBody>
                  <a:tcPr>
                    <a:solidFill>
                      <a:schemeClr val="accent1">
                        <a:lumMod val="40000"/>
                        <a:lumOff val="60000"/>
                      </a:schemeClr>
                    </a:solidFill>
                  </a:tcPr>
                </a:tc>
                <a:tc>
                  <a:txBody>
                    <a:bodyPr/>
                    <a:lstStyle/>
                    <a:p>
                      <a:pPr algn="ctr"/>
                      <a:r>
                        <a:rPr lang="zh-CN" altLang="en-US" sz="1800" b="1" dirty="0" smtClean="0">
                          <a:latin typeface="新宋体" panose="02010609030101010101" pitchFamily="49" charset="-122"/>
                          <a:ea typeface="新宋体" panose="02010609030101010101" pitchFamily="49" charset="-122"/>
                        </a:rPr>
                        <a:t>示例数量</a:t>
                      </a:r>
                      <a:endParaRPr lang="zh-CN" altLang="en-US" sz="1800" b="1" dirty="0">
                        <a:latin typeface="新宋体" panose="02010609030101010101" pitchFamily="49" charset="-122"/>
                        <a:ea typeface="新宋体" panose="02010609030101010101" pitchFamily="49" charset="-122"/>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示例准正确率</a:t>
                      </a:r>
                      <a:endParaRPr lang="en-US" altLang="zh-CN" sz="1800" b="1"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精度</a:t>
                      </a:r>
                      <a:endParaRPr lang="en-US" altLang="zh-CN" sz="1800" b="1"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endParaRPr>
                    </a:p>
                  </a:txBody>
                  <a:tcPr>
                    <a:solidFill>
                      <a:schemeClr val="accent1">
                        <a:lumMod val="40000"/>
                        <a:lumOff val="60000"/>
                      </a:schemeClr>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rgbClr val="191B1F"/>
                          </a:solidFill>
                          <a:latin typeface="新宋体" panose="02010609030101010101" pitchFamily="49" charset="-122"/>
                          <a:ea typeface="新宋体" panose="02010609030101010101" pitchFamily="49" charset="-122"/>
                        </a:rPr>
                        <a:t>有</a:t>
                      </a:r>
                      <a:endParaRPr lang="en-US" altLang="zh-CN" sz="1800" b="0" dirty="0" smtClean="0">
                        <a:solidFill>
                          <a:srgbClr val="191B1F"/>
                        </a:solidFill>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N/A</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97.0%</a:t>
                      </a:r>
                      <a:endParaRPr lang="zh-CN" altLang="en-US" sz="1800" b="0" dirty="0">
                        <a:latin typeface="新宋体" panose="02010609030101010101" pitchFamily="49" charset="-122"/>
                        <a:ea typeface="新宋体" panose="02010609030101010101" pitchFamily="49" charset="-122"/>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rgbClr val="191B1F"/>
                          </a:solidFill>
                          <a:latin typeface="新宋体" panose="02010609030101010101" pitchFamily="49" charset="-122"/>
                          <a:ea typeface="新宋体" panose="02010609030101010101" pitchFamily="49" charset="-122"/>
                        </a:rPr>
                        <a:t>有</a:t>
                      </a:r>
                      <a:endParaRPr lang="en-US" altLang="zh-CN" sz="1800" b="0" dirty="0" smtClean="0">
                        <a:solidFill>
                          <a:srgbClr val="191B1F"/>
                        </a:solidFill>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10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80%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98.0%</a:t>
                      </a:r>
                      <a:endParaRPr lang="zh-CN" altLang="en-US" sz="1800" b="0" dirty="0">
                        <a:latin typeface="新宋体" panose="02010609030101010101" pitchFamily="49" charset="-122"/>
                        <a:ea typeface="新宋体" panose="02010609030101010101" pitchFamily="49" charset="-122"/>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rgbClr val="191B1F"/>
                          </a:solidFill>
                          <a:latin typeface="新宋体" panose="02010609030101010101" pitchFamily="49" charset="-122"/>
                          <a:ea typeface="新宋体" panose="02010609030101010101" pitchFamily="49" charset="-122"/>
                        </a:rPr>
                        <a:t>有</a:t>
                      </a:r>
                      <a:endParaRPr lang="en-US" altLang="zh-CN" sz="1800" b="0" dirty="0" smtClean="0">
                        <a:solidFill>
                          <a:srgbClr val="191B1F"/>
                        </a:solidFill>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10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100%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1" dirty="0" smtClean="0">
                          <a:solidFill>
                            <a:srgbClr val="00B050"/>
                          </a:solidFill>
                          <a:latin typeface="新宋体" panose="02010609030101010101" pitchFamily="49" charset="-122"/>
                          <a:ea typeface="新宋体" panose="02010609030101010101" pitchFamily="49" charset="-122"/>
                        </a:rPr>
                        <a:t>98.5%</a:t>
                      </a:r>
                      <a:endParaRPr lang="zh-CN" altLang="en-US" sz="1800" b="1" dirty="0">
                        <a:solidFill>
                          <a:srgbClr val="00B050"/>
                        </a:solidFill>
                        <a:latin typeface="新宋体" panose="02010609030101010101" pitchFamily="49" charset="-122"/>
                        <a:ea typeface="新宋体" panose="02010609030101010101" pitchFamily="49" charset="-122"/>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无</a:t>
                      </a:r>
                      <a:endPar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10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100%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96.5%</a:t>
                      </a:r>
                      <a:endParaRPr lang="zh-CN" altLang="en-US" sz="1800" b="0" dirty="0">
                        <a:latin typeface="新宋体" panose="02010609030101010101" pitchFamily="49" charset="-122"/>
                        <a:ea typeface="新宋体" panose="02010609030101010101" pitchFamily="49" charset="-122"/>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rPr>
                        <a:t>无</a:t>
                      </a:r>
                      <a:endParaRPr lang="en-US" altLang="zh-CN" sz="1800" b="0" i="0" u="none" strike="noStrike" cap="none" spc="0" baseline="0" dirty="0" smtClean="0">
                        <a:ln>
                          <a:noFill/>
                        </a:ln>
                        <a:solidFill>
                          <a:schemeClr val="tx1"/>
                        </a:solidFill>
                        <a:effectLst/>
                        <a:uFillTx/>
                        <a:latin typeface="新宋体" panose="02010609030101010101" pitchFamily="49" charset="-122"/>
                        <a:ea typeface="新宋体" panose="02010609030101010101" pitchFamily="49" charset="-122"/>
                        <a:cs typeface="+mn-cs"/>
                        <a:sym typeface="等线"/>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10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latin typeface="新宋体" panose="02010609030101010101" pitchFamily="49" charset="-122"/>
                          <a:ea typeface="新宋体" panose="02010609030101010101" pitchFamily="49" charset="-122"/>
                        </a:rPr>
                        <a:t>80%</a:t>
                      </a:r>
                      <a:endParaRPr lang="zh-CN" altLang="en-US" sz="1800" b="0" dirty="0">
                        <a:latin typeface="新宋体" panose="02010609030101010101" pitchFamily="49" charset="-122"/>
                        <a:ea typeface="新宋体" panose="02010609030101010101" pitchFamily="49" charset="-122"/>
                      </a:endParaRPr>
                    </a:p>
                  </a:txBody>
                  <a:tcPr/>
                </a:tc>
                <a:tc>
                  <a:txBody>
                    <a:bodyPr/>
                    <a:lstStyle/>
                    <a:p>
                      <a:pPr algn="ctr"/>
                      <a:r>
                        <a:rPr lang="en-US" altLang="zh-CN" sz="1800" b="0" dirty="0" smtClean="0">
                          <a:solidFill>
                            <a:srgbClr val="FF0000"/>
                          </a:solidFill>
                          <a:latin typeface="新宋体" panose="02010609030101010101" pitchFamily="49" charset="-122"/>
                          <a:ea typeface="新宋体" panose="02010609030101010101" pitchFamily="49" charset="-122"/>
                        </a:rPr>
                        <a:t>83.0%</a:t>
                      </a:r>
                      <a:endParaRPr lang="zh-CN" altLang="en-US" sz="1800" b="0" dirty="0">
                        <a:solidFill>
                          <a:srgbClr val="FF0000"/>
                        </a:solidFill>
                        <a:latin typeface="新宋体" panose="02010609030101010101" pitchFamily="49" charset="-122"/>
                        <a:ea typeface="新宋体" panose="02010609030101010101" pitchFamily="49" charset="-122"/>
                      </a:endParaRPr>
                    </a:p>
                  </a:txBody>
                  <a:tcPr/>
                </a:tc>
              </a:tr>
            </a:tbl>
          </a:graphicData>
        </a:graphic>
      </p:graphicFrame>
      <p:sp>
        <p:nvSpPr>
          <p:cNvPr id="11" name="矩形 10"/>
          <p:cNvSpPr/>
          <p:nvPr/>
        </p:nvSpPr>
        <p:spPr>
          <a:xfrm>
            <a:off x="512327" y="817792"/>
            <a:ext cx="2638864" cy="369332"/>
          </a:xfrm>
          <a:prstGeom prst="rect">
            <a:avLst/>
          </a:prstGeom>
        </p:spPr>
        <p:txBody>
          <a:bodyPr wrap="none">
            <a:spAutoFit/>
          </a:bodyPr>
          <a:lstStyle/>
          <a:p>
            <a:r>
              <a:rPr lang="en-US" altLang="zh-CN" b="1" dirty="0" smtClean="0">
                <a:latin typeface="新宋体" panose="02010609030101010101" pitchFamily="49" charset="-122"/>
                <a:ea typeface="新宋体" panose="02010609030101010101" pitchFamily="49" charset="-122"/>
              </a:rPr>
              <a:t>Result</a:t>
            </a:r>
            <a:r>
              <a:rPr lang="zh-CN" altLang="en-US" b="1" dirty="0" smtClean="0">
                <a:latin typeface="新宋体" panose="02010609030101010101" pitchFamily="49" charset="-122"/>
                <a:ea typeface="新宋体" panose="02010609030101010101" pitchFamily="49" charset="-122"/>
              </a:rPr>
              <a:t>（</a:t>
            </a:r>
            <a:r>
              <a:rPr lang="en-US" altLang="zh-CN" b="1" dirty="0" smtClean="0">
                <a:latin typeface="新宋体" panose="02010609030101010101" pitchFamily="49" charset="-122"/>
                <a:ea typeface="新宋体" panose="02010609030101010101" pitchFamily="49" charset="-122"/>
              </a:rPr>
              <a:t>GPT4-turbo</a:t>
            </a:r>
            <a:r>
              <a:rPr lang="zh-CN" altLang="en-US" b="1" dirty="0" smtClean="0">
                <a:latin typeface="新宋体" panose="02010609030101010101" pitchFamily="49" charset="-122"/>
                <a:ea typeface="新宋体" panose="02010609030101010101" pitchFamily="49" charset="-122"/>
              </a:rPr>
              <a:t>）</a:t>
            </a:r>
            <a:r>
              <a:rPr lang="en-US" altLang="zh-CN" b="1" dirty="0" smtClean="0">
                <a:latin typeface="新宋体" panose="02010609030101010101" pitchFamily="49" charset="-122"/>
                <a:ea typeface="新宋体" panose="02010609030101010101" pitchFamily="49" charset="-122"/>
              </a:rPr>
              <a:t>:</a:t>
            </a:r>
            <a:endParaRPr lang="zh-CN" altLang="en-US" b="1" dirty="0">
              <a:latin typeface="新宋体" panose="02010609030101010101" pitchFamily="49" charset="-122"/>
              <a:ea typeface="新宋体" panose="02010609030101010101" pitchFamily="49" charset="-122"/>
            </a:endParaRPr>
          </a:p>
        </p:txBody>
      </p:sp>
      <p:sp>
        <p:nvSpPr>
          <p:cNvPr id="14" name="矩形 13"/>
          <p:cNvSpPr/>
          <p:nvPr/>
        </p:nvSpPr>
        <p:spPr>
          <a:xfrm>
            <a:off x="512327" y="3865388"/>
            <a:ext cx="1471878" cy="369332"/>
          </a:xfrm>
          <a:prstGeom prst="rect">
            <a:avLst/>
          </a:prstGeom>
        </p:spPr>
        <p:txBody>
          <a:bodyPr wrap="none">
            <a:spAutoFit/>
          </a:bodyPr>
          <a:lstStyle/>
          <a:p>
            <a:r>
              <a:rPr lang="en-US" altLang="zh-CN" b="1" dirty="0" smtClean="0">
                <a:latin typeface="新宋体" panose="02010609030101010101" pitchFamily="49" charset="-122"/>
                <a:ea typeface="新宋体" panose="02010609030101010101" pitchFamily="49" charset="-122"/>
              </a:rPr>
              <a:t>Conclusion:</a:t>
            </a:r>
            <a:endParaRPr lang="zh-CN" altLang="en-US" b="1" dirty="0">
              <a:latin typeface="新宋体" panose="02010609030101010101" pitchFamily="49" charset="-122"/>
              <a:ea typeface="新宋体" panose="02010609030101010101" pitchFamily="49" charset="-122"/>
            </a:endParaRPr>
          </a:p>
        </p:txBody>
      </p:sp>
      <p:sp>
        <p:nvSpPr>
          <p:cNvPr id="15" name="矩形 14"/>
          <p:cNvSpPr/>
          <p:nvPr/>
        </p:nvSpPr>
        <p:spPr>
          <a:xfrm>
            <a:off x="885335" y="4254937"/>
            <a:ext cx="10288943" cy="2031325"/>
          </a:xfrm>
          <a:prstGeom prst="rect">
            <a:avLst/>
          </a:prstGeom>
        </p:spPr>
        <p:txBody>
          <a:bodyPr wrap="square">
            <a:spAutoFit/>
          </a:bodyPr>
          <a:lstStyle/>
          <a:p>
            <a:r>
              <a:rPr lang="en-US" altLang="zh-CN" dirty="0" smtClean="0">
                <a:latin typeface="Helvetica Neue"/>
              </a:rPr>
              <a:t>1</a:t>
            </a:r>
            <a:r>
              <a:rPr lang="zh-CN" altLang="en-US" dirty="0" smtClean="0">
                <a:latin typeface="Helvetica Neue"/>
              </a:rPr>
              <a:t>、</a:t>
            </a:r>
            <a:r>
              <a:rPr lang="en-US" altLang="zh-CN" dirty="0" smtClean="0">
                <a:latin typeface="Helvetica Neue"/>
              </a:rPr>
              <a:t>LLM</a:t>
            </a:r>
            <a:r>
              <a:rPr lang="zh-CN" altLang="en-US" dirty="0" smtClean="0">
                <a:latin typeface="Helvetica Neue"/>
              </a:rPr>
              <a:t>的</a:t>
            </a:r>
            <a:r>
              <a:rPr lang="en-US" altLang="zh-CN" dirty="0" smtClean="0">
                <a:latin typeface="Helvetica Neue"/>
              </a:rPr>
              <a:t>In-Context Learning</a:t>
            </a:r>
            <a:r>
              <a:rPr lang="zh-CN" altLang="en-US" dirty="0" smtClean="0">
                <a:latin typeface="Helvetica Neue"/>
              </a:rPr>
              <a:t>，可以学习到隐式的从</a:t>
            </a:r>
            <a:r>
              <a:rPr lang="en-US" altLang="zh-CN" dirty="0" smtClean="0">
                <a:latin typeface="Helvetica Neue"/>
              </a:rPr>
              <a:t>LLM</a:t>
            </a:r>
            <a:r>
              <a:rPr lang="zh-CN" altLang="en-US" dirty="0" smtClean="0">
                <a:latin typeface="Helvetica Neue"/>
              </a:rPr>
              <a:t>已有知识到上下文知识的对齐关系。</a:t>
            </a:r>
            <a:endParaRPr lang="en-US" altLang="zh-CN" dirty="0" smtClean="0">
              <a:latin typeface="Helvetica Neue"/>
            </a:endParaRPr>
          </a:p>
          <a:p>
            <a:r>
              <a:rPr lang="en-US" altLang="zh-CN" dirty="0" smtClean="0">
                <a:latin typeface="Helvetica Neue"/>
              </a:rPr>
              <a:t>2</a:t>
            </a:r>
            <a:r>
              <a:rPr lang="zh-CN" altLang="en-US" dirty="0" smtClean="0">
                <a:latin typeface="Helvetica Neue"/>
              </a:rPr>
              <a:t>、相对于隐式的对齐关系，显示的对齐在效果上更优。</a:t>
            </a:r>
            <a:endParaRPr lang="en-US" altLang="zh-CN" dirty="0" smtClean="0">
              <a:latin typeface="Helvetica Neue"/>
            </a:endParaRPr>
          </a:p>
          <a:p>
            <a:r>
              <a:rPr lang="en-US" altLang="zh-CN" dirty="0" smtClean="0">
                <a:latin typeface="Helvetica Neue"/>
              </a:rPr>
              <a:t>3</a:t>
            </a:r>
            <a:r>
              <a:rPr lang="zh-CN" altLang="en-US" dirty="0" smtClean="0">
                <a:latin typeface="Helvetica Neue"/>
              </a:rPr>
              <a:t>、显示的对齐与</a:t>
            </a:r>
            <a:r>
              <a:rPr lang="zh-CN" altLang="en-US" dirty="0">
                <a:latin typeface="Helvetica Neue"/>
              </a:rPr>
              <a:t>隐式的</a:t>
            </a:r>
            <a:r>
              <a:rPr lang="zh-CN" altLang="en-US" dirty="0" smtClean="0">
                <a:latin typeface="Helvetica Neue"/>
              </a:rPr>
              <a:t>对齐同时存在的情况下，</a:t>
            </a:r>
            <a:r>
              <a:rPr lang="zh-CN" altLang="en-US" dirty="0">
                <a:latin typeface="Helvetica Neue"/>
              </a:rPr>
              <a:t>隐式的</a:t>
            </a:r>
            <a:r>
              <a:rPr lang="zh-CN" altLang="en-US" dirty="0" smtClean="0">
                <a:latin typeface="Helvetica Neue"/>
              </a:rPr>
              <a:t>对齐起到的增益有限，噪音的影响也有限。</a:t>
            </a:r>
            <a:endParaRPr lang="en-US" altLang="zh-CN" dirty="0" smtClean="0">
              <a:latin typeface="Helvetica Neue"/>
            </a:endParaRPr>
          </a:p>
          <a:p>
            <a:r>
              <a:rPr lang="en-US" altLang="zh-CN" dirty="0" smtClean="0">
                <a:latin typeface="Helvetica Neue"/>
              </a:rPr>
              <a:t>4</a:t>
            </a:r>
            <a:r>
              <a:rPr lang="zh-CN" altLang="en-US" dirty="0" smtClean="0">
                <a:latin typeface="Helvetica Neue"/>
              </a:rPr>
              <a:t>、</a:t>
            </a:r>
            <a:r>
              <a:rPr lang="zh-CN" altLang="en-US" dirty="0" smtClean="0">
                <a:solidFill>
                  <a:srgbClr val="FF0000"/>
                </a:solidFill>
                <a:latin typeface="Helvetica Neue"/>
              </a:rPr>
              <a:t>显示的对齐</a:t>
            </a:r>
            <a:r>
              <a:rPr lang="en-US" altLang="zh-CN" dirty="0" smtClean="0">
                <a:solidFill>
                  <a:srgbClr val="FF0000"/>
                </a:solidFill>
                <a:latin typeface="Helvetica Neue"/>
              </a:rPr>
              <a:t>+</a:t>
            </a:r>
            <a:r>
              <a:rPr lang="zh-CN" altLang="en-US" dirty="0" smtClean="0">
                <a:solidFill>
                  <a:srgbClr val="FF0000"/>
                </a:solidFill>
                <a:latin typeface="Helvetica Neue"/>
              </a:rPr>
              <a:t>正确的示例，起到的效果最优。</a:t>
            </a:r>
            <a:r>
              <a:rPr lang="zh-CN" altLang="en-US" dirty="0"/>
              <a:t/>
            </a:r>
            <a:br>
              <a:rPr lang="zh-CN" altLang="en-US" dirty="0"/>
            </a:br>
            <a:r>
              <a:rPr lang="zh-CN" altLang="en-US" dirty="0"/>
              <a:t/>
            </a:r>
            <a:br>
              <a:rPr lang="zh-CN" altLang="en-US" dirty="0"/>
            </a:br>
            <a:r>
              <a:rPr lang="en-US" altLang="zh-CN" dirty="0" smtClean="0">
                <a:solidFill>
                  <a:srgbClr val="2E4EE0"/>
                </a:solidFill>
                <a:latin typeface="Helvetica Neue"/>
              </a:rPr>
              <a:t>In-Context Learning</a:t>
            </a:r>
            <a:r>
              <a:rPr lang="zh-CN" altLang="en-US" dirty="0" smtClean="0">
                <a:solidFill>
                  <a:srgbClr val="2E4EE0"/>
                </a:solidFill>
                <a:latin typeface="Helvetica Neue"/>
              </a:rPr>
              <a:t>本身的</a:t>
            </a:r>
            <a:r>
              <a:rPr lang="zh-CN" altLang="en-US" dirty="0" smtClean="0">
                <a:solidFill>
                  <a:srgbClr val="2E4EE0"/>
                </a:solidFill>
                <a:latin typeface="Helvetica Neue"/>
              </a:rPr>
              <a:t>能力建立在模型</a:t>
            </a:r>
            <a:r>
              <a:rPr lang="zh-CN" altLang="en-US" dirty="0" smtClean="0">
                <a:solidFill>
                  <a:srgbClr val="2E4EE0"/>
                </a:solidFill>
                <a:latin typeface="Helvetica Neue"/>
              </a:rPr>
              <a:t>已有的知识及推理能力的支撑</a:t>
            </a:r>
            <a:r>
              <a:rPr lang="zh-CN" altLang="en-US" dirty="0" smtClean="0">
                <a:solidFill>
                  <a:srgbClr val="2E4EE0"/>
                </a:solidFill>
                <a:latin typeface="Helvetica Neue"/>
              </a:rPr>
              <a:t>。对于模型</a:t>
            </a:r>
            <a:r>
              <a:rPr lang="zh-CN" altLang="en-US" dirty="0" smtClean="0">
                <a:solidFill>
                  <a:srgbClr val="2E4EE0"/>
                </a:solidFill>
                <a:latin typeface="Helvetica Neue"/>
              </a:rPr>
              <a:t>本身不掌握的全新知识</a:t>
            </a:r>
            <a:r>
              <a:rPr lang="zh-CN" altLang="en-US" dirty="0" smtClean="0">
                <a:solidFill>
                  <a:srgbClr val="2E4EE0"/>
                </a:solidFill>
                <a:latin typeface="Helvetica Neue"/>
              </a:rPr>
              <a:t>，很难通过</a:t>
            </a:r>
            <a:r>
              <a:rPr lang="en-US" altLang="zh-CN" dirty="0" smtClean="0">
                <a:solidFill>
                  <a:srgbClr val="2E4EE0"/>
                </a:solidFill>
                <a:latin typeface="Helvetica Neue"/>
              </a:rPr>
              <a:t>ICL</a:t>
            </a:r>
            <a:r>
              <a:rPr lang="zh-CN" altLang="en-US" dirty="0" smtClean="0">
                <a:solidFill>
                  <a:srgbClr val="2E4EE0"/>
                </a:solidFill>
                <a:latin typeface="Helvetica Neue"/>
              </a:rPr>
              <a:t>进行学习。</a:t>
            </a:r>
            <a:endParaRPr lang="zh-CN" altLang="en-US" dirty="0">
              <a:solidFill>
                <a:srgbClr val="2E4EE0"/>
              </a:solidFill>
            </a:endParaRPr>
          </a:p>
        </p:txBody>
      </p:sp>
      <p:sp>
        <p:nvSpPr>
          <p:cNvPr id="3" name="矩形 2"/>
          <p:cNvSpPr/>
          <p:nvPr/>
        </p:nvSpPr>
        <p:spPr>
          <a:xfrm>
            <a:off x="5137295" y="6278702"/>
            <a:ext cx="1321196" cy="369332"/>
          </a:xfrm>
          <a:prstGeom prst="rect">
            <a:avLst/>
          </a:prstGeom>
        </p:spPr>
        <p:txBody>
          <a:bodyPr wrap="none">
            <a:spAutoFit/>
          </a:bodyPr>
          <a:lstStyle/>
          <a:p>
            <a:r>
              <a:rPr lang="zh-CN" altLang="en-US" dirty="0" smtClean="0">
                <a:hlinkClick r:id="rId3"/>
              </a:rPr>
              <a:t>示例：</a:t>
            </a:r>
            <a:r>
              <a:rPr lang="en-US" altLang="zh-CN" dirty="0" smtClean="0">
                <a:hlinkClick r:id="rId3"/>
              </a:rPr>
              <a:t>icl-1</a:t>
            </a:r>
            <a:endParaRPr lang="zh-CN" altLang="en-US" dirty="0"/>
          </a:p>
        </p:txBody>
      </p:sp>
    </p:spTree>
    <p:extLst>
      <p:ext uri="{BB962C8B-B14F-4D97-AF65-F5344CB8AC3E}">
        <p14:creationId xmlns:p14="http://schemas.microsoft.com/office/powerpoint/2010/main" val="1747409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课程大纲</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3" name="矩形 22"/>
          <p:cNvSpPr/>
          <p:nvPr/>
        </p:nvSpPr>
        <p:spPr>
          <a:xfrm>
            <a:off x="882109" y="1148989"/>
            <a:ext cx="2880000" cy="396000"/>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       人类</a:t>
            </a:r>
            <a:endParaRPr kumimoji="0" lang="zh-CN" altLang="en-US" sz="180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1" name="矩形 60"/>
          <p:cNvSpPr/>
          <p:nvPr/>
        </p:nvSpPr>
        <p:spPr>
          <a:xfrm>
            <a:off x="3006668" y="1179985"/>
            <a:ext cx="720000" cy="324000"/>
          </a:xfrm>
          <a:prstGeom prst="rect">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3" name="矩形 62"/>
          <p:cNvSpPr/>
          <p:nvPr/>
        </p:nvSpPr>
        <p:spPr>
          <a:xfrm>
            <a:off x="4446668" y="1148989"/>
            <a:ext cx="2880000" cy="396000"/>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r>
              <a:rPr lang="zh-CN" altLang="en-US" dirty="0">
                <a:solidFill>
                  <a:schemeClr val="bg1"/>
                </a:solidFill>
                <a:latin typeface="新宋体" panose="02010609030101010101" pitchFamily="49" charset="-122"/>
                <a:ea typeface="新宋体" panose="02010609030101010101" pitchFamily="49" charset="-122"/>
              </a:rPr>
              <a:t>    </a:t>
            </a:r>
            <a:r>
              <a:rPr lang="zh-CN" altLang="en-US" dirty="0" smtClean="0">
                <a:solidFill>
                  <a:schemeClr val="bg1"/>
                </a:solidFill>
                <a:latin typeface="新宋体" panose="02010609030101010101" pitchFamily="49" charset="-122"/>
                <a:ea typeface="新宋体" panose="02010609030101010101" pitchFamily="49" charset="-122"/>
              </a:rPr>
              <a:t>人类</a:t>
            </a:r>
            <a:endParaRPr lang="zh-CN" altLang="en-US" dirty="0">
              <a:solidFill>
                <a:schemeClr val="bg1"/>
              </a:solidFill>
              <a:latin typeface="新宋体" panose="02010609030101010101" pitchFamily="49" charset="-122"/>
              <a:ea typeface="新宋体" panose="02010609030101010101" pitchFamily="49" charset="-122"/>
            </a:endParaRPr>
          </a:p>
        </p:txBody>
      </p:sp>
      <p:sp>
        <p:nvSpPr>
          <p:cNvPr id="64" name="矩形 63"/>
          <p:cNvSpPr/>
          <p:nvPr/>
        </p:nvSpPr>
        <p:spPr>
          <a:xfrm>
            <a:off x="5842808" y="1179985"/>
            <a:ext cx="1440000" cy="324000"/>
          </a:xfrm>
          <a:prstGeom prst="rect">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6" name="矩形 65"/>
          <p:cNvSpPr/>
          <p:nvPr/>
        </p:nvSpPr>
        <p:spPr>
          <a:xfrm>
            <a:off x="7871794" y="1151103"/>
            <a:ext cx="2880000" cy="396000"/>
          </a:xfrm>
          <a:prstGeom prst="rect">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r>
              <a:rPr lang="zh-CN" altLang="en-US" dirty="0" smtClean="0">
                <a:solidFill>
                  <a:schemeClr val="bg1"/>
                </a:solidFill>
                <a:latin typeface="新宋体" panose="02010609030101010101" pitchFamily="49" charset="-122"/>
                <a:ea typeface="新宋体" panose="02010609030101010101" pitchFamily="49" charset="-122"/>
              </a:rPr>
              <a:t> 人类</a:t>
            </a:r>
            <a:endParaRPr lang="zh-CN" altLang="en-US" dirty="0">
              <a:solidFill>
                <a:schemeClr val="bg1"/>
              </a:solidFill>
              <a:latin typeface="新宋体" panose="02010609030101010101" pitchFamily="49" charset="-122"/>
              <a:ea typeface="新宋体" panose="02010609030101010101" pitchFamily="49" charset="-122"/>
            </a:endParaRPr>
          </a:p>
        </p:txBody>
      </p:sp>
      <p:sp>
        <p:nvSpPr>
          <p:cNvPr id="67" name="矩形 66"/>
          <p:cNvSpPr/>
          <p:nvPr/>
        </p:nvSpPr>
        <p:spPr>
          <a:xfrm>
            <a:off x="8555009" y="1182099"/>
            <a:ext cx="2160000" cy="324000"/>
          </a:xfrm>
          <a:prstGeom prst="rect">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chemeClr val="bg1"/>
                </a:solidFill>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solidFill>
                <a:schemeClr val="bg1"/>
              </a:solidFill>
              <a:effectLst/>
              <a:uFillTx/>
              <a:latin typeface="新宋体" panose="02010609030101010101" pitchFamily="49" charset="-122"/>
              <a:ea typeface="新宋体" panose="02010609030101010101" pitchFamily="49" charset="-122"/>
              <a:sym typeface="等线"/>
            </a:endParaRPr>
          </a:p>
        </p:txBody>
      </p:sp>
      <p:sp>
        <p:nvSpPr>
          <p:cNvPr id="68" name="矩形 67"/>
          <p:cNvSpPr/>
          <p:nvPr/>
        </p:nvSpPr>
        <p:spPr>
          <a:xfrm>
            <a:off x="1577303" y="591922"/>
            <a:ext cx="1820361" cy="523220"/>
          </a:xfrm>
          <a:prstGeom prst="rect">
            <a:avLst/>
          </a:prstGeom>
        </p:spPr>
        <p:txBody>
          <a:bodyPr wrap="square">
            <a:spAutoFit/>
          </a:bodyPr>
          <a:lstStyle/>
          <a:p>
            <a:r>
              <a:rPr lang="en-US" altLang="zh-CN" sz="2800" dirty="0" smtClean="0">
                <a:latin typeface="新宋体" panose="02010609030101010101" pitchFamily="49" charset="-122"/>
                <a:ea typeface="新宋体" panose="02010609030101010101" pitchFamily="49" charset="-122"/>
              </a:rPr>
              <a:t>AI Chat</a:t>
            </a:r>
          </a:p>
        </p:txBody>
      </p:sp>
      <p:sp>
        <p:nvSpPr>
          <p:cNvPr id="70" name="矩形 69"/>
          <p:cNvSpPr/>
          <p:nvPr/>
        </p:nvSpPr>
        <p:spPr>
          <a:xfrm>
            <a:off x="4868001" y="584765"/>
            <a:ext cx="2148703" cy="523220"/>
          </a:xfrm>
          <a:prstGeom prst="rect">
            <a:avLst/>
          </a:prstGeom>
        </p:spPr>
        <p:txBody>
          <a:bodyPr wrap="square">
            <a:spAutoFit/>
          </a:bodyPr>
          <a:lstStyle/>
          <a:p>
            <a:r>
              <a:rPr lang="en-US" altLang="zh-CN" sz="2800" dirty="0" smtClean="0">
                <a:latin typeface="新宋体" panose="02010609030101010101" pitchFamily="49" charset="-122"/>
                <a:ea typeface="新宋体" panose="02010609030101010101" pitchFamily="49" charset="-122"/>
              </a:rPr>
              <a:t>AI Copilot</a:t>
            </a:r>
          </a:p>
        </p:txBody>
      </p:sp>
      <p:sp>
        <p:nvSpPr>
          <p:cNvPr id="71" name="矩形 70"/>
          <p:cNvSpPr/>
          <p:nvPr/>
        </p:nvSpPr>
        <p:spPr>
          <a:xfrm>
            <a:off x="8401613" y="580594"/>
            <a:ext cx="1820361" cy="523220"/>
          </a:xfrm>
          <a:prstGeom prst="rect">
            <a:avLst/>
          </a:prstGeom>
        </p:spPr>
        <p:txBody>
          <a:bodyPr wrap="square">
            <a:spAutoFit/>
          </a:bodyPr>
          <a:lstStyle/>
          <a:p>
            <a:r>
              <a:rPr lang="en-US" altLang="zh-CN" sz="2800" dirty="0" smtClean="0">
                <a:latin typeface="新宋体" panose="02010609030101010101" pitchFamily="49" charset="-122"/>
                <a:ea typeface="新宋体" panose="02010609030101010101" pitchFamily="49" charset="-122"/>
              </a:rPr>
              <a:t>AI Agent</a:t>
            </a:r>
          </a:p>
        </p:txBody>
      </p:sp>
      <p:cxnSp>
        <p:nvCxnSpPr>
          <p:cNvPr id="81" name="直接箭头连接符 80"/>
          <p:cNvCxnSpPr>
            <a:stCxn id="29" idx="2"/>
            <a:endCxn id="83" idx="0"/>
          </p:cNvCxnSpPr>
          <p:nvPr/>
        </p:nvCxnSpPr>
        <p:spPr>
          <a:xfrm flipH="1">
            <a:off x="1787462" y="2697843"/>
            <a:ext cx="1962" cy="37979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83" name="圆角矩形 82"/>
          <p:cNvSpPr/>
          <p:nvPr/>
        </p:nvSpPr>
        <p:spPr>
          <a:xfrm>
            <a:off x="824182" y="3077642"/>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人类设定任务目标</a:t>
            </a:r>
            <a:endParaRPr lang="zh-CN" altLang="en-US" sz="1600" dirty="0">
              <a:latin typeface="新宋体" panose="02010609030101010101" pitchFamily="49" charset="-122"/>
              <a:ea typeface="新宋体" panose="02010609030101010101" pitchFamily="49" charset="-122"/>
            </a:endParaRPr>
          </a:p>
        </p:txBody>
      </p:sp>
      <p:sp>
        <p:nvSpPr>
          <p:cNvPr id="85" name="圆角矩形 84"/>
          <p:cNvSpPr/>
          <p:nvPr/>
        </p:nvSpPr>
        <p:spPr>
          <a:xfrm>
            <a:off x="824181" y="4392564"/>
            <a:ext cx="1926559"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其中某几个步骤</a:t>
            </a:r>
            <a:r>
              <a:rPr lang="en-US" altLang="zh-CN" sz="1600" dirty="0" smtClean="0">
                <a:latin typeface="新宋体" panose="02010609030101010101" pitchFamily="49" charset="-122"/>
                <a:ea typeface="新宋体" panose="02010609030101010101" pitchFamily="49" charset="-122"/>
              </a:rPr>
              <a:t>AI</a:t>
            </a:r>
            <a:r>
              <a:rPr lang="zh-CN" altLang="en-US" sz="1600" dirty="0" smtClean="0">
                <a:latin typeface="新宋体" panose="02010609030101010101" pitchFamily="49" charset="-122"/>
                <a:ea typeface="新宋体" panose="02010609030101010101" pitchFamily="49" charset="-122"/>
              </a:rPr>
              <a:t>提供建议或信息</a:t>
            </a:r>
            <a:endParaRPr lang="zh-CN" altLang="en-US" sz="1600" dirty="0">
              <a:latin typeface="新宋体" panose="02010609030101010101" pitchFamily="49" charset="-122"/>
              <a:ea typeface="新宋体" panose="02010609030101010101" pitchFamily="49" charset="-122"/>
            </a:endParaRPr>
          </a:p>
        </p:txBody>
      </p:sp>
      <p:sp>
        <p:nvSpPr>
          <p:cNvPr id="86" name="圆角矩形 85"/>
          <p:cNvSpPr/>
          <p:nvPr/>
        </p:nvSpPr>
        <p:spPr>
          <a:xfrm>
            <a:off x="824182" y="6141442"/>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人类自主结束工作</a:t>
            </a:r>
            <a:endParaRPr lang="zh-CN" altLang="en-US" sz="1600" dirty="0">
              <a:latin typeface="新宋体" panose="02010609030101010101" pitchFamily="49" charset="-122"/>
              <a:ea typeface="新宋体" panose="02010609030101010101" pitchFamily="49" charset="-122"/>
            </a:endParaRPr>
          </a:p>
        </p:txBody>
      </p:sp>
      <p:pic>
        <p:nvPicPr>
          <p:cNvPr id="29" name="图片 2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65" y="2086391"/>
            <a:ext cx="760917" cy="611452"/>
          </a:xfrm>
          <a:prstGeom prst="rect">
            <a:avLst/>
          </a:prstGeom>
        </p:spPr>
      </p:pic>
      <p:cxnSp>
        <p:nvCxnSpPr>
          <p:cNvPr id="87" name="直接箭头连接符 86"/>
          <p:cNvCxnSpPr>
            <a:stCxn id="83" idx="2"/>
            <a:endCxn id="85" idx="0"/>
          </p:cNvCxnSpPr>
          <p:nvPr/>
        </p:nvCxnSpPr>
        <p:spPr>
          <a:xfrm flipH="1">
            <a:off x="1787461" y="3653642"/>
            <a:ext cx="1" cy="73892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88" name="直接箭头连接符 87"/>
          <p:cNvCxnSpPr>
            <a:stCxn id="85" idx="2"/>
            <a:endCxn id="86" idx="0"/>
          </p:cNvCxnSpPr>
          <p:nvPr/>
        </p:nvCxnSpPr>
        <p:spPr>
          <a:xfrm>
            <a:off x="1787461" y="5256564"/>
            <a:ext cx="1" cy="884878"/>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90" name="直接箭头连接符 89"/>
          <p:cNvCxnSpPr>
            <a:endCxn id="85" idx="3"/>
          </p:cNvCxnSpPr>
          <p:nvPr/>
        </p:nvCxnSpPr>
        <p:spPr>
          <a:xfrm flipH="1">
            <a:off x="2750740" y="4823095"/>
            <a:ext cx="490550" cy="146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93" name="直接箭头连接符 92"/>
          <p:cNvCxnSpPr>
            <a:stCxn id="98" idx="2"/>
            <a:endCxn id="94" idx="0"/>
          </p:cNvCxnSpPr>
          <p:nvPr/>
        </p:nvCxnSpPr>
        <p:spPr>
          <a:xfrm flipH="1">
            <a:off x="5280250" y="2688798"/>
            <a:ext cx="1962" cy="386890"/>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94" name="圆角矩形 93"/>
          <p:cNvSpPr/>
          <p:nvPr/>
        </p:nvSpPr>
        <p:spPr>
          <a:xfrm>
            <a:off x="4316970" y="3075688"/>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人类设定任务目标</a:t>
            </a:r>
            <a:endParaRPr lang="zh-CN" altLang="en-US" sz="1600" dirty="0">
              <a:latin typeface="新宋体" panose="02010609030101010101" pitchFamily="49" charset="-122"/>
              <a:ea typeface="新宋体" panose="02010609030101010101" pitchFamily="49" charset="-122"/>
            </a:endParaRPr>
          </a:p>
        </p:txBody>
      </p:sp>
      <p:sp>
        <p:nvSpPr>
          <p:cNvPr id="95" name="圆角矩形 94"/>
          <p:cNvSpPr/>
          <p:nvPr/>
        </p:nvSpPr>
        <p:spPr>
          <a:xfrm>
            <a:off x="4316969" y="3925922"/>
            <a:ext cx="1926559"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其中某几个步骤</a:t>
            </a:r>
            <a:r>
              <a:rPr lang="en-US" altLang="zh-CN" sz="1600" dirty="0" smtClean="0">
                <a:latin typeface="新宋体" panose="02010609030101010101" pitchFamily="49" charset="-122"/>
                <a:ea typeface="新宋体" panose="02010609030101010101" pitchFamily="49" charset="-122"/>
              </a:rPr>
              <a:t>AI</a:t>
            </a:r>
            <a:r>
              <a:rPr lang="zh-CN" altLang="en-US" sz="1600" dirty="0" smtClean="0">
                <a:latin typeface="新宋体" panose="02010609030101010101" pitchFamily="49" charset="-122"/>
                <a:ea typeface="新宋体" panose="02010609030101010101" pitchFamily="49" charset="-122"/>
              </a:rPr>
              <a:t>完成初稿</a:t>
            </a:r>
            <a:endParaRPr lang="zh-CN" altLang="en-US" sz="1600" dirty="0">
              <a:latin typeface="新宋体" panose="02010609030101010101" pitchFamily="49" charset="-122"/>
              <a:ea typeface="新宋体" panose="02010609030101010101" pitchFamily="49" charset="-122"/>
            </a:endParaRPr>
          </a:p>
        </p:txBody>
      </p:sp>
      <p:sp>
        <p:nvSpPr>
          <p:cNvPr id="96" name="圆角矩形 95"/>
          <p:cNvSpPr/>
          <p:nvPr/>
        </p:nvSpPr>
        <p:spPr>
          <a:xfrm>
            <a:off x="4316970" y="6136907"/>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人类自主结束工作</a:t>
            </a:r>
            <a:endParaRPr lang="zh-CN" altLang="en-US" sz="1600" dirty="0">
              <a:latin typeface="新宋体" panose="02010609030101010101" pitchFamily="49" charset="-122"/>
              <a:ea typeface="新宋体" panose="02010609030101010101" pitchFamily="49" charset="-122"/>
            </a:endParaRPr>
          </a:p>
        </p:txBody>
      </p:sp>
      <p:pic>
        <p:nvPicPr>
          <p:cNvPr id="98" name="图片 9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753" y="2077346"/>
            <a:ext cx="760917" cy="611452"/>
          </a:xfrm>
          <a:prstGeom prst="rect">
            <a:avLst/>
          </a:prstGeom>
        </p:spPr>
      </p:pic>
      <p:cxnSp>
        <p:nvCxnSpPr>
          <p:cNvPr id="99" name="直接箭头连接符 98"/>
          <p:cNvCxnSpPr>
            <a:stCxn id="94" idx="2"/>
            <a:endCxn id="95" idx="0"/>
          </p:cNvCxnSpPr>
          <p:nvPr/>
        </p:nvCxnSpPr>
        <p:spPr>
          <a:xfrm flipH="1">
            <a:off x="5280249" y="3651688"/>
            <a:ext cx="1" cy="27423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00" name="直接箭头连接符 99"/>
          <p:cNvCxnSpPr>
            <a:stCxn id="105" idx="2"/>
            <a:endCxn id="96" idx="0"/>
          </p:cNvCxnSpPr>
          <p:nvPr/>
        </p:nvCxnSpPr>
        <p:spPr>
          <a:xfrm flipH="1">
            <a:off x="5280250" y="5817736"/>
            <a:ext cx="3568" cy="3191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01" name="直接箭头连接符 100"/>
          <p:cNvCxnSpPr>
            <a:endCxn id="95" idx="3"/>
          </p:cNvCxnSpPr>
          <p:nvPr/>
        </p:nvCxnSpPr>
        <p:spPr>
          <a:xfrm flipH="1">
            <a:off x="6243528" y="4356451"/>
            <a:ext cx="490550" cy="14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105" name="圆角矩形 104"/>
          <p:cNvSpPr/>
          <p:nvPr/>
        </p:nvSpPr>
        <p:spPr>
          <a:xfrm>
            <a:off x="4320538" y="5241736"/>
            <a:ext cx="1926559"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人类确认或修订</a:t>
            </a:r>
            <a:endParaRPr lang="zh-CN" altLang="en-US" sz="1600" dirty="0">
              <a:latin typeface="新宋体" panose="02010609030101010101" pitchFamily="49" charset="-122"/>
              <a:ea typeface="新宋体" panose="02010609030101010101" pitchFamily="49" charset="-122"/>
            </a:endParaRPr>
          </a:p>
        </p:txBody>
      </p:sp>
      <p:cxnSp>
        <p:nvCxnSpPr>
          <p:cNvPr id="32" name="直接箭头连接符 31"/>
          <p:cNvCxnSpPr/>
          <p:nvPr/>
        </p:nvCxnSpPr>
        <p:spPr>
          <a:xfrm flipH="1">
            <a:off x="5164280" y="4789922"/>
            <a:ext cx="3569" cy="404655"/>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flipH="1">
            <a:off x="6247097" y="4542792"/>
            <a:ext cx="490550" cy="14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6" name="直接箭头连接符 35"/>
          <p:cNvCxnSpPr/>
          <p:nvPr/>
        </p:nvCxnSpPr>
        <p:spPr>
          <a:xfrm flipH="1">
            <a:off x="6247097" y="4169975"/>
            <a:ext cx="490550" cy="147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7" name="直接箭头连接符 36"/>
          <p:cNvCxnSpPr/>
          <p:nvPr/>
        </p:nvCxnSpPr>
        <p:spPr>
          <a:xfrm flipV="1">
            <a:off x="5465135" y="4789923"/>
            <a:ext cx="1" cy="45181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pic>
        <p:nvPicPr>
          <p:cNvPr id="44" name="图片 4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171" y="2112264"/>
            <a:ext cx="760917" cy="611452"/>
          </a:xfrm>
          <a:prstGeom prst="rect">
            <a:avLst/>
          </a:prstGeom>
        </p:spPr>
      </p:pic>
      <p:sp>
        <p:nvSpPr>
          <p:cNvPr id="47" name="圆角矩形 46"/>
          <p:cNvSpPr/>
          <p:nvPr/>
        </p:nvSpPr>
        <p:spPr>
          <a:xfrm>
            <a:off x="7860151" y="3090928"/>
            <a:ext cx="1404901"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设定任务目标</a:t>
            </a:r>
            <a:endParaRPr lang="zh-CN" altLang="en-US" sz="1600" dirty="0">
              <a:latin typeface="新宋体" panose="02010609030101010101" pitchFamily="49" charset="-122"/>
              <a:ea typeface="新宋体" panose="02010609030101010101" pitchFamily="49" charset="-122"/>
            </a:endParaRPr>
          </a:p>
        </p:txBody>
      </p:sp>
      <p:sp>
        <p:nvSpPr>
          <p:cNvPr id="48" name="圆角矩形 47"/>
          <p:cNvSpPr/>
          <p:nvPr/>
        </p:nvSpPr>
        <p:spPr>
          <a:xfrm>
            <a:off x="9618409" y="3092882"/>
            <a:ext cx="1195486"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任务规划</a:t>
            </a:r>
            <a:endParaRPr lang="zh-CN" altLang="en-US" sz="1600" dirty="0">
              <a:latin typeface="新宋体" panose="02010609030101010101" pitchFamily="49" charset="-122"/>
              <a:ea typeface="新宋体" panose="02010609030101010101" pitchFamily="49" charset="-122"/>
            </a:endParaRPr>
          </a:p>
        </p:txBody>
      </p:sp>
      <p:sp>
        <p:nvSpPr>
          <p:cNvPr id="49" name="圆角矩形 48"/>
          <p:cNvSpPr/>
          <p:nvPr/>
        </p:nvSpPr>
        <p:spPr>
          <a:xfrm>
            <a:off x="9618409" y="4415285"/>
            <a:ext cx="1195486" cy="1019814"/>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任务执行</a:t>
            </a:r>
            <a:endParaRPr lang="en-US" altLang="zh-CN" sz="1600" dirty="0" smtClean="0">
              <a:latin typeface="新宋体" panose="02010609030101010101" pitchFamily="49" charset="-122"/>
              <a:ea typeface="新宋体" panose="02010609030101010101" pitchFamily="49" charset="-122"/>
            </a:endParaRPr>
          </a:p>
          <a:p>
            <a:pPr algn="ctr"/>
            <a:r>
              <a:rPr lang="zh-CN" altLang="en-US" sz="1600" dirty="0" smtClean="0">
                <a:latin typeface="新宋体" panose="02010609030101010101" pitchFamily="49" charset="-122"/>
                <a:ea typeface="新宋体" panose="02010609030101010101" pitchFamily="49" charset="-122"/>
              </a:rPr>
              <a:t>工具使用</a:t>
            </a:r>
            <a:endParaRPr lang="en-US" altLang="zh-CN" sz="1600" dirty="0" smtClean="0">
              <a:latin typeface="新宋体" panose="02010609030101010101" pitchFamily="49" charset="-122"/>
              <a:ea typeface="新宋体" panose="02010609030101010101" pitchFamily="49" charset="-122"/>
            </a:endParaRPr>
          </a:p>
          <a:p>
            <a:pPr algn="ctr"/>
            <a:r>
              <a:rPr lang="zh-CN" altLang="en-US" sz="1600" dirty="0" smtClean="0">
                <a:latin typeface="新宋体" panose="02010609030101010101" pitchFamily="49" charset="-122"/>
                <a:ea typeface="新宋体" panose="02010609030101010101" pitchFamily="49" charset="-122"/>
              </a:rPr>
              <a:t>任务反馈</a:t>
            </a:r>
            <a:endParaRPr lang="zh-CN" altLang="en-US" sz="1600" dirty="0">
              <a:latin typeface="新宋体" panose="02010609030101010101" pitchFamily="49" charset="-122"/>
              <a:ea typeface="新宋体" panose="02010609030101010101" pitchFamily="49" charset="-122"/>
            </a:endParaRPr>
          </a:p>
        </p:txBody>
      </p:sp>
      <p:sp>
        <p:nvSpPr>
          <p:cNvPr id="50" name="圆角矩形 49"/>
          <p:cNvSpPr/>
          <p:nvPr/>
        </p:nvSpPr>
        <p:spPr>
          <a:xfrm>
            <a:off x="9618409" y="6116495"/>
            <a:ext cx="1195486"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任务完成</a:t>
            </a:r>
            <a:endParaRPr lang="zh-CN" altLang="en-US" sz="1600" dirty="0">
              <a:latin typeface="新宋体" panose="02010609030101010101" pitchFamily="49" charset="-122"/>
              <a:ea typeface="新宋体" panose="02010609030101010101" pitchFamily="49" charset="-122"/>
            </a:endParaRPr>
          </a:p>
        </p:txBody>
      </p:sp>
      <p:sp>
        <p:nvSpPr>
          <p:cNvPr id="51" name="圆角矩形 50"/>
          <p:cNvSpPr/>
          <p:nvPr/>
        </p:nvSpPr>
        <p:spPr>
          <a:xfrm>
            <a:off x="7862615" y="6118689"/>
            <a:ext cx="1404901" cy="576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验收结果</a:t>
            </a:r>
            <a:endParaRPr lang="zh-CN" altLang="en-US" sz="1600" dirty="0">
              <a:latin typeface="新宋体" panose="02010609030101010101" pitchFamily="49" charset="-122"/>
              <a:ea typeface="新宋体" panose="02010609030101010101" pitchFamily="49" charset="-122"/>
            </a:endParaRPr>
          </a:p>
        </p:txBody>
      </p:sp>
      <p:cxnSp>
        <p:nvCxnSpPr>
          <p:cNvPr id="52" name="直接箭头连接符 51"/>
          <p:cNvCxnSpPr>
            <a:stCxn id="44" idx="2"/>
            <a:endCxn id="47" idx="0"/>
          </p:cNvCxnSpPr>
          <p:nvPr/>
        </p:nvCxnSpPr>
        <p:spPr>
          <a:xfrm flipH="1">
            <a:off x="8562602" y="2723716"/>
            <a:ext cx="2028" cy="36721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7" name="直接箭头连接符 56"/>
          <p:cNvCxnSpPr>
            <a:stCxn id="84" idx="2"/>
            <a:endCxn id="48" idx="0"/>
          </p:cNvCxnSpPr>
          <p:nvPr/>
        </p:nvCxnSpPr>
        <p:spPr>
          <a:xfrm flipH="1">
            <a:off x="10216152" y="2674499"/>
            <a:ext cx="5822" cy="41838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2" name="直接箭头连接符 61"/>
          <p:cNvCxnSpPr>
            <a:stCxn id="47" idx="3"/>
            <a:endCxn id="48" idx="1"/>
          </p:cNvCxnSpPr>
          <p:nvPr/>
        </p:nvCxnSpPr>
        <p:spPr>
          <a:xfrm>
            <a:off x="9265052" y="3378928"/>
            <a:ext cx="353357" cy="195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5" name="直接箭头连接符 64"/>
          <p:cNvCxnSpPr/>
          <p:nvPr/>
        </p:nvCxnSpPr>
        <p:spPr>
          <a:xfrm>
            <a:off x="10050957" y="3668882"/>
            <a:ext cx="0" cy="723682"/>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69" name="直接箭头连接符 68"/>
          <p:cNvCxnSpPr/>
          <p:nvPr/>
        </p:nvCxnSpPr>
        <p:spPr>
          <a:xfrm flipV="1">
            <a:off x="10359301" y="3702195"/>
            <a:ext cx="0" cy="69036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72" name="直接箭头连接符 71"/>
          <p:cNvCxnSpPr>
            <a:stCxn id="49" idx="2"/>
            <a:endCxn id="50" idx="0"/>
          </p:cNvCxnSpPr>
          <p:nvPr/>
        </p:nvCxnSpPr>
        <p:spPr>
          <a:xfrm>
            <a:off x="10216152" y="5435099"/>
            <a:ext cx="0" cy="681396"/>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73" name="直接箭头连接符 72"/>
          <p:cNvCxnSpPr>
            <a:stCxn id="50" idx="1"/>
            <a:endCxn id="51" idx="3"/>
          </p:cNvCxnSpPr>
          <p:nvPr/>
        </p:nvCxnSpPr>
        <p:spPr>
          <a:xfrm flipH="1">
            <a:off x="9267516" y="6404495"/>
            <a:ext cx="350893" cy="219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76" name="直接箭头连接符 75"/>
          <p:cNvCxnSpPr>
            <a:stCxn id="47" idx="2"/>
            <a:endCxn id="51" idx="0"/>
          </p:cNvCxnSpPr>
          <p:nvPr/>
        </p:nvCxnSpPr>
        <p:spPr>
          <a:xfrm>
            <a:off x="8562602" y="3666928"/>
            <a:ext cx="2464" cy="2451761"/>
          </a:xfrm>
          <a:prstGeom prst="straightConnector1">
            <a:avLst/>
          </a:prstGeom>
          <a:noFill/>
          <a:ln w="19050" cap="flat">
            <a:solidFill>
              <a:schemeClr val="tx1">
                <a:lumMod val="65000"/>
                <a:lumOff val="35000"/>
              </a:schemeClr>
            </a:solidFill>
            <a:prstDash val="dash"/>
            <a:round/>
            <a:tailEnd type="triangle" w="lg" len="lg"/>
          </a:ln>
          <a:effectLst/>
          <a:sp3d/>
        </p:spPr>
        <p:style>
          <a:lnRef idx="0">
            <a:scrgbClr r="0" g="0" b="0"/>
          </a:lnRef>
          <a:fillRef idx="0">
            <a:scrgbClr r="0" g="0" b="0"/>
          </a:fillRef>
          <a:effectRef idx="0">
            <a:scrgbClr r="0" g="0" b="0"/>
          </a:effectRef>
          <a:fontRef idx="none"/>
        </p:style>
      </p:cxnSp>
      <p:sp>
        <p:nvSpPr>
          <p:cNvPr id="41" name="流程图: 过程 40"/>
          <p:cNvSpPr/>
          <p:nvPr/>
        </p:nvSpPr>
        <p:spPr>
          <a:xfrm>
            <a:off x="3288283" y="4597429"/>
            <a:ext cx="576000" cy="432000"/>
          </a:xfrm>
          <a:prstGeom prst="flowChartProcess">
            <a:avLst/>
          </a:prstGeom>
          <a:noFill/>
          <a:ln w="4445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effectLst/>
              <a:uFillTx/>
              <a:latin typeface="新宋体" panose="02010609030101010101" pitchFamily="49" charset="-122"/>
              <a:ea typeface="新宋体" panose="02010609030101010101" pitchFamily="49" charset="-122"/>
              <a:sym typeface="等线"/>
            </a:endParaRPr>
          </a:p>
        </p:txBody>
      </p:sp>
      <p:sp>
        <p:nvSpPr>
          <p:cNvPr id="82" name="流程图: 过程 81"/>
          <p:cNvSpPr/>
          <p:nvPr/>
        </p:nvSpPr>
        <p:spPr>
          <a:xfrm>
            <a:off x="6776593" y="4127761"/>
            <a:ext cx="576000" cy="432000"/>
          </a:xfrm>
          <a:prstGeom prst="flowChartProcess">
            <a:avLst/>
          </a:prstGeom>
          <a:noFill/>
          <a:ln w="4445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effectLst/>
              <a:uFillTx/>
              <a:latin typeface="新宋体" panose="02010609030101010101" pitchFamily="49" charset="-122"/>
              <a:ea typeface="新宋体" panose="02010609030101010101" pitchFamily="49" charset="-122"/>
              <a:sym typeface="等线"/>
            </a:endParaRPr>
          </a:p>
        </p:txBody>
      </p:sp>
      <p:sp>
        <p:nvSpPr>
          <p:cNvPr id="84" name="流程图: 过程 83"/>
          <p:cNvSpPr/>
          <p:nvPr/>
        </p:nvSpPr>
        <p:spPr>
          <a:xfrm>
            <a:off x="9933974" y="2242499"/>
            <a:ext cx="576000" cy="432000"/>
          </a:xfrm>
          <a:prstGeom prst="flowChartProcess">
            <a:avLst/>
          </a:prstGeom>
          <a:noFill/>
          <a:ln w="44450" cap="flat">
            <a:solidFill>
              <a:schemeClr val="tx1">
                <a:lumMod val="65000"/>
                <a:lumOff val="3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effectLst/>
                <a:uFillTx/>
                <a:latin typeface="新宋体" panose="02010609030101010101" pitchFamily="49" charset="-122"/>
                <a:ea typeface="新宋体" panose="02010609030101010101" pitchFamily="49" charset="-122"/>
                <a:sym typeface="等线"/>
              </a:rPr>
              <a:t>AI</a:t>
            </a:r>
            <a:endParaRPr kumimoji="0" lang="zh-CN" altLang="en-US" sz="1800" b="0" i="0" u="none" strike="noStrike" cap="none" spc="0" normalizeH="0" baseline="0" dirty="0">
              <a:ln>
                <a:noFill/>
              </a:ln>
              <a:effectLst/>
              <a:uFillTx/>
              <a:latin typeface="新宋体" panose="02010609030101010101" pitchFamily="49" charset="-122"/>
              <a:ea typeface="新宋体" panose="02010609030101010101" pitchFamily="49" charset="-122"/>
              <a:sym typeface="等线"/>
            </a:endParaRPr>
          </a:p>
        </p:txBody>
      </p:sp>
      <p:sp>
        <p:nvSpPr>
          <p:cNvPr id="89" name="矩形 88"/>
          <p:cNvSpPr/>
          <p:nvPr/>
        </p:nvSpPr>
        <p:spPr>
          <a:xfrm>
            <a:off x="1094591" y="1692777"/>
            <a:ext cx="245503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人类完成大部分工作</a:t>
            </a:r>
            <a:endParaRPr lang="en-US" altLang="zh-CN" dirty="0" smtClean="0">
              <a:latin typeface="新宋体" panose="02010609030101010101" pitchFamily="49" charset="-122"/>
              <a:ea typeface="新宋体" panose="02010609030101010101" pitchFamily="49" charset="-122"/>
            </a:endParaRPr>
          </a:p>
        </p:txBody>
      </p:sp>
      <p:sp>
        <p:nvSpPr>
          <p:cNvPr id="91" name="矩形 90"/>
          <p:cNvSpPr/>
          <p:nvPr/>
        </p:nvSpPr>
        <p:spPr>
          <a:xfrm>
            <a:off x="4639159" y="1677416"/>
            <a:ext cx="245503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人类与</a:t>
            </a:r>
            <a:r>
              <a:rPr lang="en-US" altLang="zh-CN" dirty="0" smtClean="0">
                <a:latin typeface="新宋体" panose="02010609030101010101" pitchFamily="49" charset="-122"/>
                <a:ea typeface="新宋体" panose="02010609030101010101" pitchFamily="49" charset="-122"/>
              </a:rPr>
              <a:t>AI</a:t>
            </a:r>
            <a:r>
              <a:rPr lang="zh-CN" altLang="en-US" dirty="0" smtClean="0">
                <a:latin typeface="新宋体" panose="02010609030101010101" pitchFamily="49" charset="-122"/>
                <a:ea typeface="新宋体" panose="02010609030101010101" pitchFamily="49" charset="-122"/>
              </a:rPr>
              <a:t>协同工作</a:t>
            </a:r>
            <a:endParaRPr lang="en-US" altLang="zh-CN" dirty="0" smtClean="0">
              <a:latin typeface="新宋体" panose="02010609030101010101" pitchFamily="49" charset="-122"/>
              <a:ea typeface="新宋体" panose="02010609030101010101" pitchFamily="49" charset="-122"/>
            </a:endParaRPr>
          </a:p>
        </p:txBody>
      </p:sp>
      <p:sp>
        <p:nvSpPr>
          <p:cNvPr id="92" name="矩形 91"/>
          <p:cNvSpPr/>
          <p:nvPr/>
        </p:nvSpPr>
        <p:spPr>
          <a:xfrm>
            <a:off x="8267042" y="1677279"/>
            <a:ext cx="2455035"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AI</a:t>
            </a:r>
            <a:r>
              <a:rPr lang="zh-CN" altLang="en-US" dirty="0" smtClean="0">
                <a:latin typeface="新宋体" panose="02010609030101010101" pitchFamily="49" charset="-122"/>
                <a:ea typeface="新宋体" panose="02010609030101010101" pitchFamily="49" charset="-122"/>
              </a:rPr>
              <a:t>完成绝大部分工作</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684287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a:solidFill>
                  <a:srgbClr val="3856F5"/>
                </a:solidFill>
                <a:latin typeface="微软雅黑" panose="020B0503020204020204" pitchFamily="34" charset="-122"/>
                <a:ea typeface="微软雅黑" panose="020B0503020204020204" pitchFamily="34" charset="-122"/>
              </a:rPr>
              <a:t>可以“学习”什么</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743588" y="651731"/>
            <a:ext cx="8214360" cy="923330"/>
          </a:xfrm>
          <a:prstGeom prst="rect">
            <a:avLst/>
          </a:prstGeom>
        </p:spPr>
        <p:txBody>
          <a:bodyPr wrap="square">
            <a:spAutoFit/>
          </a:bodyPr>
          <a:lstStyle/>
          <a:p>
            <a:r>
              <a:rPr lang="en-US" altLang="zh-CN" dirty="0" smtClean="0">
                <a:solidFill>
                  <a:srgbClr val="00B0F0"/>
                </a:solidFill>
              </a:rPr>
              <a:t>/* </a:t>
            </a:r>
            <a:r>
              <a:rPr lang="zh-CN" altLang="en-US" dirty="0" smtClean="0">
                <a:solidFill>
                  <a:srgbClr val="00B0F0"/>
                </a:solidFill>
              </a:rPr>
              <a:t>A</a:t>
            </a:r>
            <a:r>
              <a:rPr lang="zh-CN" altLang="en-US" dirty="0">
                <a:solidFill>
                  <a:srgbClr val="00B0F0"/>
                </a:solidFill>
              </a:rPr>
              <a:t>: (颜色 == 红 &amp;&amp; 价格 &lt; 10) || (颜色 == 黄 &amp;&amp; 价格 &gt;= 20)</a:t>
            </a:r>
          </a:p>
          <a:p>
            <a:r>
              <a:rPr lang="zh-CN" altLang="en-US" dirty="0" smtClean="0">
                <a:solidFill>
                  <a:srgbClr val="00B0F0"/>
                </a:solidFill>
              </a:rPr>
              <a:t> </a:t>
            </a:r>
            <a:r>
              <a:rPr lang="en-US" altLang="zh-CN" dirty="0" smtClean="0">
                <a:solidFill>
                  <a:srgbClr val="00B0F0"/>
                </a:solidFill>
              </a:rPr>
              <a:t>* </a:t>
            </a:r>
            <a:r>
              <a:rPr lang="zh-CN" altLang="en-US" dirty="0" smtClean="0">
                <a:solidFill>
                  <a:srgbClr val="00B0F0"/>
                </a:solidFill>
              </a:rPr>
              <a:t>B</a:t>
            </a:r>
            <a:r>
              <a:rPr lang="zh-CN" altLang="en-US" dirty="0">
                <a:solidFill>
                  <a:srgbClr val="00B0F0"/>
                </a:solidFill>
              </a:rPr>
              <a:t>: (颜色 == 红 &amp;&amp; 价格 &gt;= 10) || (颜色 == 绿 &amp;&amp; 价格 &lt; 30)</a:t>
            </a:r>
          </a:p>
          <a:p>
            <a:r>
              <a:rPr lang="zh-CN" altLang="en-US" dirty="0" smtClean="0">
                <a:solidFill>
                  <a:srgbClr val="00B0F0"/>
                </a:solidFill>
              </a:rPr>
              <a:t> </a:t>
            </a:r>
            <a:r>
              <a:rPr lang="en-US" altLang="zh-CN" dirty="0" smtClean="0">
                <a:solidFill>
                  <a:srgbClr val="00B0F0"/>
                </a:solidFill>
              </a:rPr>
              <a:t>* </a:t>
            </a:r>
            <a:r>
              <a:rPr lang="zh-CN" altLang="en-US" dirty="0" smtClean="0">
                <a:solidFill>
                  <a:srgbClr val="00B0F0"/>
                </a:solidFill>
              </a:rPr>
              <a:t>C</a:t>
            </a:r>
            <a:r>
              <a:rPr lang="zh-CN" altLang="en-US" dirty="0">
                <a:solidFill>
                  <a:srgbClr val="00B0F0"/>
                </a:solidFill>
              </a:rPr>
              <a:t>: (颜色 == 黄 &amp;&amp; 价格 &lt; 20) || (颜色 == 绿 &amp;&amp; 价格 &gt;= 30</a:t>
            </a:r>
            <a:r>
              <a:rPr lang="zh-CN" altLang="en-US" dirty="0" smtClean="0">
                <a:solidFill>
                  <a:srgbClr val="00B0F0"/>
                </a:solidFill>
              </a:rPr>
              <a:t>) </a:t>
            </a:r>
            <a:r>
              <a:rPr lang="en-US" altLang="zh-CN" dirty="0" smtClean="0">
                <a:solidFill>
                  <a:srgbClr val="00B0F0"/>
                </a:solidFill>
              </a:rPr>
              <a:t>*/</a:t>
            </a:r>
            <a:endParaRPr lang="zh-CN" altLang="en-US" dirty="0">
              <a:solidFill>
                <a:srgbClr val="00B0F0"/>
              </a:solidFill>
            </a:endParaRPr>
          </a:p>
        </p:txBody>
      </p:sp>
      <p:sp>
        <p:nvSpPr>
          <p:cNvPr id="8" name="矩形 7"/>
          <p:cNvSpPr/>
          <p:nvPr/>
        </p:nvSpPr>
        <p:spPr>
          <a:xfrm>
            <a:off x="716280" y="1985945"/>
            <a:ext cx="11064240" cy="3970318"/>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你是一名标注人员，负责对数据进行标注分类，类标签为A|B|C。参照以下示例，总结规律并对'分类'字段进行标注：</a:t>
            </a:r>
          </a:p>
          <a:p>
            <a:r>
              <a:rPr lang="zh-CN" altLang="en-US"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{'颜色':'红','价格':5,分类:'A'}{'颜色':'红','价格':9,分类:'A'}</a:t>
            </a:r>
          </a:p>
          <a:p>
            <a:r>
              <a:rPr lang="zh-CN" altLang="en-US" dirty="0">
                <a:latin typeface="新宋体" panose="02010609030101010101" pitchFamily="49" charset="-122"/>
                <a:ea typeface="新宋体" panose="02010609030101010101" pitchFamily="49" charset="-122"/>
              </a:rPr>
              <a:t>{'颜色':'红','价格':10,分类:'B'}{'颜色':'红','价格':15,分类:'B'}</a:t>
            </a:r>
          </a:p>
          <a:p>
            <a:r>
              <a:rPr lang="zh-CN" altLang="en-US" dirty="0">
                <a:latin typeface="新宋体" panose="02010609030101010101" pitchFamily="49" charset="-122"/>
                <a:ea typeface="新宋体" panose="02010609030101010101" pitchFamily="49" charset="-122"/>
              </a:rPr>
              <a:t>{'颜色':'黄','价格':11,分类:'C'}{'颜色':'黄','价格':19,分类:'C'}</a:t>
            </a:r>
          </a:p>
          <a:p>
            <a:r>
              <a:rPr lang="zh-CN" altLang="en-US" dirty="0">
                <a:latin typeface="新宋体" panose="02010609030101010101" pitchFamily="49" charset="-122"/>
                <a:ea typeface="新宋体" panose="02010609030101010101" pitchFamily="49" charset="-122"/>
              </a:rPr>
              <a:t>{'颜色':'黄','价格':20,分类:'A'}{'颜色':'黄','价格':25,分类:'A'}</a:t>
            </a:r>
          </a:p>
          <a:p>
            <a:r>
              <a:rPr lang="zh-CN" altLang="en-US" dirty="0">
                <a:latin typeface="新宋体" panose="02010609030101010101" pitchFamily="49" charset="-122"/>
                <a:ea typeface="新宋体" panose="02010609030101010101" pitchFamily="49" charset="-122"/>
              </a:rPr>
              <a:t>{'颜色':'绿','价格':25,分类:'B'}{'颜色':'绿','价格':29,分类:'B'}</a:t>
            </a:r>
          </a:p>
          <a:p>
            <a:r>
              <a:rPr lang="zh-CN" altLang="en-US" dirty="0">
                <a:latin typeface="新宋体" panose="02010609030101010101" pitchFamily="49" charset="-122"/>
                <a:ea typeface="新宋体" panose="02010609030101010101" pitchFamily="49" charset="-122"/>
              </a:rPr>
              <a:t>{'颜色':'绿','价格':30,分类:'C'}{'颜色':'绿','价格':35,分类:'C'}</a:t>
            </a:r>
          </a:p>
          <a:p>
            <a:r>
              <a:rPr lang="zh-CN" altLang="en-US"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以下是你需要进行标注的数据：</a:t>
            </a:r>
          </a:p>
          <a:p>
            <a:r>
              <a:rPr lang="zh-CN" altLang="en-US" dirty="0">
                <a:latin typeface="新宋体" panose="02010609030101010101" pitchFamily="49" charset="-122"/>
                <a:ea typeface="新宋体" panose="02010609030101010101" pitchFamily="49" charset="-122"/>
              </a:rPr>
              <a:t>'''</a:t>
            </a:r>
          </a:p>
          <a:p>
            <a:r>
              <a:rPr lang="zh-CN" altLang="en-US" dirty="0" smtClean="0">
                <a:latin typeface="新宋体" panose="02010609030101010101" pitchFamily="49" charset="-122"/>
                <a:ea typeface="新宋体" panose="02010609030101010101" pitchFamily="49" charset="-122"/>
              </a:rPr>
              <a:t>{‘颜色’:‘红’,‘价格’:</a:t>
            </a:r>
            <a:r>
              <a:rPr lang="zh-CN" altLang="en-US" dirty="0">
                <a:latin typeface="新宋体" panose="02010609030101010101" pitchFamily="49" charset="-122"/>
                <a:ea typeface="新宋体" panose="02010609030101010101" pitchFamily="49" charset="-122"/>
              </a:rPr>
              <a:t>8</a:t>
            </a:r>
            <a:r>
              <a:rPr lang="zh-CN" altLang="en-US" dirty="0" smtClean="0">
                <a:latin typeface="新宋体" panose="02010609030101010101" pitchFamily="49" charset="-122"/>
                <a:ea typeface="新宋体" panose="02010609030101010101" pitchFamily="49" charset="-122"/>
              </a:rPr>
              <a:t>} {‘颜色’:‘绿’,‘价格’:</a:t>
            </a:r>
            <a:r>
              <a:rPr lang="zh-CN" altLang="en-US" dirty="0">
                <a:latin typeface="新宋体" panose="02010609030101010101" pitchFamily="49" charset="-122"/>
                <a:ea typeface="新宋体" panose="02010609030101010101" pitchFamily="49" charset="-122"/>
              </a:rPr>
              <a:t>27</a:t>
            </a:r>
            <a:r>
              <a:rPr lang="zh-CN" altLang="en-US" dirty="0" smtClean="0">
                <a:latin typeface="新宋体" panose="02010609030101010101" pitchFamily="49" charset="-122"/>
                <a:ea typeface="新宋体" panose="02010609030101010101" pitchFamily="49" charset="-122"/>
              </a:rPr>
              <a:t>} {'</a:t>
            </a:r>
            <a:r>
              <a:rPr lang="zh-CN" altLang="en-US" dirty="0">
                <a:latin typeface="新宋体" panose="02010609030101010101" pitchFamily="49" charset="-122"/>
                <a:ea typeface="新宋体" panose="02010609030101010101" pitchFamily="49" charset="-122"/>
              </a:rPr>
              <a:t>颜色':'黄','价格':17}</a:t>
            </a:r>
          </a:p>
          <a:p>
            <a:r>
              <a:rPr lang="zh-CN" altLang="en-US" dirty="0">
                <a:latin typeface="新宋体" panose="02010609030101010101" pitchFamily="49" charset="-122"/>
                <a:ea typeface="新宋体" panose="02010609030101010101" pitchFamily="49" charset="-122"/>
              </a:rPr>
              <a:t>'''</a:t>
            </a:r>
          </a:p>
        </p:txBody>
      </p:sp>
      <p:sp>
        <p:nvSpPr>
          <p:cNvPr id="11" name="矩形 10"/>
          <p:cNvSpPr/>
          <p:nvPr/>
        </p:nvSpPr>
        <p:spPr>
          <a:xfrm>
            <a:off x="224348" y="2031665"/>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8917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可以“学习”什么</a:t>
            </a:r>
            <a:r>
              <a:rPr lang="zh-CN" altLang="en-US" sz="2400" dirty="0" smtClean="0">
                <a:solidFill>
                  <a:srgbClr val="3856F5"/>
                </a:solidFill>
                <a:latin typeface="微软雅黑" panose="020B0503020204020204" pitchFamily="34" charset="-122"/>
                <a:ea typeface="微软雅黑" panose="020B0503020204020204" pitchFamily="34" charset="-122"/>
              </a:rPr>
              <a: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9" name="矩形 8"/>
          <p:cNvSpPr/>
          <p:nvPr/>
        </p:nvSpPr>
        <p:spPr>
          <a:xfrm>
            <a:off x="815340" y="1422422"/>
            <a:ext cx="11200197" cy="4770537"/>
          </a:xfrm>
          <a:prstGeom prst="rect">
            <a:avLst/>
          </a:prstGeom>
        </p:spPr>
        <p:txBody>
          <a:bodyPr wrap="square">
            <a:spAutoFit/>
          </a:bodyPr>
          <a:lstStyle/>
          <a:p>
            <a:r>
              <a:rPr lang="zh-CN" altLang="en-US" sz="1600" dirty="0">
                <a:latin typeface="新宋体" panose="02010609030101010101" pitchFamily="49" charset="-122"/>
                <a:ea typeface="新宋体" panose="02010609030101010101" pitchFamily="49" charset="-122"/>
              </a:rPr>
              <a:t>通过观察给定的示例数据，我们可以尝试总结出一些规律来决定如何进行分类标注。示例数据呈现以下规律：</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 </a:t>
            </a:r>
            <a:r>
              <a:rPr lang="zh-CN" altLang="en-US" sz="1600" dirty="0">
                <a:latin typeface="新宋体" panose="02010609030101010101" pitchFamily="49" charset="-122"/>
                <a:ea typeface="新宋体" panose="02010609030101010101" pitchFamily="49" charset="-122"/>
              </a:rPr>
              <a:t>当</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红</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时，如果价格在</a:t>
            </a:r>
            <a:r>
              <a:rPr lang="en-US" altLang="zh-CN" sz="1600" dirty="0">
                <a:latin typeface="新宋体" panose="02010609030101010101" pitchFamily="49" charset="-122"/>
                <a:ea typeface="新宋体" panose="02010609030101010101" pitchFamily="49" charset="-122"/>
              </a:rPr>
              <a:t>5-9</a:t>
            </a:r>
            <a:r>
              <a:rPr lang="zh-CN" altLang="en-US" sz="1600" dirty="0">
                <a:latin typeface="新宋体" panose="02010609030101010101" pitchFamily="49" charset="-122"/>
                <a:ea typeface="新宋体" panose="02010609030101010101" pitchFamily="49" charset="-122"/>
              </a:rPr>
              <a:t>（包含</a:t>
            </a:r>
            <a:r>
              <a:rPr lang="en-US" altLang="zh-CN" sz="1600" dirty="0">
                <a:latin typeface="新宋体" panose="02010609030101010101" pitchFamily="49" charset="-122"/>
                <a:ea typeface="新宋体" panose="02010609030101010101" pitchFamily="49" charset="-122"/>
              </a:rPr>
              <a:t>5</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9</a:t>
            </a:r>
            <a:r>
              <a:rPr lang="zh-CN" altLang="en-US" sz="1600" dirty="0">
                <a:latin typeface="新宋体" panose="02010609030101010101" pitchFamily="49" charset="-122"/>
                <a:ea typeface="新宋体" panose="02010609030101010101" pitchFamily="49" charset="-122"/>
              </a:rPr>
              <a:t>），则分类为</a:t>
            </a:r>
            <a:r>
              <a:rPr lang="en-US" altLang="zh-CN" sz="1600" dirty="0">
                <a:latin typeface="新宋体" panose="02010609030101010101" pitchFamily="49" charset="-122"/>
                <a:ea typeface="新宋体" panose="02010609030101010101" pitchFamily="49" charset="-122"/>
              </a:rPr>
              <a:t>'A'</a:t>
            </a:r>
            <a:r>
              <a:rPr lang="zh-CN" altLang="en-US" sz="1600" dirty="0">
                <a:latin typeface="新宋体" panose="02010609030101010101" pitchFamily="49" charset="-122"/>
                <a:ea typeface="新宋体" panose="02010609030101010101" pitchFamily="49" charset="-122"/>
              </a:rPr>
              <a:t>，如果价格在</a:t>
            </a:r>
            <a:r>
              <a:rPr lang="en-US" altLang="zh-CN" sz="1600" dirty="0">
                <a:latin typeface="新宋体" panose="02010609030101010101" pitchFamily="49" charset="-122"/>
                <a:ea typeface="新宋体" panose="02010609030101010101" pitchFamily="49" charset="-122"/>
              </a:rPr>
              <a:t>10-15</a:t>
            </a:r>
            <a:r>
              <a:rPr lang="zh-CN" altLang="en-US" sz="1600" dirty="0">
                <a:latin typeface="新宋体" panose="02010609030101010101" pitchFamily="49" charset="-122"/>
                <a:ea typeface="新宋体" panose="02010609030101010101" pitchFamily="49" charset="-122"/>
              </a:rPr>
              <a:t>（包含</a:t>
            </a:r>
            <a:r>
              <a:rPr lang="en-US" altLang="zh-CN" sz="1600" dirty="0">
                <a:latin typeface="新宋体" panose="02010609030101010101" pitchFamily="49" charset="-122"/>
                <a:ea typeface="新宋体" panose="02010609030101010101" pitchFamily="49" charset="-122"/>
              </a:rPr>
              <a:t>10</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15</a:t>
            </a:r>
            <a:r>
              <a:rPr lang="zh-CN" altLang="en-US" sz="1600" dirty="0">
                <a:latin typeface="新宋体" panose="02010609030101010101" pitchFamily="49" charset="-122"/>
                <a:ea typeface="新宋体" panose="02010609030101010101" pitchFamily="49" charset="-122"/>
              </a:rPr>
              <a:t>），则分类为</a:t>
            </a:r>
            <a:r>
              <a:rPr lang="en-US" altLang="zh-CN" sz="1600" dirty="0">
                <a:latin typeface="新宋体" panose="02010609030101010101" pitchFamily="49" charset="-122"/>
                <a:ea typeface="新宋体" panose="02010609030101010101" pitchFamily="49" charset="-122"/>
              </a:rPr>
              <a:t>'B'</a:t>
            </a:r>
            <a:r>
              <a:rPr lang="zh-CN" altLang="en-US" sz="1600" dirty="0">
                <a:latin typeface="新宋体" panose="02010609030101010101" pitchFamily="49" charset="-122"/>
                <a:ea typeface="新宋体" panose="02010609030101010101" pitchFamily="49" charset="-122"/>
              </a:rPr>
              <a:t>。</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 </a:t>
            </a:r>
            <a:r>
              <a:rPr lang="zh-CN" altLang="en-US" sz="1600" dirty="0">
                <a:latin typeface="新宋体" panose="02010609030101010101" pitchFamily="49" charset="-122"/>
                <a:ea typeface="新宋体" panose="02010609030101010101" pitchFamily="49" charset="-122"/>
              </a:rPr>
              <a:t>当</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黄</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时，如果价格在</a:t>
            </a:r>
            <a:r>
              <a:rPr lang="en-US" altLang="zh-CN" sz="1600" dirty="0">
                <a:latin typeface="新宋体" panose="02010609030101010101" pitchFamily="49" charset="-122"/>
                <a:ea typeface="新宋体" panose="02010609030101010101" pitchFamily="49" charset="-122"/>
              </a:rPr>
              <a:t>11-19</a:t>
            </a:r>
            <a:r>
              <a:rPr lang="zh-CN" altLang="en-US" sz="1600" dirty="0">
                <a:latin typeface="新宋体" panose="02010609030101010101" pitchFamily="49" charset="-122"/>
                <a:ea typeface="新宋体" panose="02010609030101010101" pitchFamily="49" charset="-122"/>
              </a:rPr>
              <a:t>（包含</a:t>
            </a:r>
            <a:r>
              <a:rPr lang="en-US" altLang="zh-CN" sz="1600" dirty="0">
                <a:latin typeface="新宋体" panose="02010609030101010101" pitchFamily="49" charset="-122"/>
                <a:ea typeface="新宋体" panose="02010609030101010101" pitchFamily="49" charset="-122"/>
              </a:rPr>
              <a:t>11</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19</a:t>
            </a:r>
            <a:r>
              <a:rPr lang="zh-CN" altLang="en-US" sz="1600" dirty="0">
                <a:latin typeface="新宋体" panose="02010609030101010101" pitchFamily="49" charset="-122"/>
                <a:ea typeface="新宋体" panose="02010609030101010101" pitchFamily="49" charset="-122"/>
              </a:rPr>
              <a:t>），则分类为</a:t>
            </a:r>
            <a:r>
              <a:rPr lang="en-US" altLang="zh-CN" sz="1600" dirty="0">
                <a:latin typeface="新宋体" panose="02010609030101010101" pitchFamily="49" charset="-122"/>
                <a:ea typeface="新宋体" panose="02010609030101010101" pitchFamily="49" charset="-122"/>
              </a:rPr>
              <a:t>'C'</a:t>
            </a:r>
            <a:r>
              <a:rPr lang="zh-CN" altLang="en-US" sz="1600" dirty="0">
                <a:latin typeface="新宋体" panose="02010609030101010101" pitchFamily="49" charset="-122"/>
                <a:ea typeface="新宋体" panose="02010609030101010101" pitchFamily="49" charset="-122"/>
              </a:rPr>
              <a:t>，如果价格在</a:t>
            </a:r>
            <a:r>
              <a:rPr lang="en-US" altLang="zh-CN" sz="1600" dirty="0">
                <a:latin typeface="新宋体" panose="02010609030101010101" pitchFamily="49" charset="-122"/>
                <a:ea typeface="新宋体" panose="02010609030101010101" pitchFamily="49" charset="-122"/>
              </a:rPr>
              <a:t>20-25</a:t>
            </a:r>
            <a:r>
              <a:rPr lang="zh-CN" altLang="en-US" sz="1600" dirty="0">
                <a:latin typeface="新宋体" panose="02010609030101010101" pitchFamily="49" charset="-122"/>
                <a:ea typeface="新宋体" panose="02010609030101010101" pitchFamily="49" charset="-122"/>
              </a:rPr>
              <a:t>（包含</a:t>
            </a:r>
            <a:r>
              <a:rPr lang="en-US" altLang="zh-CN" sz="1600" dirty="0">
                <a:latin typeface="新宋体" panose="02010609030101010101" pitchFamily="49" charset="-122"/>
                <a:ea typeface="新宋体" panose="02010609030101010101" pitchFamily="49" charset="-122"/>
              </a:rPr>
              <a:t>20</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25</a:t>
            </a:r>
            <a:r>
              <a:rPr lang="zh-CN" altLang="en-US" sz="1600" dirty="0">
                <a:latin typeface="新宋体" panose="02010609030101010101" pitchFamily="49" charset="-122"/>
                <a:ea typeface="新宋体" panose="02010609030101010101" pitchFamily="49" charset="-122"/>
              </a:rPr>
              <a:t>），则分类为</a:t>
            </a:r>
            <a:r>
              <a:rPr lang="en-US" altLang="zh-CN" sz="1600" dirty="0">
                <a:latin typeface="新宋体" panose="02010609030101010101" pitchFamily="49" charset="-122"/>
                <a:ea typeface="新宋体" panose="02010609030101010101" pitchFamily="49" charset="-122"/>
              </a:rPr>
              <a:t>'A'</a:t>
            </a:r>
            <a:r>
              <a:rPr lang="zh-CN" altLang="en-US" sz="1600" dirty="0">
                <a:latin typeface="新宋体" panose="02010609030101010101" pitchFamily="49" charset="-122"/>
                <a:ea typeface="新宋体" panose="02010609030101010101" pitchFamily="49" charset="-122"/>
              </a:rPr>
              <a:t>。</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 </a:t>
            </a:r>
            <a:r>
              <a:rPr lang="zh-CN" altLang="en-US" sz="1600" dirty="0">
                <a:latin typeface="新宋体" panose="02010609030101010101" pitchFamily="49" charset="-122"/>
                <a:ea typeface="新宋体" panose="02010609030101010101" pitchFamily="49" charset="-122"/>
              </a:rPr>
              <a:t>当</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绿</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时，如果价格在</a:t>
            </a:r>
            <a:r>
              <a:rPr lang="en-US" altLang="zh-CN" sz="1600" dirty="0">
                <a:latin typeface="新宋体" panose="02010609030101010101" pitchFamily="49" charset="-122"/>
                <a:ea typeface="新宋体" panose="02010609030101010101" pitchFamily="49" charset="-122"/>
              </a:rPr>
              <a:t>25-29</a:t>
            </a:r>
            <a:r>
              <a:rPr lang="zh-CN" altLang="en-US" sz="1600" dirty="0">
                <a:latin typeface="新宋体" panose="02010609030101010101" pitchFamily="49" charset="-122"/>
                <a:ea typeface="新宋体" panose="02010609030101010101" pitchFamily="49" charset="-122"/>
              </a:rPr>
              <a:t>（包含</a:t>
            </a:r>
            <a:r>
              <a:rPr lang="en-US" altLang="zh-CN" sz="1600" dirty="0">
                <a:latin typeface="新宋体" panose="02010609030101010101" pitchFamily="49" charset="-122"/>
                <a:ea typeface="新宋体" panose="02010609030101010101" pitchFamily="49" charset="-122"/>
              </a:rPr>
              <a:t>25</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29</a:t>
            </a:r>
            <a:r>
              <a:rPr lang="zh-CN" altLang="en-US" sz="1600" dirty="0">
                <a:latin typeface="新宋体" panose="02010609030101010101" pitchFamily="49" charset="-122"/>
                <a:ea typeface="新宋体" panose="02010609030101010101" pitchFamily="49" charset="-122"/>
              </a:rPr>
              <a:t>），则分类为</a:t>
            </a:r>
            <a:r>
              <a:rPr lang="en-US" altLang="zh-CN" sz="1600" dirty="0">
                <a:latin typeface="新宋体" panose="02010609030101010101" pitchFamily="49" charset="-122"/>
                <a:ea typeface="新宋体" panose="02010609030101010101" pitchFamily="49" charset="-122"/>
              </a:rPr>
              <a:t>'B'</a:t>
            </a:r>
            <a:r>
              <a:rPr lang="zh-CN" altLang="en-US" sz="1600" dirty="0">
                <a:latin typeface="新宋体" panose="02010609030101010101" pitchFamily="49" charset="-122"/>
                <a:ea typeface="新宋体" panose="02010609030101010101" pitchFamily="49" charset="-122"/>
              </a:rPr>
              <a:t>，如果价格在</a:t>
            </a:r>
            <a:r>
              <a:rPr lang="en-US" altLang="zh-CN" sz="1600" dirty="0">
                <a:latin typeface="新宋体" panose="02010609030101010101" pitchFamily="49" charset="-122"/>
                <a:ea typeface="新宋体" panose="02010609030101010101" pitchFamily="49" charset="-122"/>
              </a:rPr>
              <a:t>30-35</a:t>
            </a:r>
            <a:r>
              <a:rPr lang="zh-CN" altLang="en-US" sz="1600" dirty="0">
                <a:latin typeface="新宋体" panose="02010609030101010101" pitchFamily="49" charset="-122"/>
                <a:ea typeface="新宋体" panose="02010609030101010101" pitchFamily="49" charset="-122"/>
              </a:rPr>
              <a:t>（包含</a:t>
            </a:r>
            <a:r>
              <a:rPr lang="en-US" altLang="zh-CN" sz="1600" dirty="0">
                <a:latin typeface="新宋体" panose="02010609030101010101" pitchFamily="49" charset="-122"/>
                <a:ea typeface="新宋体" panose="02010609030101010101" pitchFamily="49" charset="-122"/>
              </a:rPr>
              <a:t>30</a:t>
            </a:r>
            <a:r>
              <a:rPr lang="zh-CN" altLang="en-US" sz="1600" dirty="0">
                <a:latin typeface="新宋体" panose="02010609030101010101" pitchFamily="49" charset="-122"/>
                <a:ea typeface="新宋体" panose="02010609030101010101" pitchFamily="49" charset="-122"/>
              </a:rPr>
              <a:t>和</a:t>
            </a:r>
            <a:r>
              <a:rPr lang="en-US" altLang="zh-CN" sz="1600" dirty="0">
                <a:latin typeface="新宋体" panose="02010609030101010101" pitchFamily="49" charset="-122"/>
                <a:ea typeface="新宋体" panose="02010609030101010101" pitchFamily="49" charset="-122"/>
              </a:rPr>
              <a:t>35</a:t>
            </a:r>
            <a:r>
              <a:rPr lang="zh-CN" altLang="en-US" sz="1600" dirty="0">
                <a:latin typeface="新宋体" panose="02010609030101010101" pitchFamily="49" charset="-122"/>
                <a:ea typeface="新宋体" panose="02010609030101010101" pitchFamily="49" charset="-122"/>
              </a:rPr>
              <a:t>），则分类为</a:t>
            </a:r>
            <a:r>
              <a:rPr lang="en-US" altLang="zh-CN" sz="1600" dirty="0">
                <a:latin typeface="新宋体" panose="02010609030101010101" pitchFamily="49" charset="-122"/>
                <a:ea typeface="新宋体" panose="02010609030101010101" pitchFamily="49" charset="-122"/>
              </a:rPr>
              <a:t>'C'</a:t>
            </a:r>
            <a:r>
              <a:rPr lang="zh-CN" altLang="en-US" sz="1600" dirty="0">
                <a:latin typeface="新宋体" panose="02010609030101010101" pitchFamily="49" charset="-122"/>
                <a:ea typeface="新宋体" panose="02010609030101010101" pitchFamily="49" charset="-122"/>
              </a:rPr>
              <a:t>。</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依据上述规律，我们可以对待标注的数据进行分类：</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1. </a:t>
            </a:r>
            <a:r>
              <a:rPr lang="zh-CN" altLang="en-US" sz="1600" dirty="0">
                <a:latin typeface="新宋体" panose="02010609030101010101" pitchFamily="49" charset="-122"/>
                <a:ea typeface="新宋体" panose="02010609030101010101" pitchFamily="49" charset="-122"/>
              </a:rPr>
              <a:t>对于</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红</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价格</a:t>
            </a:r>
            <a:r>
              <a:rPr lang="en-US" altLang="zh-CN" sz="1600" dirty="0">
                <a:latin typeface="新宋体" panose="02010609030101010101" pitchFamily="49" charset="-122"/>
                <a:ea typeface="新宋体" panose="02010609030101010101" pitchFamily="49" charset="-122"/>
              </a:rPr>
              <a:t>':8}</a:t>
            </a:r>
            <a:r>
              <a:rPr lang="zh-CN" altLang="en-US" sz="1600" dirty="0">
                <a:latin typeface="新宋体" panose="02010609030101010101" pitchFamily="49" charset="-122"/>
                <a:ea typeface="新宋体" panose="02010609030101010101" pitchFamily="49" charset="-122"/>
              </a:rPr>
              <a:t>，由于价格</a:t>
            </a:r>
            <a:r>
              <a:rPr lang="en-US" altLang="zh-CN" sz="1600" dirty="0">
                <a:latin typeface="新宋体" panose="02010609030101010101" pitchFamily="49" charset="-122"/>
                <a:ea typeface="新宋体" panose="02010609030101010101" pitchFamily="49" charset="-122"/>
              </a:rPr>
              <a:t>8</a:t>
            </a:r>
            <a:r>
              <a:rPr lang="zh-CN" altLang="en-US" sz="1600" dirty="0">
                <a:latin typeface="新宋体" panose="02010609030101010101" pitchFamily="49" charset="-122"/>
                <a:ea typeface="新宋体" panose="02010609030101010101" pitchFamily="49" charset="-122"/>
              </a:rPr>
              <a:t>在</a:t>
            </a:r>
            <a:r>
              <a:rPr lang="en-US" altLang="zh-CN" sz="1600" dirty="0">
                <a:latin typeface="新宋体" panose="02010609030101010101" pitchFamily="49" charset="-122"/>
                <a:ea typeface="新宋体" panose="02010609030101010101" pitchFamily="49" charset="-122"/>
              </a:rPr>
              <a:t>5-9</a:t>
            </a:r>
            <a:r>
              <a:rPr lang="zh-CN" altLang="en-US" sz="1600" dirty="0">
                <a:latin typeface="新宋体" panose="02010609030101010101" pitchFamily="49" charset="-122"/>
                <a:ea typeface="新宋体" panose="02010609030101010101" pitchFamily="49" charset="-122"/>
              </a:rPr>
              <a:t>的范围内，所以分类为</a:t>
            </a:r>
            <a:r>
              <a:rPr lang="en-US" altLang="zh-CN" sz="1600" dirty="0">
                <a:latin typeface="新宋体" panose="02010609030101010101" pitchFamily="49" charset="-122"/>
                <a:ea typeface="新宋体" panose="02010609030101010101" pitchFamily="49" charset="-122"/>
              </a:rPr>
              <a:t>'A'</a:t>
            </a:r>
            <a:r>
              <a:rPr lang="zh-CN" altLang="en-US" sz="1600" dirty="0">
                <a:latin typeface="新宋体" panose="02010609030101010101" pitchFamily="49" charset="-122"/>
                <a:ea typeface="新宋体" panose="02010609030101010101" pitchFamily="49" charset="-122"/>
              </a:rPr>
              <a:t>。</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2. </a:t>
            </a:r>
            <a:r>
              <a:rPr lang="zh-CN" altLang="en-US" sz="1600" dirty="0">
                <a:latin typeface="新宋体" panose="02010609030101010101" pitchFamily="49" charset="-122"/>
                <a:ea typeface="新宋体" panose="02010609030101010101" pitchFamily="49" charset="-122"/>
              </a:rPr>
              <a:t>对于</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绿</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价格</a:t>
            </a:r>
            <a:r>
              <a:rPr lang="en-US" altLang="zh-CN" sz="1600" dirty="0">
                <a:latin typeface="新宋体" panose="02010609030101010101" pitchFamily="49" charset="-122"/>
                <a:ea typeface="新宋体" panose="02010609030101010101" pitchFamily="49" charset="-122"/>
              </a:rPr>
              <a:t>':27}</a:t>
            </a:r>
            <a:r>
              <a:rPr lang="zh-CN" altLang="en-US" sz="1600" dirty="0">
                <a:latin typeface="新宋体" panose="02010609030101010101" pitchFamily="49" charset="-122"/>
                <a:ea typeface="新宋体" panose="02010609030101010101" pitchFamily="49" charset="-122"/>
              </a:rPr>
              <a:t>，由于价格</a:t>
            </a:r>
            <a:r>
              <a:rPr lang="en-US" altLang="zh-CN" sz="1600" dirty="0">
                <a:latin typeface="新宋体" panose="02010609030101010101" pitchFamily="49" charset="-122"/>
                <a:ea typeface="新宋体" panose="02010609030101010101" pitchFamily="49" charset="-122"/>
              </a:rPr>
              <a:t>27</a:t>
            </a:r>
            <a:r>
              <a:rPr lang="zh-CN" altLang="en-US" sz="1600" dirty="0">
                <a:latin typeface="新宋体" panose="02010609030101010101" pitchFamily="49" charset="-122"/>
                <a:ea typeface="新宋体" panose="02010609030101010101" pitchFamily="49" charset="-122"/>
              </a:rPr>
              <a:t>在</a:t>
            </a:r>
            <a:r>
              <a:rPr lang="en-US" altLang="zh-CN" sz="1600" dirty="0">
                <a:latin typeface="新宋体" panose="02010609030101010101" pitchFamily="49" charset="-122"/>
                <a:ea typeface="新宋体" panose="02010609030101010101" pitchFamily="49" charset="-122"/>
              </a:rPr>
              <a:t>25-29</a:t>
            </a:r>
            <a:r>
              <a:rPr lang="zh-CN" altLang="en-US" sz="1600" dirty="0">
                <a:latin typeface="新宋体" panose="02010609030101010101" pitchFamily="49" charset="-122"/>
                <a:ea typeface="新宋体" panose="02010609030101010101" pitchFamily="49" charset="-122"/>
              </a:rPr>
              <a:t>的范围内，所以分类为</a:t>
            </a:r>
            <a:r>
              <a:rPr lang="en-US" altLang="zh-CN" sz="1600" dirty="0">
                <a:latin typeface="新宋体" panose="02010609030101010101" pitchFamily="49" charset="-122"/>
                <a:ea typeface="新宋体" panose="02010609030101010101" pitchFamily="49" charset="-122"/>
              </a:rPr>
              <a:t>'B'</a:t>
            </a:r>
            <a:r>
              <a:rPr lang="zh-CN" altLang="en-US" sz="1600" dirty="0">
                <a:latin typeface="新宋体" panose="02010609030101010101" pitchFamily="49" charset="-122"/>
                <a:ea typeface="新宋体" panose="02010609030101010101" pitchFamily="49" charset="-122"/>
              </a:rPr>
              <a:t>。</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3. </a:t>
            </a:r>
            <a:r>
              <a:rPr lang="zh-CN" altLang="en-US" sz="1600" dirty="0">
                <a:latin typeface="新宋体" panose="02010609030101010101" pitchFamily="49" charset="-122"/>
                <a:ea typeface="新宋体" panose="02010609030101010101" pitchFamily="49" charset="-122"/>
              </a:rPr>
              <a:t>对于</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黄</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价格</a:t>
            </a:r>
            <a:r>
              <a:rPr lang="en-US" altLang="zh-CN" sz="1600" dirty="0">
                <a:latin typeface="新宋体" panose="02010609030101010101" pitchFamily="49" charset="-122"/>
                <a:ea typeface="新宋体" panose="02010609030101010101" pitchFamily="49" charset="-122"/>
              </a:rPr>
              <a:t>':17}</a:t>
            </a:r>
            <a:r>
              <a:rPr lang="zh-CN" altLang="en-US" sz="1600" dirty="0">
                <a:latin typeface="新宋体" panose="02010609030101010101" pitchFamily="49" charset="-122"/>
                <a:ea typeface="新宋体" panose="02010609030101010101" pitchFamily="49" charset="-122"/>
              </a:rPr>
              <a:t>，由于价格</a:t>
            </a:r>
            <a:r>
              <a:rPr lang="en-US" altLang="zh-CN" sz="1600" dirty="0">
                <a:latin typeface="新宋体" panose="02010609030101010101" pitchFamily="49" charset="-122"/>
                <a:ea typeface="新宋体" panose="02010609030101010101" pitchFamily="49" charset="-122"/>
              </a:rPr>
              <a:t>17</a:t>
            </a:r>
            <a:r>
              <a:rPr lang="zh-CN" altLang="en-US" sz="1600" dirty="0">
                <a:latin typeface="新宋体" panose="02010609030101010101" pitchFamily="49" charset="-122"/>
                <a:ea typeface="新宋体" panose="02010609030101010101" pitchFamily="49" charset="-122"/>
              </a:rPr>
              <a:t>在</a:t>
            </a:r>
            <a:r>
              <a:rPr lang="en-US" altLang="zh-CN" sz="1600" dirty="0">
                <a:latin typeface="新宋体" panose="02010609030101010101" pitchFamily="49" charset="-122"/>
                <a:ea typeface="新宋体" panose="02010609030101010101" pitchFamily="49" charset="-122"/>
              </a:rPr>
              <a:t>11-19</a:t>
            </a:r>
            <a:r>
              <a:rPr lang="zh-CN" altLang="en-US" sz="1600" dirty="0">
                <a:latin typeface="新宋体" panose="02010609030101010101" pitchFamily="49" charset="-122"/>
                <a:ea typeface="新宋体" panose="02010609030101010101" pitchFamily="49" charset="-122"/>
              </a:rPr>
              <a:t>的范围内，所以分类为</a:t>
            </a:r>
            <a:r>
              <a:rPr lang="en-US" altLang="zh-CN" sz="1600" dirty="0">
                <a:latin typeface="新宋体" panose="02010609030101010101" pitchFamily="49" charset="-122"/>
                <a:ea typeface="新宋体" panose="02010609030101010101" pitchFamily="49" charset="-122"/>
              </a:rPr>
              <a:t>'C'</a:t>
            </a:r>
            <a:r>
              <a:rPr lang="zh-CN" altLang="en-US" sz="1600" dirty="0">
                <a:latin typeface="新宋体" panose="02010609030101010101" pitchFamily="49" charset="-122"/>
                <a:ea typeface="新宋体" panose="02010609030101010101" pitchFamily="49" charset="-122"/>
              </a:rPr>
              <a:t>。</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标注完成的数据如下：</a:t>
            </a:r>
            <a:br>
              <a:rPr lang="zh-CN" altLang="en-US" sz="1600" dirty="0">
                <a:latin typeface="新宋体" panose="02010609030101010101" pitchFamily="49" charset="-122"/>
                <a:ea typeface="新宋体" panose="02010609030101010101" pitchFamily="49" charset="-122"/>
              </a:rPr>
            </a:b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红</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价格</a:t>
            </a:r>
            <a:r>
              <a:rPr lang="en-US" altLang="zh-CN" sz="1600" dirty="0">
                <a:latin typeface="新宋体" panose="02010609030101010101" pitchFamily="49" charset="-122"/>
                <a:ea typeface="新宋体" panose="02010609030101010101" pitchFamily="49" charset="-122"/>
              </a:rPr>
              <a:t>':8, </a:t>
            </a:r>
            <a:r>
              <a:rPr lang="zh-CN" altLang="en-US" sz="1600" dirty="0">
                <a:latin typeface="新宋体" panose="02010609030101010101" pitchFamily="49" charset="-122"/>
                <a:ea typeface="新宋体" panose="02010609030101010101" pitchFamily="49" charset="-122"/>
              </a:rPr>
              <a:t>分类</a:t>
            </a:r>
            <a:r>
              <a:rPr lang="en-US" altLang="zh-CN" sz="1600" dirty="0">
                <a:latin typeface="新宋体" panose="02010609030101010101" pitchFamily="49" charset="-122"/>
                <a:ea typeface="新宋体" panose="02010609030101010101" pitchFamily="49" charset="-122"/>
              </a:rPr>
              <a:t>:'A'}</a:t>
            </a: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绿</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价格</a:t>
            </a:r>
            <a:r>
              <a:rPr lang="en-US" altLang="zh-CN" sz="1600" dirty="0">
                <a:latin typeface="新宋体" panose="02010609030101010101" pitchFamily="49" charset="-122"/>
                <a:ea typeface="新宋体" panose="02010609030101010101" pitchFamily="49" charset="-122"/>
              </a:rPr>
              <a:t>':27, </a:t>
            </a:r>
            <a:r>
              <a:rPr lang="zh-CN" altLang="en-US" sz="1600" dirty="0">
                <a:latin typeface="新宋体" panose="02010609030101010101" pitchFamily="49" charset="-122"/>
                <a:ea typeface="新宋体" panose="02010609030101010101" pitchFamily="49" charset="-122"/>
              </a:rPr>
              <a:t>分类</a:t>
            </a:r>
            <a:r>
              <a:rPr lang="en-US" altLang="zh-CN" sz="1600" dirty="0">
                <a:latin typeface="新宋体" panose="02010609030101010101" pitchFamily="49" charset="-122"/>
                <a:ea typeface="新宋体" panose="02010609030101010101" pitchFamily="49" charset="-122"/>
              </a:rPr>
              <a:t>:'B'}</a:t>
            </a: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颜色</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黄</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价格</a:t>
            </a:r>
            <a:r>
              <a:rPr lang="en-US" altLang="zh-CN" sz="1600" dirty="0">
                <a:latin typeface="新宋体" panose="02010609030101010101" pitchFamily="49" charset="-122"/>
                <a:ea typeface="新宋体" panose="02010609030101010101" pitchFamily="49" charset="-122"/>
              </a:rPr>
              <a:t>':17, </a:t>
            </a:r>
            <a:r>
              <a:rPr lang="zh-CN" altLang="en-US" sz="1600" dirty="0">
                <a:latin typeface="新宋体" panose="02010609030101010101" pitchFamily="49" charset="-122"/>
                <a:ea typeface="新宋体" panose="02010609030101010101" pitchFamily="49" charset="-122"/>
              </a:rPr>
              <a:t>分类</a:t>
            </a:r>
            <a:r>
              <a:rPr lang="en-US" altLang="zh-CN" sz="1600" dirty="0">
                <a:latin typeface="新宋体" panose="02010609030101010101" pitchFamily="49" charset="-122"/>
                <a:ea typeface="新宋体" panose="02010609030101010101" pitchFamily="49" charset="-122"/>
              </a:rPr>
              <a:t>:'C'}</a:t>
            </a:r>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r>
              <a:rPr lang="en-US" altLang="zh-CN" sz="1600" dirty="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7" name="矩形 6"/>
          <p:cNvSpPr/>
          <p:nvPr/>
        </p:nvSpPr>
        <p:spPr>
          <a:xfrm>
            <a:off x="224348" y="1468142"/>
            <a:ext cx="504000" cy="216000"/>
          </a:xfrm>
          <a:prstGeom prst="rect">
            <a:avLst/>
          </a:prstGeom>
          <a:solidFill>
            <a:srgbClr val="00B05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11015" y="6021652"/>
            <a:ext cx="11199985" cy="646331"/>
          </a:xfrm>
          <a:prstGeom prst="rect">
            <a:avLst/>
          </a:prstGeom>
        </p:spPr>
        <p:txBody>
          <a:bodyPr wrap="square">
            <a:spAutoFit/>
          </a:bodyPr>
          <a:lstStyle/>
          <a:p>
            <a:r>
              <a:rPr lang="en-US" altLang="zh-CN" dirty="0" smtClean="0">
                <a:solidFill>
                  <a:srgbClr val="2E4EE0"/>
                </a:solidFill>
                <a:latin typeface="Helvetica Neue"/>
              </a:rPr>
              <a:t>LLM</a:t>
            </a:r>
            <a:r>
              <a:rPr lang="zh-CN" altLang="en-US" dirty="0" smtClean="0">
                <a:solidFill>
                  <a:srgbClr val="2E4EE0"/>
                </a:solidFill>
                <a:latin typeface="Helvetica Neue"/>
              </a:rPr>
              <a:t>本身有分类与</a:t>
            </a:r>
            <a:r>
              <a:rPr lang="zh-CN" altLang="en-US" dirty="0" smtClean="0">
                <a:solidFill>
                  <a:srgbClr val="2E4EE0"/>
                </a:solidFill>
                <a:latin typeface="Helvetica Neue"/>
              </a:rPr>
              <a:t>排序的基础能力。</a:t>
            </a:r>
            <a:r>
              <a:rPr lang="en-US" altLang="zh-CN" dirty="0" smtClean="0">
                <a:solidFill>
                  <a:srgbClr val="2E4EE0"/>
                </a:solidFill>
                <a:latin typeface="Helvetica Neue"/>
              </a:rPr>
              <a:t>In-Context </a:t>
            </a:r>
            <a:r>
              <a:rPr lang="en-US" altLang="zh-CN" dirty="0" smtClean="0">
                <a:solidFill>
                  <a:srgbClr val="2E4EE0"/>
                </a:solidFill>
                <a:latin typeface="Helvetica Neue"/>
              </a:rPr>
              <a:t>Learning</a:t>
            </a:r>
            <a:r>
              <a:rPr lang="zh-CN" altLang="en-US" dirty="0" smtClean="0">
                <a:solidFill>
                  <a:srgbClr val="2E4EE0"/>
                </a:solidFill>
                <a:latin typeface="Helvetica Neue"/>
              </a:rPr>
              <a:t>可以直接“学习”（激活）到</a:t>
            </a:r>
            <a:r>
              <a:rPr lang="zh-CN" altLang="en-US" dirty="0" smtClean="0">
                <a:solidFill>
                  <a:srgbClr val="FF0000"/>
                </a:solidFill>
                <a:latin typeface="Helvetica Neue"/>
              </a:rPr>
              <a:t>离散型特征（类别特征）的分组关系</a:t>
            </a:r>
            <a:r>
              <a:rPr lang="zh-CN" altLang="en-US" dirty="0" smtClean="0">
                <a:solidFill>
                  <a:srgbClr val="2E4EE0"/>
                </a:solidFill>
                <a:latin typeface="Helvetica Neue"/>
              </a:rPr>
              <a:t>，以及</a:t>
            </a:r>
            <a:r>
              <a:rPr lang="zh-CN" altLang="en-US" dirty="0" smtClean="0">
                <a:solidFill>
                  <a:srgbClr val="FF0000"/>
                </a:solidFill>
                <a:latin typeface="Helvetica Neue"/>
              </a:rPr>
              <a:t>序数类特征分段拟合的关系</a:t>
            </a:r>
            <a:r>
              <a:rPr lang="zh-CN" altLang="en-US" dirty="0" smtClean="0">
                <a:solidFill>
                  <a:srgbClr val="2E4EE0"/>
                </a:solidFill>
                <a:latin typeface="Helvetica Neue"/>
              </a:rPr>
              <a:t>。</a:t>
            </a:r>
            <a:endParaRPr lang="zh-CN" altLang="en-US" dirty="0">
              <a:solidFill>
                <a:srgbClr val="2E4EE0"/>
              </a:solidFill>
            </a:endParaRPr>
          </a:p>
        </p:txBody>
      </p:sp>
      <p:sp>
        <p:nvSpPr>
          <p:cNvPr id="6" name="矩形 5"/>
          <p:cNvSpPr/>
          <p:nvPr/>
        </p:nvSpPr>
        <p:spPr>
          <a:xfrm>
            <a:off x="815340" y="651731"/>
            <a:ext cx="8214360" cy="861774"/>
          </a:xfrm>
          <a:prstGeom prst="rect">
            <a:avLst/>
          </a:prstGeom>
        </p:spPr>
        <p:txBody>
          <a:bodyPr wrap="square">
            <a:spAutoFit/>
          </a:bodyPr>
          <a:lstStyle/>
          <a:p>
            <a:r>
              <a:rPr lang="en-US" altLang="zh-CN" sz="1600" dirty="0" smtClean="0">
                <a:solidFill>
                  <a:srgbClr val="00B0F0"/>
                </a:solidFill>
              </a:rPr>
              <a:t>/* </a:t>
            </a:r>
            <a:r>
              <a:rPr lang="zh-CN" altLang="en-US" sz="1600" dirty="0" smtClean="0">
                <a:solidFill>
                  <a:srgbClr val="00B0F0"/>
                </a:solidFill>
              </a:rPr>
              <a:t>A</a:t>
            </a:r>
            <a:r>
              <a:rPr lang="zh-CN" altLang="en-US" sz="1600" dirty="0">
                <a:solidFill>
                  <a:srgbClr val="00B0F0"/>
                </a:solidFill>
              </a:rPr>
              <a:t>: (颜色 == 红 &amp;&amp; 价格 &lt; 10) || (颜色 == 黄 &amp;&amp; 价格 &gt;= 20)</a:t>
            </a:r>
          </a:p>
          <a:p>
            <a:r>
              <a:rPr lang="zh-CN" altLang="en-US" sz="1600" dirty="0" smtClean="0">
                <a:solidFill>
                  <a:srgbClr val="00B0F0"/>
                </a:solidFill>
              </a:rPr>
              <a:t> </a:t>
            </a:r>
            <a:r>
              <a:rPr lang="en-US" altLang="zh-CN" sz="1600" dirty="0" smtClean="0">
                <a:solidFill>
                  <a:srgbClr val="00B0F0"/>
                </a:solidFill>
              </a:rPr>
              <a:t>* </a:t>
            </a:r>
            <a:r>
              <a:rPr lang="zh-CN" altLang="en-US" sz="1600" dirty="0" smtClean="0">
                <a:solidFill>
                  <a:srgbClr val="00B0F0"/>
                </a:solidFill>
              </a:rPr>
              <a:t>B</a:t>
            </a:r>
            <a:r>
              <a:rPr lang="zh-CN" altLang="en-US" sz="1600" dirty="0">
                <a:solidFill>
                  <a:srgbClr val="00B0F0"/>
                </a:solidFill>
              </a:rPr>
              <a:t>: (颜色 == 红 &amp;&amp; 价格 &gt;= 10) || (颜色 == 绿 &amp;&amp; 价格 &lt; 30)</a:t>
            </a:r>
          </a:p>
          <a:p>
            <a:r>
              <a:rPr lang="zh-CN" altLang="en-US" sz="1600" dirty="0" smtClean="0">
                <a:solidFill>
                  <a:srgbClr val="00B0F0"/>
                </a:solidFill>
              </a:rPr>
              <a:t> </a:t>
            </a:r>
            <a:r>
              <a:rPr lang="en-US" altLang="zh-CN" sz="1600" dirty="0" smtClean="0">
                <a:solidFill>
                  <a:srgbClr val="00B0F0"/>
                </a:solidFill>
              </a:rPr>
              <a:t>* </a:t>
            </a:r>
            <a:r>
              <a:rPr lang="zh-CN" altLang="en-US" sz="1600" dirty="0" smtClean="0">
                <a:solidFill>
                  <a:srgbClr val="00B0F0"/>
                </a:solidFill>
              </a:rPr>
              <a:t>C</a:t>
            </a:r>
            <a:r>
              <a:rPr lang="zh-CN" altLang="en-US" sz="1600" dirty="0">
                <a:solidFill>
                  <a:srgbClr val="00B0F0"/>
                </a:solidFill>
              </a:rPr>
              <a:t>: (颜色 == 黄 &amp;&amp; 价格 &lt; 20) || (颜色 == 绿 &amp;&amp; 价格 &gt;= 30</a:t>
            </a:r>
            <a:r>
              <a:rPr lang="zh-CN" altLang="en-US" sz="1600" dirty="0" smtClean="0">
                <a:solidFill>
                  <a:srgbClr val="00B0F0"/>
                </a:solidFill>
              </a:rPr>
              <a:t>) </a:t>
            </a:r>
            <a:r>
              <a:rPr lang="en-US" altLang="zh-CN" sz="1600" dirty="0" smtClean="0">
                <a:solidFill>
                  <a:srgbClr val="00B0F0"/>
                </a:solidFill>
              </a:rPr>
              <a:t>*/</a:t>
            </a:r>
            <a:endParaRPr lang="zh-CN" altLang="en-US" sz="1600" dirty="0">
              <a:solidFill>
                <a:srgbClr val="00B0F0"/>
              </a:solidFill>
            </a:endParaRPr>
          </a:p>
        </p:txBody>
      </p:sp>
    </p:spTree>
    <p:extLst>
      <p:ext uri="{BB962C8B-B14F-4D97-AF65-F5344CB8AC3E}">
        <p14:creationId xmlns:p14="http://schemas.microsoft.com/office/powerpoint/2010/main" val="26022012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可以学习什么？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743588" y="651731"/>
            <a:ext cx="8214360" cy="923330"/>
          </a:xfrm>
          <a:prstGeom prst="rect">
            <a:avLst/>
          </a:prstGeom>
        </p:spPr>
        <p:txBody>
          <a:bodyPr wrap="square">
            <a:spAutoFit/>
          </a:bodyPr>
          <a:lstStyle/>
          <a:p>
            <a:r>
              <a:rPr lang="en-US" altLang="zh-CN" dirty="0" smtClean="0">
                <a:solidFill>
                  <a:srgbClr val="00B0F0"/>
                </a:solidFill>
              </a:rPr>
              <a:t>/* </a:t>
            </a:r>
            <a:r>
              <a:rPr lang="pt-BR" altLang="zh-CN" dirty="0" smtClean="0">
                <a:solidFill>
                  <a:srgbClr val="00B0F0"/>
                </a:solidFill>
              </a:rPr>
              <a:t>A</a:t>
            </a:r>
            <a:r>
              <a:rPr lang="pt-BR" altLang="zh-CN" dirty="0">
                <a:solidFill>
                  <a:srgbClr val="00B0F0"/>
                </a:solidFill>
              </a:rPr>
              <a:t>: %3 == 0</a:t>
            </a:r>
          </a:p>
          <a:p>
            <a:r>
              <a:rPr lang="pt-BR" altLang="zh-CN" dirty="0" smtClean="0">
                <a:solidFill>
                  <a:srgbClr val="00B0F0"/>
                </a:solidFill>
              </a:rPr>
              <a:t> </a:t>
            </a:r>
            <a:r>
              <a:rPr lang="zh-CN" altLang="en-US" dirty="0" smtClean="0">
                <a:solidFill>
                  <a:srgbClr val="00B0F0"/>
                </a:solidFill>
              </a:rPr>
              <a:t>* </a:t>
            </a:r>
            <a:r>
              <a:rPr lang="pt-BR" altLang="zh-CN" dirty="0" smtClean="0">
                <a:solidFill>
                  <a:srgbClr val="00B0F0"/>
                </a:solidFill>
              </a:rPr>
              <a:t>B</a:t>
            </a:r>
            <a:r>
              <a:rPr lang="pt-BR" altLang="zh-CN" dirty="0">
                <a:solidFill>
                  <a:srgbClr val="00B0F0"/>
                </a:solidFill>
              </a:rPr>
              <a:t>: %3 == 1</a:t>
            </a:r>
          </a:p>
          <a:p>
            <a:r>
              <a:rPr lang="pt-BR" altLang="zh-CN" dirty="0" smtClean="0">
                <a:solidFill>
                  <a:srgbClr val="00B0F0"/>
                </a:solidFill>
              </a:rPr>
              <a:t> </a:t>
            </a:r>
            <a:r>
              <a:rPr lang="zh-CN" altLang="en-US" dirty="0" smtClean="0">
                <a:solidFill>
                  <a:srgbClr val="00B0F0"/>
                </a:solidFill>
              </a:rPr>
              <a:t>* </a:t>
            </a:r>
            <a:r>
              <a:rPr lang="pt-BR" altLang="zh-CN" dirty="0" smtClean="0">
                <a:solidFill>
                  <a:srgbClr val="00B0F0"/>
                </a:solidFill>
              </a:rPr>
              <a:t>C</a:t>
            </a:r>
            <a:r>
              <a:rPr lang="pt-BR" altLang="zh-CN" dirty="0">
                <a:solidFill>
                  <a:srgbClr val="00B0F0"/>
                </a:solidFill>
              </a:rPr>
              <a:t>: %3 == </a:t>
            </a:r>
            <a:r>
              <a:rPr lang="pt-BR" altLang="zh-CN" dirty="0" smtClean="0">
                <a:solidFill>
                  <a:srgbClr val="00B0F0"/>
                </a:solidFill>
              </a:rPr>
              <a:t>2</a:t>
            </a:r>
            <a:r>
              <a:rPr lang="zh-CN" altLang="en-US" dirty="0" smtClean="0">
                <a:solidFill>
                  <a:srgbClr val="00B0F0"/>
                </a:solidFill>
              </a:rPr>
              <a:t> </a:t>
            </a:r>
            <a:r>
              <a:rPr lang="en-US" altLang="zh-CN" dirty="0" smtClean="0">
                <a:solidFill>
                  <a:srgbClr val="00B0F0"/>
                </a:solidFill>
              </a:rPr>
              <a:t>*/</a:t>
            </a:r>
            <a:endParaRPr lang="zh-CN" altLang="en-US" dirty="0">
              <a:solidFill>
                <a:srgbClr val="00B0F0"/>
              </a:solidFill>
            </a:endParaRPr>
          </a:p>
        </p:txBody>
      </p:sp>
      <p:sp>
        <p:nvSpPr>
          <p:cNvPr id="8" name="矩形 7"/>
          <p:cNvSpPr/>
          <p:nvPr/>
        </p:nvSpPr>
        <p:spPr>
          <a:xfrm>
            <a:off x="716280" y="1729273"/>
            <a:ext cx="11064240" cy="3693319"/>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你是一名标注人员，负责对数据进行标注分类，类标签为</a:t>
            </a:r>
            <a:r>
              <a:rPr lang="en-US" altLang="zh-CN" dirty="0">
                <a:latin typeface="新宋体" panose="02010609030101010101" pitchFamily="49" charset="-122"/>
                <a:ea typeface="新宋体" panose="02010609030101010101" pitchFamily="49" charset="-122"/>
              </a:rPr>
              <a:t>A|B|C</a:t>
            </a:r>
            <a:r>
              <a:rPr lang="zh-CN" altLang="en-US" dirty="0">
                <a:latin typeface="新宋体" panose="02010609030101010101" pitchFamily="49" charset="-122"/>
                <a:ea typeface="新宋体" panose="02010609030101010101" pitchFamily="49" charset="-122"/>
              </a:rPr>
              <a:t>。参照以下示例，总结规律并对</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字段进行标注：</a:t>
            </a:r>
          </a:p>
          <a:p>
            <a:r>
              <a:rPr lang="en-US" altLang="zh-CN"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':11,</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':12,</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':33,</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a:t>
            </a:r>
          </a:p>
          <a:p>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':59,</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':32,</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':26,</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p>
          <a:p>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':13,</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':34,</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':25,</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:'B'}</a:t>
            </a:r>
          </a:p>
          <a:p>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':46,</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':47,</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':48,</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a:t>
            </a:r>
          </a:p>
          <a:p>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':57,</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':58,</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':24,</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a:t>
            </a:r>
          </a:p>
          <a:p>
            <a:r>
              <a:rPr lang="en-US" altLang="zh-CN"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以下是你需要进行标注的数据：</a:t>
            </a:r>
          </a:p>
          <a:p>
            <a:r>
              <a:rPr lang="en-US" altLang="zh-CN"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':51}{'</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':52}{'</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':53}</a:t>
            </a:r>
          </a:p>
          <a:p>
            <a:r>
              <a:rPr lang="en-US" altLang="zh-CN" dirty="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
        <p:nvSpPr>
          <p:cNvPr id="11" name="矩形 10"/>
          <p:cNvSpPr/>
          <p:nvPr/>
        </p:nvSpPr>
        <p:spPr>
          <a:xfrm>
            <a:off x="224348" y="1774993"/>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1392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可以学习什么？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6" name="矩形 5"/>
          <p:cNvSpPr/>
          <p:nvPr/>
        </p:nvSpPr>
        <p:spPr>
          <a:xfrm>
            <a:off x="255344" y="784317"/>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53440" y="722325"/>
            <a:ext cx="11231880" cy="5355312"/>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为了对提供的新数据进行分类，我们需要分析已经分类的示例数据，以发现分配类别标签</a:t>
            </a:r>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、或</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的潜在规则。根据给定的数据，我们可以观察数值与类别之间的关系。</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观察如下规律</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类别</a:t>
            </a:r>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的数值为</a:t>
            </a:r>
            <a:r>
              <a:rPr lang="en-US" altLang="zh-CN" dirty="0">
                <a:latin typeface="新宋体" panose="02010609030101010101" pitchFamily="49" charset="-122"/>
                <a:ea typeface="新宋体" panose="02010609030101010101" pitchFamily="49" charset="-122"/>
              </a:rPr>
              <a:t>: </a:t>
            </a:r>
            <a:r>
              <a:rPr lang="en-US" altLang="zh-CN" dirty="0">
                <a:solidFill>
                  <a:srgbClr val="00B050"/>
                </a:solidFill>
                <a:latin typeface="新宋体" panose="02010609030101010101" pitchFamily="49" charset="-122"/>
                <a:ea typeface="新宋体" panose="02010609030101010101" pitchFamily="49" charset="-122"/>
              </a:rPr>
              <a:t>12, 33, 48, 57, 24 —— </a:t>
            </a:r>
            <a:r>
              <a:rPr lang="zh-CN" altLang="en-US" dirty="0">
                <a:solidFill>
                  <a:srgbClr val="00B050"/>
                </a:solidFill>
                <a:latin typeface="新宋体" panose="02010609030101010101" pitchFamily="49" charset="-122"/>
                <a:ea typeface="新宋体" panose="02010609030101010101" pitchFamily="49" charset="-122"/>
              </a:rPr>
              <a:t>均为</a:t>
            </a:r>
            <a:r>
              <a:rPr lang="en-US" altLang="zh-CN" dirty="0">
                <a:solidFill>
                  <a:srgbClr val="00B050"/>
                </a:solidFill>
                <a:latin typeface="新宋体" panose="02010609030101010101" pitchFamily="49" charset="-122"/>
                <a:ea typeface="新宋体" panose="02010609030101010101" pitchFamily="49" charset="-122"/>
              </a:rPr>
              <a:t>3</a:t>
            </a:r>
            <a:r>
              <a:rPr lang="zh-CN" altLang="en-US" dirty="0">
                <a:solidFill>
                  <a:srgbClr val="00B050"/>
                </a:solidFill>
                <a:latin typeface="新宋体" panose="02010609030101010101" pitchFamily="49" charset="-122"/>
                <a:ea typeface="新宋体" panose="02010609030101010101" pitchFamily="49" charset="-122"/>
              </a:rPr>
              <a:t>的倍数。</a:t>
            </a:r>
            <a:br>
              <a:rPr lang="zh-CN" altLang="en-US" dirty="0">
                <a:solidFill>
                  <a:srgbClr val="00B050"/>
                </a:solidFill>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类别</a:t>
            </a:r>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的数值为</a:t>
            </a:r>
            <a:r>
              <a:rPr lang="en-US" altLang="zh-CN" dirty="0">
                <a:latin typeface="新宋体" panose="02010609030101010101" pitchFamily="49" charset="-122"/>
                <a:ea typeface="新宋体" panose="02010609030101010101" pitchFamily="49" charset="-122"/>
              </a:rPr>
              <a:t>: </a:t>
            </a:r>
            <a:r>
              <a:rPr lang="en-US" altLang="zh-CN" dirty="0">
                <a:solidFill>
                  <a:srgbClr val="FF0000"/>
                </a:solidFill>
                <a:latin typeface="新宋体" panose="02010609030101010101" pitchFamily="49" charset="-122"/>
                <a:ea typeface="新宋体" panose="02010609030101010101" pitchFamily="49" charset="-122"/>
              </a:rPr>
              <a:t>13, 34, 25, 46, 58 —— </a:t>
            </a:r>
            <a:r>
              <a:rPr lang="zh-CN" altLang="en-US" dirty="0">
                <a:solidFill>
                  <a:srgbClr val="FF0000"/>
                </a:solidFill>
                <a:latin typeface="新宋体" panose="02010609030101010101" pitchFamily="49" charset="-122"/>
                <a:ea typeface="新宋体" panose="02010609030101010101" pitchFamily="49" charset="-122"/>
              </a:rPr>
              <a:t>数值减去</a:t>
            </a:r>
            <a:r>
              <a:rPr lang="en-US" altLang="zh-CN" dirty="0">
                <a:solidFill>
                  <a:srgbClr val="FF0000"/>
                </a:solidFill>
                <a:latin typeface="新宋体" panose="02010609030101010101" pitchFamily="49" charset="-122"/>
                <a:ea typeface="新宋体" panose="02010609030101010101" pitchFamily="49" charset="-122"/>
              </a:rPr>
              <a:t>3</a:t>
            </a:r>
            <a:r>
              <a:rPr lang="zh-CN" altLang="en-US" dirty="0">
                <a:solidFill>
                  <a:srgbClr val="FF0000"/>
                </a:solidFill>
                <a:latin typeface="新宋体" panose="02010609030101010101" pitchFamily="49" charset="-122"/>
                <a:ea typeface="新宋体" panose="02010609030101010101" pitchFamily="49" charset="-122"/>
              </a:rPr>
              <a:t>后是</a:t>
            </a:r>
            <a:r>
              <a:rPr lang="en-US" altLang="zh-CN" dirty="0">
                <a:solidFill>
                  <a:srgbClr val="FF0000"/>
                </a:solidFill>
                <a:latin typeface="新宋体" panose="02010609030101010101" pitchFamily="49" charset="-122"/>
                <a:ea typeface="新宋体" panose="02010609030101010101" pitchFamily="49" charset="-122"/>
              </a:rPr>
              <a:t>11</a:t>
            </a:r>
            <a:r>
              <a:rPr lang="zh-CN" altLang="en-US" dirty="0">
                <a:solidFill>
                  <a:srgbClr val="FF0000"/>
                </a:solidFill>
                <a:latin typeface="新宋体" panose="02010609030101010101" pitchFamily="49" charset="-122"/>
                <a:ea typeface="新宋体" panose="02010609030101010101" pitchFamily="49" charset="-122"/>
              </a:rPr>
              <a:t>的倍数。</a:t>
            </a:r>
            <a:br>
              <a:rPr lang="zh-CN" altLang="en-US" dirty="0">
                <a:solidFill>
                  <a:srgbClr val="FF0000"/>
                </a:solidFill>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类别</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的数值为</a:t>
            </a:r>
            <a:r>
              <a:rPr lang="en-US" altLang="zh-CN" dirty="0">
                <a:latin typeface="新宋体" panose="02010609030101010101" pitchFamily="49" charset="-122"/>
                <a:ea typeface="新宋体" panose="02010609030101010101" pitchFamily="49" charset="-122"/>
              </a:rPr>
              <a:t>: 11, 59, 32, 26, 47 —— </a:t>
            </a:r>
            <a:r>
              <a:rPr lang="zh-CN" altLang="en-US" dirty="0">
                <a:latin typeface="新宋体" panose="02010609030101010101" pitchFamily="49" charset="-122"/>
                <a:ea typeface="新宋体" panose="02010609030101010101" pitchFamily="49" charset="-122"/>
              </a:rPr>
              <a:t>它们既不是</a:t>
            </a:r>
            <a:r>
              <a:rPr lang="en-US" altLang="zh-CN" dirty="0">
                <a:latin typeface="新宋体" panose="02010609030101010101" pitchFamily="49" charset="-122"/>
                <a:ea typeface="新宋体" panose="02010609030101010101" pitchFamily="49" charset="-122"/>
              </a:rPr>
              <a:t>3</a:t>
            </a:r>
            <a:r>
              <a:rPr lang="zh-CN" altLang="en-US" dirty="0">
                <a:latin typeface="新宋体" panose="02010609030101010101" pitchFamily="49" charset="-122"/>
                <a:ea typeface="新宋体" panose="02010609030101010101" pitchFamily="49" charset="-122"/>
              </a:rPr>
              <a:t>的倍数，也不是数值减去</a:t>
            </a:r>
            <a:r>
              <a:rPr lang="en-US" altLang="zh-CN" dirty="0">
                <a:latin typeface="新宋体" panose="02010609030101010101" pitchFamily="49" charset="-122"/>
                <a:ea typeface="新宋体" panose="02010609030101010101" pitchFamily="49" charset="-122"/>
              </a:rPr>
              <a:t>3</a:t>
            </a:r>
            <a:r>
              <a:rPr lang="zh-CN" altLang="en-US" dirty="0">
                <a:latin typeface="新宋体" panose="02010609030101010101" pitchFamily="49" charset="-122"/>
                <a:ea typeface="新宋体" panose="02010609030101010101" pitchFamily="49" charset="-122"/>
              </a:rPr>
              <a:t>的结果为</a:t>
            </a:r>
            <a:r>
              <a:rPr lang="en-US" altLang="zh-CN" dirty="0">
                <a:latin typeface="新宋体" panose="02010609030101010101" pitchFamily="49" charset="-122"/>
                <a:ea typeface="新宋体" panose="02010609030101010101" pitchFamily="49" charset="-122"/>
              </a:rPr>
              <a:t>11</a:t>
            </a:r>
            <a:r>
              <a:rPr lang="zh-CN" altLang="en-US" dirty="0">
                <a:latin typeface="新宋体" panose="02010609030101010101" pitchFamily="49" charset="-122"/>
                <a:ea typeface="新宋体" panose="02010609030101010101" pitchFamily="49" charset="-122"/>
              </a:rPr>
              <a:t>的倍数。</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基于上述规律，我们可以尝试分类以下数据：</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':51} —— 51</a:t>
            </a:r>
            <a:r>
              <a:rPr lang="zh-CN" altLang="en-US" dirty="0">
                <a:latin typeface="新宋体" panose="02010609030101010101" pitchFamily="49" charset="-122"/>
                <a:ea typeface="新宋体" panose="02010609030101010101" pitchFamily="49" charset="-122"/>
              </a:rPr>
              <a:t>是</a:t>
            </a:r>
            <a:r>
              <a:rPr lang="en-US" altLang="zh-CN" dirty="0">
                <a:latin typeface="新宋体" panose="02010609030101010101" pitchFamily="49" charset="-122"/>
                <a:ea typeface="新宋体" panose="02010609030101010101" pitchFamily="49" charset="-122"/>
              </a:rPr>
              <a:t>3</a:t>
            </a:r>
            <a:r>
              <a:rPr lang="zh-CN" altLang="en-US" dirty="0">
                <a:latin typeface="新宋体" panose="02010609030101010101" pitchFamily="49" charset="-122"/>
                <a:ea typeface="新宋体" panose="02010609030101010101" pitchFamily="49" charset="-122"/>
              </a:rPr>
              <a:t>的倍数，因此分类为</a:t>
            </a:r>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':52} —— 52</a:t>
            </a:r>
            <a:r>
              <a:rPr lang="zh-CN" altLang="en-US" dirty="0">
                <a:latin typeface="新宋体" panose="02010609030101010101" pitchFamily="49" charset="-122"/>
                <a:ea typeface="新宋体" panose="02010609030101010101" pitchFamily="49" charset="-122"/>
              </a:rPr>
              <a:t>减去</a:t>
            </a:r>
            <a:r>
              <a:rPr lang="en-US" altLang="zh-CN" dirty="0">
                <a:latin typeface="新宋体" panose="02010609030101010101" pitchFamily="49" charset="-122"/>
                <a:ea typeface="新宋体" panose="02010609030101010101" pitchFamily="49" charset="-122"/>
              </a:rPr>
              <a:t>3</a:t>
            </a:r>
            <a:r>
              <a:rPr lang="zh-CN" altLang="en-US" dirty="0">
                <a:latin typeface="新宋体" panose="02010609030101010101" pitchFamily="49" charset="-122"/>
                <a:ea typeface="新宋体" panose="02010609030101010101" pitchFamily="49" charset="-122"/>
              </a:rPr>
              <a:t>等于</a:t>
            </a:r>
            <a:r>
              <a:rPr lang="en-US" altLang="zh-CN" dirty="0">
                <a:latin typeface="新宋体" panose="02010609030101010101" pitchFamily="49" charset="-122"/>
                <a:ea typeface="新宋体" panose="02010609030101010101" pitchFamily="49" charset="-122"/>
              </a:rPr>
              <a:t>49</a:t>
            </a:r>
            <a:r>
              <a:rPr lang="zh-CN" altLang="en-US" dirty="0">
                <a:latin typeface="新宋体" panose="02010609030101010101" pitchFamily="49" charset="-122"/>
                <a:ea typeface="新宋体" panose="02010609030101010101" pitchFamily="49" charset="-122"/>
              </a:rPr>
              <a:t>，不是</a:t>
            </a:r>
            <a:r>
              <a:rPr lang="en-US" altLang="zh-CN" dirty="0">
                <a:latin typeface="新宋体" panose="02010609030101010101" pitchFamily="49" charset="-122"/>
                <a:ea typeface="新宋体" panose="02010609030101010101" pitchFamily="49" charset="-122"/>
              </a:rPr>
              <a:t>11</a:t>
            </a:r>
            <a:r>
              <a:rPr lang="zh-CN" altLang="en-US" dirty="0">
                <a:latin typeface="新宋体" panose="02010609030101010101" pitchFamily="49" charset="-122"/>
                <a:ea typeface="新宋体" panose="02010609030101010101" pitchFamily="49" charset="-122"/>
              </a:rPr>
              <a:t>的倍数，因此分类为</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':53} —— 53</a:t>
            </a:r>
            <a:r>
              <a:rPr lang="zh-CN" altLang="en-US" dirty="0">
                <a:latin typeface="新宋体" panose="02010609030101010101" pitchFamily="49" charset="-122"/>
                <a:ea typeface="新宋体" panose="02010609030101010101" pitchFamily="49" charset="-122"/>
              </a:rPr>
              <a:t>减去</a:t>
            </a:r>
            <a:r>
              <a:rPr lang="en-US" altLang="zh-CN" dirty="0">
                <a:latin typeface="新宋体" panose="02010609030101010101" pitchFamily="49" charset="-122"/>
                <a:ea typeface="新宋体" panose="02010609030101010101" pitchFamily="49" charset="-122"/>
              </a:rPr>
              <a:t>3</a:t>
            </a:r>
            <a:r>
              <a:rPr lang="zh-CN" altLang="en-US" dirty="0">
                <a:latin typeface="新宋体" panose="02010609030101010101" pitchFamily="49" charset="-122"/>
                <a:ea typeface="新宋体" panose="02010609030101010101" pitchFamily="49" charset="-122"/>
              </a:rPr>
              <a:t>等于</a:t>
            </a:r>
            <a:r>
              <a:rPr lang="en-US" altLang="zh-CN" dirty="0">
                <a:latin typeface="新宋体" panose="02010609030101010101" pitchFamily="49" charset="-122"/>
                <a:ea typeface="新宋体" panose="02010609030101010101" pitchFamily="49" charset="-122"/>
              </a:rPr>
              <a:t>50</a:t>
            </a:r>
            <a:r>
              <a:rPr lang="zh-CN" altLang="en-US" dirty="0">
                <a:latin typeface="新宋体" panose="02010609030101010101" pitchFamily="49" charset="-122"/>
                <a:ea typeface="新宋体" panose="02010609030101010101" pitchFamily="49" charset="-122"/>
              </a:rPr>
              <a:t>，不是</a:t>
            </a:r>
            <a:r>
              <a:rPr lang="en-US" altLang="zh-CN" dirty="0">
                <a:latin typeface="新宋体" panose="02010609030101010101" pitchFamily="49" charset="-122"/>
                <a:ea typeface="新宋体" panose="02010609030101010101" pitchFamily="49" charset="-122"/>
              </a:rPr>
              <a:t>11</a:t>
            </a:r>
            <a:r>
              <a:rPr lang="zh-CN" altLang="en-US" dirty="0">
                <a:latin typeface="新宋体" panose="02010609030101010101" pitchFamily="49" charset="-122"/>
                <a:ea typeface="新宋体" panose="02010609030101010101" pitchFamily="49" charset="-122"/>
              </a:rPr>
              <a:t>的倍数，因此分类为</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所以，需要进行标注的数据分类如下：</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':51, </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':52, </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数值</a:t>
            </a:r>
            <a:r>
              <a:rPr lang="en-US" altLang="zh-CN" dirty="0">
                <a:latin typeface="新宋体" panose="02010609030101010101" pitchFamily="49" charset="-122"/>
                <a:ea typeface="新宋体" panose="02010609030101010101" pitchFamily="49" charset="-122"/>
              </a:rPr>
              <a:t>':53, </a:t>
            </a:r>
            <a:r>
              <a:rPr lang="zh-CN" altLang="en-US" dirty="0">
                <a:latin typeface="新宋体" panose="02010609030101010101" pitchFamily="49" charset="-122"/>
                <a:ea typeface="新宋体" panose="02010609030101010101" pitchFamily="49" charset="-122"/>
              </a:rPr>
              <a:t>分类</a:t>
            </a:r>
            <a:r>
              <a:rPr lang="en-US" altLang="zh-CN" dirty="0">
                <a:latin typeface="新宋体" panose="02010609030101010101" pitchFamily="49" charset="-122"/>
                <a:ea typeface="新宋体" panose="02010609030101010101" pitchFamily="49" charset="-122"/>
              </a:rPr>
              <a:t>:'C'}</a:t>
            </a:r>
            <a:endParaRPr lang="zh-CN" altLang="en-US" dirty="0">
              <a:latin typeface="新宋体" panose="02010609030101010101" pitchFamily="49" charset="-122"/>
              <a:ea typeface="新宋体" panose="02010609030101010101" pitchFamily="49" charset="-122"/>
            </a:endParaRPr>
          </a:p>
        </p:txBody>
      </p:sp>
      <p:sp>
        <p:nvSpPr>
          <p:cNvPr id="9" name="矩形 8"/>
          <p:cNvSpPr/>
          <p:nvPr/>
        </p:nvSpPr>
        <p:spPr>
          <a:xfrm>
            <a:off x="853440" y="6084797"/>
            <a:ext cx="11199985" cy="646331"/>
          </a:xfrm>
          <a:prstGeom prst="rect">
            <a:avLst/>
          </a:prstGeom>
        </p:spPr>
        <p:txBody>
          <a:bodyPr wrap="square">
            <a:spAutoFit/>
          </a:bodyPr>
          <a:lstStyle/>
          <a:p>
            <a:r>
              <a:rPr lang="en-US" altLang="zh-CN" dirty="0" smtClean="0">
                <a:solidFill>
                  <a:srgbClr val="3856F5"/>
                </a:solidFill>
                <a:latin typeface="Helvetica Neue"/>
              </a:rPr>
              <a:t>LLM</a:t>
            </a:r>
            <a:r>
              <a:rPr lang="zh-CN" altLang="en-US" dirty="0" smtClean="0">
                <a:solidFill>
                  <a:srgbClr val="3856F5"/>
                </a:solidFill>
                <a:latin typeface="Helvetica Neue"/>
              </a:rPr>
              <a:t>较难通过简单的方式从上下文</a:t>
            </a:r>
            <a:r>
              <a:rPr lang="zh-CN" altLang="en-US" dirty="0">
                <a:solidFill>
                  <a:srgbClr val="3856F5"/>
                </a:solidFill>
                <a:latin typeface="Helvetica Neue"/>
              </a:rPr>
              <a:t>中“学习”到</a:t>
            </a:r>
            <a:r>
              <a:rPr lang="zh-CN" altLang="en-US" dirty="0" smtClean="0">
                <a:solidFill>
                  <a:srgbClr val="3856F5"/>
                </a:solidFill>
                <a:latin typeface="Helvetica Neue"/>
              </a:rPr>
              <a:t>全面学习复杂的关系。</a:t>
            </a:r>
            <a:endParaRPr lang="en-US" altLang="zh-CN" dirty="0" smtClean="0">
              <a:solidFill>
                <a:srgbClr val="3856F5"/>
              </a:solidFill>
              <a:latin typeface="Helvetica Neue"/>
            </a:endParaRPr>
          </a:p>
          <a:p>
            <a:r>
              <a:rPr lang="en-US" altLang="zh-CN" dirty="0" smtClean="0">
                <a:solidFill>
                  <a:srgbClr val="FF0000"/>
                </a:solidFill>
              </a:rPr>
              <a:t>/* </a:t>
            </a:r>
            <a:r>
              <a:rPr lang="zh-CN" altLang="en-US" dirty="0" smtClean="0">
                <a:solidFill>
                  <a:srgbClr val="FF0000"/>
                </a:solidFill>
              </a:rPr>
              <a:t>有关增强</a:t>
            </a:r>
            <a:r>
              <a:rPr lang="en-US" altLang="zh-CN" dirty="0" smtClean="0">
                <a:solidFill>
                  <a:srgbClr val="FF0000"/>
                </a:solidFill>
              </a:rPr>
              <a:t>ICL</a:t>
            </a:r>
            <a:r>
              <a:rPr lang="zh-CN" altLang="en-US" dirty="0" smtClean="0">
                <a:solidFill>
                  <a:srgbClr val="FF0000"/>
                </a:solidFill>
              </a:rPr>
              <a:t>能力，</a:t>
            </a:r>
            <a:r>
              <a:rPr lang="en-US" altLang="zh-CN" dirty="0" smtClean="0">
                <a:solidFill>
                  <a:srgbClr val="FF0000"/>
                </a:solidFill>
              </a:rPr>
              <a:t>”</a:t>
            </a:r>
            <a:r>
              <a:rPr lang="zh-CN" altLang="en-US" dirty="0" smtClean="0">
                <a:solidFill>
                  <a:srgbClr val="FF0000"/>
                </a:solidFill>
              </a:rPr>
              <a:t>学习</a:t>
            </a:r>
            <a:r>
              <a:rPr lang="en-US" altLang="zh-CN" dirty="0" smtClean="0">
                <a:solidFill>
                  <a:srgbClr val="FF0000"/>
                </a:solidFill>
              </a:rPr>
              <a:t>” </a:t>
            </a:r>
            <a:r>
              <a:rPr lang="zh-CN" altLang="en-US" dirty="0" smtClean="0">
                <a:solidFill>
                  <a:srgbClr val="FF0000"/>
                </a:solidFill>
              </a:rPr>
              <a:t>到复杂知识的技术，参见 </a:t>
            </a:r>
            <a:r>
              <a:rPr lang="en-US" altLang="zh-CN" dirty="0" smtClean="0">
                <a:solidFill>
                  <a:srgbClr val="FF0000"/>
                </a:solidFill>
              </a:rPr>
              <a:t>《Prompting Guides</a:t>
            </a:r>
            <a:r>
              <a:rPr lang="zh-CN" altLang="en-US" dirty="0" smtClean="0">
                <a:solidFill>
                  <a:srgbClr val="FF0000"/>
                </a:solidFill>
              </a:rPr>
              <a:t>：进阶篇</a:t>
            </a:r>
            <a:r>
              <a:rPr lang="en-US" altLang="zh-CN"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1177678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Oval 2"/>
          <p:cNvSpPr>
            <a:spLocks noChangeArrowheads="1"/>
          </p:cNvSpPr>
          <p:nvPr/>
        </p:nvSpPr>
        <p:spPr bwMode="blackWhite">
          <a:xfrm>
            <a:off x="2221260" y="1019403"/>
            <a:ext cx="2880000" cy="2880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ea typeface="宋体" panose="02010600030101010101" pitchFamily="2" charset="-122"/>
            </a:endParaRPr>
          </a:p>
        </p:txBody>
      </p:sp>
      <p:sp>
        <p:nvSpPr>
          <p:cNvPr id="8" name="Oval 3"/>
          <p:cNvSpPr>
            <a:spLocks noChangeArrowheads="1"/>
          </p:cNvSpPr>
          <p:nvPr/>
        </p:nvSpPr>
        <p:spPr bwMode="blackWhite">
          <a:xfrm>
            <a:off x="533608" y="1019403"/>
            <a:ext cx="2880000" cy="2880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ea typeface="宋体" panose="02010600030101010101" pitchFamily="2" charset="-122"/>
            </a:endParaRPr>
          </a:p>
        </p:txBody>
      </p:sp>
      <p:sp>
        <p:nvSpPr>
          <p:cNvPr id="12" name="Rectangle 6"/>
          <p:cNvSpPr>
            <a:spLocks noChangeArrowheads="1"/>
          </p:cNvSpPr>
          <p:nvPr/>
        </p:nvSpPr>
        <p:spPr bwMode="blackWhite">
          <a:xfrm>
            <a:off x="277003" y="1877732"/>
            <a:ext cx="2389188" cy="116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algn="ctr"/>
            <a:r>
              <a:rPr lang="zh-CN" altLang="en-US" sz="2000" dirty="0" smtClean="0">
                <a:latin typeface="新宋体" panose="02010609030101010101" pitchFamily="49" charset="-122"/>
                <a:ea typeface="新宋体" panose="02010609030101010101" pitchFamily="49" charset="-122"/>
              </a:rPr>
              <a:t>预训练知识</a:t>
            </a:r>
            <a:endParaRPr lang="en-US" altLang="zh-CN" sz="2000" dirty="0" smtClean="0">
              <a:latin typeface="新宋体" panose="02010609030101010101" pitchFamily="49" charset="-122"/>
              <a:ea typeface="新宋体" panose="02010609030101010101" pitchFamily="49" charset="-122"/>
            </a:endParaRPr>
          </a:p>
          <a:p>
            <a:pPr algn="ctr"/>
            <a:r>
              <a:rPr lang="en-US" altLang="zh-CN" sz="2000" dirty="0" smtClean="0">
                <a:latin typeface="新宋体" panose="02010609030101010101" pitchFamily="49" charset="-122"/>
                <a:ea typeface="新宋体" panose="02010609030101010101" pitchFamily="49" charset="-122"/>
              </a:rPr>
              <a:t>+</a:t>
            </a:r>
          </a:p>
          <a:p>
            <a:pPr algn="ctr"/>
            <a:r>
              <a:rPr lang="zh-CN" altLang="en-US" sz="2000" dirty="0" smtClean="0">
                <a:latin typeface="新宋体" panose="02010609030101010101" pitchFamily="49" charset="-122"/>
                <a:ea typeface="新宋体" panose="02010609030101010101" pitchFamily="49" charset="-122"/>
              </a:rPr>
              <a:t>推理能力</a:t>
            </a:r>
            <a:endParaRPr lang="en-US" altLang="zh-CN" sz="2000" dirty="0">
              <a:latin typeface="新宋体" panose="02010609030101010101" pitchFamily="49" charset="-122"/>
              <a:ea typeface="新宋体" panose="02010609030101010101" pitchFamily="49" charset="-122"/>
            </a:endParaRPr>
          </a:p>
        </p:txBody>
      </p:sp>
      <p:sp>
        <p:nvSpPr>
          <p:cNvPr id="13" name="Rectangle 7"/>
          <p:cNvSpPr>
            <a:spLocks noChangeArrowheads="1"/>
          </p:cNvSpPr>
          <p:nvPr/>
        </p:nvSpPr>
        <p:spPr bwMode="blackWhite">
          <a:xfrm>
            <a:off x="3111121" y="2275681"/>
            <a:ext cx="239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r>
              <a:rPr lang="zh-CN" altLang="en-US" sz="2000" dirty="0" smtClean="0">
                <a:latin typeface="新宋体" panose="02010609030101010101" pitchFamily="49" charset="-122"/>
                <a:ea typeface="新宋体" panose="02010609030101010101" pitchFamily="49" charset="-122"/>
              </a:rPr>
              <a:t>上下文内容</a:t>
            </a:r>
            <a:endParaRPr lang="en-US" altLang="zh-CN" sz="2000" dirty="0">
              <a:latin typeface="新宋体" panose="02010609030101010101" pitchFamily="49" charset="-122"/>
              <a:ea typeface="新宋体" panose="02010609030101010101" pitchFamily="49" charset="-122"/>
            </a:endParaRPr>
          </a:p>
        </p:txBody>
      </p:sp>
      <p:sp>
        <p:nvSpPr>
          <p:cNvPr id="14" name="Freeform 8"/>
          <p:cNvSpPr>
            <a:spLocks/>
          </p:cNvSpPr>
          <p:nvPr/>
        </p:nvSpPr>
        <p:spPr bwMode="blackGray">
          <a:xfrm>
            <a:off x="2205762" y="1289279"/>
            <a:ext cx="1207847" cy="2340245"/>
          </a:xfrm>
          <a:custGeom>
            <a:avLst/>
            <a:gdLst>
              <a:gd name="T0" fmla="*/ 197 w 389"/>
              <a:gd name="T1" fmla="*/ 0 h 1152"/>
              <a:gd name="T2" fmla="*/ 152 w 389"/>
              <a:gd name="T3" fmla="*/ 66 h 1152"/>
              <a:gd name="T4" fmla="*/ 114 w 389"/>
              <a:gd name="T5" fmla="*/ 127 h 1152"/>
              <a:gd name="T6" fmla="*/ 68 w 389"/>
              <a:gd name="T7" fmla="*/ 223 h 1152"/>
              <a:gd name="T8" fmla="*/ 47 w 389"/>
              <a:gd name="T9" fmla="*/ 285 h 1152"/>
              <a:gd name="T10" fmla="*/ 27 w 389"/>
              <a:gd name="T11" fmla="*/ 355 h 1152"/>
              <a:gd name="T12" fmla="*/ 8 w 389"/>
              <a:gd name="T13" fmla="*/ 459 h 1152"/>
              <a:gd name="T14" fmla="*/ 0 w 389"/>
              <a:gd name="T15" fmla="*/ 570 h 1152"/>
              <a:gd name="T16" fmla="*/ 6 w 389"/>
              <a:gd name="T17" fmla="*/ 688 h 1152"/>
              <a:gd name="T18" fmla="*/ 29 w 389"/>
              <a:gd name="T19" fmla="*/ 802 h 1152"/>
              <a:gd name="T20" fmla="*/ 51 w 389"/>
              <a:gd name="T21" fmla="*/ 873 h 1152"/>
              <a:gd name="T22" fmla="*/ 66 w 389"/>
              <a:gd name="T23" fmla="*/ 916 h 1152"/>
              <a:gd name="T24" fmla="*/ 90 w 389"/>
              <a:gd name="T25" fmla="*/ 973 h 1152"/>
              <a:gd name="T26" fmla="*/ 120 w 389"/>
              <a:gd name="T27" fmla="*/ 1032 h 1152"/>
              <a:gd name="T28" fmla="*/ 152 w 389"/>
              <a:gd name="T29" fmla="*/ 1089 h 1152"/>
              <a:gd name="T30" fmla="*/ 193 w 389"/>
              <a:gd name="T31" fmla="*/ 1152 h 1152"/>
              <a:gd name="T32" fmla="*/ 240 w 389"/>
              <a:gd name="T33" fmla="*/ 1089 h 1152"/>
              <a:gd name="T34" fmla="*/ 278 w 389"/>
              <a:gd name="T35" fmla="*/ 1024 h 1152"/>
              <a:gd name="T36" fmla="*/ 313 w 389"/>
              <a:gd name="T37" fmla="*/ 948 h 1152"/>
              <a:gd name="T38" fmla="*/ 348 w 389"/>
              <a:gd name="T39" fmla="*/ 856 h 1152"/>
              <a:gd name="T40" fmla="*/ 374 w 389"/>
              <a:gd name="T41" fmla="*/ 742 h 1152"/>
              <a:gd name="T42" fmla="*/ 383 w 389"/>
              <a:gd name="T43" fmla="*/ 673 h 1152"/>
              <a:gd name="T44" fmla="*/ 389 w 389"/>
              <a:gd name="T45" fmla="*/ 592 h 1152"/>
              <a:gd name="T46" fmla="*/ 385 w 389"/>
              <a:gd name="T47" fmla="*/ 484 h 1152"/>
              <a:gd name="T48" fmla="*/ 365 w 389"/>
              <a:gd name="T49" fmla="*/ 356 h 1152"/>
              <a:gd name="T50" fmla="*/ 326 w 389"/>
              <a:gd name="T51" fmla="*/ 231 h 1152"/>
              <a:gd name="T52" fmla="*/ 278 w 389"/>
              <a:gd name="T53" fmla="*/ 130 h 1152"/>
              <a:gd name="T54" fmla="*/ 197 w 389"/>
              <a:gd name="T5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1152">
                <a:moveTo>
                  <a:pt x="197" y="0"/>
                </a:moveTo>
                <a:lnTo>
                  <a:pt x="152" y="66"/>
                </a:lnTo>
                <a:lnTo>
                  <a:pt x="114" y="127"/>
                </a:lnTo>
                <a:lnTo>
                  <a:pt x="68" y="223"/>
                </a:lnTo>
                <a:lnTo>
                  <a:pt x="47" y="285"/>
                </a:lnTo>
                <a:lnTo>
                  <a:pt x="27" y="355"/>
                </a:lnTo>
                <a:lnTo>
                  <a:pt x="8" y="459"/>
                </a:lnTo>
                <a:lnTo>
                  <a:pt x="0" y="570"/>
                </a:lnTo>
                <a:lnTo>
                  <a:pt x="6" y="688"/>
                </a:lnTo>
                <a:lnTo>
                  <a:pt x="29" y="802"/>
                </a:lnTo>
                <a:lnTo>
                  <a:pt x="51" y="873"/>
                </a:lnTo>
                <a:lnTo>
                  <a:pt x="66" y="916"/>
                </a:lnTo>
                <a:lnTo>
                  <a:pt x="90" y="973"/>
                </a:lnTo>
                <a:lnTo>
                  <a:pt x="120" y="1032"/>
                </a:lnTo>
                <a:lnTo>
                  <a:pt x="152" y="1089"/>
                </a:lnTo>
                <a:lnTo>
                  <a:pt x="193" y="1152"/>
                </a:lnTo>
                <a:lnTo>
                  <a:pt x="240" y="1089"/>
                </a:lnTo>
                <a:lnTo>
                  <a:pt x="278" y="1024"/>
                </a:lnTo>
                <a:lnTo>
                  <a:pt x="313" y="948"/>
                </a:lnTo>
                <a:lnTo>
                  <a:pt x="348" y="856"/>
                </a:lnTo>
                <a:lnTo>
                  <a:pt x="374" y="742"/>
                </a:lnTo>
                <a:lnTo>
                  <a:pt x="383" y="673"/>
                </a:lnTo>
                <a:lnTo>
                  <a:pt x="389" y="592"/>
                </a:lnTo>
                <a:lnTo>
                  <a:pt x="385" y="484"/>
                </a:lnTo>
                <a:lnTo>
                  <a:pt x="365" y="356"/>
                </a:lnTo>
                <a:lnTo>
                  <a:pt x="326" y="231"/>
                </a:lnTo>
                <a:lnTo>
                  <a:pt x="278" y="130"/>
                </a:lnTo>
                <a:lnTo>
                  <a:pt x="197" y="0"/>
                </a:lnTo>
                <a:close/>
              </a:path>
            </a:pathLst>
          </a:custGeom>
          <a:solidFill>
            <a:srgbClr val="00B050"/>
          </a:solidFill>
          <a:ln w="12700" cap="rnd" cmpd="sng">
            <a:solidFill>
              <a:schemeClr val="tx1"/>
            </a:solidFill>
            <a:prstDash val="solid"/>
            <a:round/>
            <a:headEnd type="none" w="med" len="med"/>
            <a:tailEnd type="none" w="med" len="med"/>
          </a:ln>
          <a:effectLst/>
          <a:extLst/>
        </p:spPr>
        <p:txBody>
          <a:bodyPr/>
          <a:lstStyle/>
          <a:p>
            <a:endParaRPr lang="zh-CN" altLang="en-US"/>
          </a:p>
        </p:txBody>
      </p:sp>
      <p:sp>
        <p:nvSpPr>
          <p:cNvPr id="15" name="Rectangle 7"/>
          <p:cNvSpPr>
            <a:spLocks noChangeArrowheads="1"/>
          </p:cNvSpPr>
          <p:nvPr/>
        </p:nvSpPr>
        <p:spPr bwMode="blackWhite">
          <a:xfrm>
            <a:off x="1580768" y="2297401"/>
            <a:ext cx="239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algn="ctr"/>
            <a:r>
              <a:rPr lang="zh-CN" altLang="en-US" sz="2000" dirty="0" smtClean="0">
                <a:latin typeface="新宋体" panose="02010609030101010101" pitchFamily="49" charset="-122"/>
                <a:ea typeface="新宋体" panose="02010609030101010101" pitchFamily="49" charset="-122"/>
              </a:rPr>
              <a:t>潜在</a:t>
            </a:r>
            <a:endParaRPr lang="en-US" altLang="zh-CN" sz="2000" dirty="0" smtClean="0">
              <a:latin typeface="新宋体" panose="02010609030101010101" pitchFamily="49" charset="-122"/>
              <a:ea typeface="新宋体" panose="02010609030101010101" pitchFamily="49" charset="-122"/>
            </a:endParaRPr>
          </a:p>
          <a:p>
            <a:pPr algn="ctr"/>
            <a:r>
              <a:rPr lang="zh-CN" altLang="en-US" sz="2000" dirty="0" smtClean="0">
                <a:latin typeface="新宋体" panose="02010609030101010101" pitchFamily="49" charset="-122"/>
                <a:ea typeface="新宋体" panose="02010609030101010101" pitchFamily="49" charset="-122"/>
              </a:rPr>
              <a:t>联系</a:t>
            </a:r>
            <a:endParaRPr lang="en-US" altLang="zh-CN" sz="2000" dirty="0">
              <a:latin typeface="新宋体" panose="02010609030101010101" pitchFamily="49" charset="-122"/>
              <a:ea typeface="新宋体" panose="02010609030101010101" pitchFamily="49" charset="-122"/>
            </a:endParaRPr>
          </a:p>
        </p:txBody>
      </p:sp>
      <p:sp>
        <p:nvSpPr>
          <p:cNvPr id="16" name="矩形 15"/>
          <p:cNvSpPr/>
          <p:nvPr/>
        </p:nvSpPr>
        <p:spPr>
          <a:xfrm>
            <a:off x="596611" y="5321132"/>
            <a:ext cx="11199985" cy="1477328"/>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模型借助本身的推理</a:t>
            </a:r>
            <a:r>
              <a:rPr lang="zh-CN" altLang="en-US" dirty="0" smtClean="0">
                <a:solidFill>
                  <a:schemeClr val="tx1"/>
                </a:solidFill>
                <a:latin typeface="新宋体" panose="02010609030101010101" pitchFamily="49" charset="-122"/>
                <a:ea typeface="新宋体" panose="02010609030101010101" pitchFamily="49" charset="-122"/>
              </a:rPr>
              <a:t>能力，建立预</a:t>
            </a:r>
            <a:r>
              <a:rPr lang="zh-CN" altLang="en-US" dirty="0">
                <a:solidFill>
                  <a:schemeClr val="tx1"/>
                </a:solidFill>
                <a:latin typeface="新宋体" panose="02010609030101010101" pitchFamily="49" charset="-122"/>
                <a:ea typeface="新宋体" panose="02010609030101010101" pitchFamily="49" charset="-122"/>
              </a:rPr>
              <a:t>训练</a:t>
            </a:r>
            <a:r>
              <a:rPr lang="zh-CN" altLang="en-US" dirty="0" smtClean="0">
                <a:solidFill>
                  <a:schemeClr val="tx1"/>
                </a:solidFill>
                <a:latin typeface="新宋体" panose="02010609030101010101" pitchFamily="49" charset="-122"/>
                <a:ea typeface="新宋体" panose="02010609030101010101" pitchFamily="49" charset="-122"/>
              </a:rPr>
              <a:t>知识与</a:t>
            </a:r>
            <a:r>
              <a:rPr lang="zh-CN" altLang="en-US" dirty="0">
                <a:solidFill>
                  <a:schemeClr val="tx1"/>
                </a:solidFill>
                <a:latin typeface="新宋体" panose="02010609030101010101" pitchFamily="49" charset="-122"/>
                <a:ea typeface="新宋体" panose="02010609030101010101" pitchFamily="49" charset="-122"/>
              </a:rPr>
              <a:t>上下文</a:t>
            </a:r>
            <a:r>
              <a:rPr lang="zh-CN" altLang="en-US" dirty="0" smtClean="0">
                <a:solidFill>
                  <a:schemeClr val="tx1"/>
                </a:solidFill>
                <a:latin typeface="新宋体" panose="02010609030101010101" pitchFamily="49" charset="-122"/>
                <a:ea typeface="新宋体" panose="02010609030101010101" pitchFamily="49" charset="-122"/>
              </a:rPr>
              <a:t>内容标签建立</a:t>
            </a:r>
            <a:r>
              <a:rPr lang="zh-CN" altLang="en-US" b="1" dirty="0" smtClean="0">
                <a:solidFill>
                  <a:srgbClr val="FF0000"/>
                </a:solidFill>
                <a:latin typeface="新宋体" panose="02010609030101010101" pitchFamily="49" charset="-122"/>
                <a:ea typeface="新宋体" panose="02010609030101010101" pitchFamily="49" charset="-122"/>
              </a:rPr>
              <a:t>潜在联系</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a:solidFill>
                  <a:schemeClr val="tx1"/>
                </a:solidFill>
                <a:latin typeface="新宋体" panose="02010609030101010101" pitchFamily="49" charset="-122"/>
                <a:ea typeface="新宋体" panose="02010609030101010101" pitchFamily="49" charset="-122"/>
              </a:rPr>
              <a:t>进而产生了上下文学习能力。</a:t>
            </a:r>
            <a:endParaRPr lang="en-US" altLang="zh-CN" dirty="0">
              <a:solidFill>
                <a:schemeClr val="tx1"/>
              </a:solidFill>
              <a:latin typeface="新宋体" panose="02010609030101010101" pitchFamily="49" charset="-122"/>
              <a:ea typeface="新宋体" panose="02010609030101010101" pitchFamily="49" charset="-122"/>
            </a:endParaRPr>
          </a:p>
          <a:p>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的上下文</a:t>
            </a:r>
            <a:r>
              <a:rPr lang="zh-CN" altLang="en-US" dirty="0" smtClean="0">
                <a:solidFill>
                  <a:schemeClr val="tx1"/>
                </a:solidFill>
                <a:latin typeface="新宋体" panose="02010609030101010101" pitchFamily="49" charset="-122"/>
                <a:ea typeface="新宋体" panose="02010609030101010101" pitchFamily="49" charset="-122"/>
              </a:rPr>
              <a:t>学习能力依赖</a:t>
            </a:r>
            <a:r>
              <a:rPr lang="zh-CN" altLang="en-US" dirty="0" smtClean="0">
                <a:solidFill>
                  <a:schemeClr val="tx1"/>
                </a:solidFill>
                <a:latin typeface="新宋体" panose="02010609030101010101" pitchFamily="49" charset="-122"/>
                <a:ea typeface="新宋体" panose="02010609030101010101" pitchFamily="49" charset="-122"/>
              </a:rPr>
              <a:t>于：</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a:solidFill>
                  <a:schemeClr val="tx1"/>
                </a:solidFill>
                <a:latin typeface="新宋体" panose="02010609030101010101" pitchFamily="49" charset="-122"/>
                <a:ea typeface="新宋体" panose="02010609030101010101" pitchFamily="49" charset="-122"/>
              </a:rPr>
              <a:t> </a:t>
            </a:r>
            <a:r>
              <a:rPr lang="en-US" altLang="zh-CN" dirty="0" smtClean="0">
                <a:solidFill>
                  <a:schemeClr val="tx1"/>
                </a:solidFill>
                <a:latin typeface="新宋体" panose="02010609030101010101" pitchFamily="49" charset="-122"/>
                <a:ea typeface="新宋体" panose="02010609030101010101" pitchFamily="49" charset="-122"/>
              </a:rPr>
              <a:t>- </a:t>
            </a:r>
            <a:r>
              <a:rPr lang="zh-CN" altLang="en-US" dirty="0" smtClean="0">
                <a:solidFill>
                  <a:srgbClr val="FF0000"/>
                </a:solidFill>
                <a:latin typeface="新宋体" panose="02010609030101010101" pitchFamily="49" charset="-122"/>
                <a:ea typeface="新宋体" panose="02010609030101010101" pitchFamily="49" charset="-122"/>
              </a:rPr>
              <a:t>模型的能力</a:t>
            </a:r>
            <a:r>
              <a:rPr lang="zh-CN" altLang="en-US" dirty="0" smtClean="0">
                <a:solidFill>
                  <a:schemeClr val="tx1"/>
                </a:solidFill>
                <a:latin typeface="新宋体" panose="02010609030101010101" pitchFamily="49" charset="-122"/>
                <a:ea typeface="新宋体" panose="02010609030101010101" pitchFamily="49" charset="-122"/>
              </a:rPr>
              <a:t>：模型本身的预训练知识与推理能力越强，上下文学习效果越好。</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a:solidFill>
                  <a:schemeClr val="tx1"/>
                </a:solidFill>
                <a:latin typeface="新宋体" panose="02010609030101010101" pitchFamily="49" charset="-122"/>
                <a:ea typeface="新宋体" panose="02010609030101010101" pitchFamily="49" charset="-122"/>
              </a:rPr>
              <a:t> </a:t>
            </a:r>
            <a:r>
              <a:rPr lang="en-US" altLang="zh-CN" dirty="0" smtClean="0">
                <a:solidFill>
                  <a:schemeClr val="tx1"/>
                </a:solidFill>
                <a:latin typeface="新宋体" panose="02010609030101010101" pitchFamily="49" charset="-122"/>
                <a:ea typeface="新宋体" panose="02010609030101010101" pitchFamily="49" charset="-122"/>
              </a:rPr>
              <a:t>- </a:t>
            </a:r>
            <a:r>
              <a:rPr lang="zh-CN" altLang="en-US" dirty="0" smtClean="0">
                <a:solidFill>
                  <a:srgbClr val="FF0000"/>
                </a:solidFill>
                <a:latin typeface="新宋体" panose="02010609030101010101" pitchFamily="49" charset="-122"/>
                <a:ea typeface="新宋体" panose="02010609030101010101" pitchFamily="49" charset="-122"/>
              </a:rPr>
              <a:t>示例的选择</a:t>
            </a:r>
            <a:r>
              <a:rPr lang="zh-CN" altLang="en-US" dirty="0" smtClean="0">
                <a:solidFill>
                  <a:schemeClr val="tx1"/>
                </a:solidFill>
                <a:latin typeface="新宋体" panose="02010609030101010101" pitchFamily="49" charset="-122"/>
                <a:ea typeface="新宋体" panose="02010609030101010101" pitchFamily="49" charset="-122"/>
              </a:rPr>
              <a:t>：示例多样性越高越准确，浅层信息</a:t>
            </a:r>
            <a:r>
              <a:rPr lang="zh-CN" altLang="en-US" dirty="0" smtClean="0">
                <a:solidFill>
                  <a:schemeClr val="tx1"/>
                </a:solidFill>
                <a:latin typeface="新宋体" panose="02010609030101010101" pitchFamily="49" charset="-122"/>
                <a:ea typeface="新宋体" panose="02010609030101010101" pitchFamily="49" charset="-122"/>
              </a:rPr>
              <a:t>聚合越准确</a:t>
            </a:r>
            <a:r>
              <a:rPr lang="zh-CN" altLang="en-US" dirty="0" smtClean="0">
                <a:solidFill>
                  <a:schemeClr val="tx1"/>
                </a:solidFill>
                <a:latin typeface="新宋体" panose="02010609030101010101" pitchFamily="49" charset="-122"/>
                <a:ea typeface="新宋体" panose="02010609030101010101" pitchFamily="49" charset="-122"/>
              </a:rPr>
              <a:t>，上下文学习效果越好。</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10" name="Rectangle 6"/>
          <p:cNvSpPr>
            <a:spLocks noChangeArrowheads="1"/>
          </p:cNvSpPr>
          <p:nvPr/>
        </p:nvSpPr>
        <p:spPr bwMode="blackWhite">
          <a:xfrm>
            <a:off x="1237652" y="567577"/>
            <a:ext cx="1325052" cy="39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algn="ctr"/>
            <a:r>
              <a:rPr lang="en-US" altLang="zh-CN" sz="2000" dirty="0" smtClean="0">
                <a:latin typeface="新宋体" panose="02010609030101010101" pitchFamily="49" charset="-122"/>
                <a:ea typeface="新宋体" panose="02010609030101010101" pitchFamily="49" charset="-122"/>
              </a:rPr>
              <a:t>LLM</a:t>
            </a:r>
            <a:endParaRPr lang="en-US" altLang="zh-CN" sz="2000" dirty="0">
              <a:latin typeface="新宋体" panose="02010609030101010101" pitchFamily="49" charset="-122"/>
              <a:ea typeface="新宋体" panose="02010609030101010101" pitchFamily="49" charset="-122"/>
            </a:endParaRPr>
          </a:p>
        </p:txBody>
      </p:sp>
      <p:sp>
        <p:nvSpPr>
          <p:cNvPr id="11" name="Rectangle 6"/>
          <p:cNvSpPr>
            <a:spLocks noChangeArrowheads="1"/>
          </p:cNvSpPr>
          <p:nvPr/>
        </p:nvSpPr>
        <p:spPr bwMode="blackWhite">
          <a:xfrm>
            <a:off x="3048451" y="520825"/>
            <a:ext cx="1325052" cy="39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algn="ctr"/>
            <a:r>
              <a:rPr lang="en-US" altLang="zh-CN" sz="2000" dirty="0" smtClean="0">
                <a:latin typeface="新宋体" panose="02010609030101010101" pitchFamily="49" charset="-122"/>
                <a:ea typeface="新宋体" panose="02010609030101010101" pitchFamily="49" charset="-122"/>
              </a:rPr>
              <a:t>ICL</a:t>
            </a:r>
            <a:endParaRPr lang="en-US" altLang="zh-CN" sz="2000" dirty="0">
              <a:latin typeface="新宋体" panose="02010609030101010101" pitchFamily="49" charset="-122"/>
              <a:ea typeface="新宋体" panose="02010609030101010101" pitchFamily="49" charset="-122"/>
            </a:endParaRPr>
          </a:p>
        </p:txBody>
      </p:sp>
      <p:sp>
        <p:nvSpPr>
          <p:cNvPr id="17" name="Rectangle 6"/>
          <p:cNvSpPr>
            <a:spLocks noChangeArrowheads="1"/>
          </p:cNvSpPr>
          <p:nvPr/>
        </p:nvSpPr>
        <p:spPr bwMode="blackWhite">
          <a:xfrm>
            <a:off x="5713492" y="567576"/>
            <a:ext cx="3756747" cy="39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algn="ctr"/>
            <a:r>
              <a:rPr lang="zh-CN" altLang="en-US" sz="2000" dirty="0" smtClean="0">
                <a:latin typeface="新宋体" panose="02010609030101010101" pitchFamily="49" charset="-122"/>
                <a:ea typeface="新宋体" panose="02010609030101010101" pitchFamily="49" charset="-122"/>
              </a:rPr>
              <a:t>信息流的显著性（</a:t>
            </a:r>
            <a:r>
              <a:rPr lang="en-US" altLang="zh-CN" sz="2000" dirty="0">
                <a:latin typeface="新宋体" panose="02010609030101010101" pitchFamily="49" charset="-122"/>
                <a:ea typeface="新宋体" panose="02010609030101010101" pitchFamily="49" charset="-122"/>
              </a:rPr>
              <a:t>saliency</a:t>
            </a:r>
            <a:r>
              <a:rPr lang="zh-CN" altLang="en-US" sz="2000" dirty="0">
                <a:latin typeface="新宋体" panose="02010609030101010101" pitchFamily="49" charset="-122"/>
                <a:ea typeface="新宋体" panose="02010609030101010101" pitchFamily="49" charset="-122"/>
              </a:rPr>
              <a:t>）</a:t>
            </a:r>
            <a:endParaRPr lang="en-US" altLang="zh-CN" sz="2000" dirty="0">
              <a:latin typeface="新宋体" panose="02010609030101010101" pitchFamily="49" charset="-122"/>
              <a:ea typeface="新宋体" panose="02010609030101010101" pitchFamily="49" charset="-122"/>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573" y="1034915"/>
            <a:ext cx="4142666" cy="3155424"/>
          </a:xfrm>
          <a:prstGeom prst="rect">
            <a:avLst/>
          </a:prstGeom>
        </p:spPr>
      </p:pic>
      <p:sp>
        <p:nvSpPr>
          <p:cNvPr id="5" name="矩形 4"/>
          <p:cNvSpPr/>
          <p:nvPr/>
        </p:nvSpPr>
        <p:spPr>
          <a:xfrm>
            <a:off x="9453966" y="1268297"/>
            <a:ext cx="2495227" cy="1815882"/>
          </a:xfrm>
          <a:prstGeom prst="rect">
            <a:avLst/>
          </a:prstGeom>
        </p:spPr>
        <p:txBody>
          <a:bodyPr wrap="square">
            <a:spAutoFit/>
          </a:bodyPr>
          <a:lstStyle/>
          <a:p>
            <a:r>
              <a:rPr lang="zh-CN" altLang="en-US" sz="1600" dirty="0">
                <a:solidFill>
                  <a:srgbClr val="4D4D4D"/>
                </a:solidFill>
                <a:latin typeface="新宋体" panose="02010609030101010101" pitchFamily="49" charset="-122"/>
                <a:ea typeface="新宋体" panose="02010609030101010101" pitchFamily="49" charset="-122"/>
              </a:rPr>
              <a:t>在浅层，信息聚合流占主导，在深层，结果预测流占主导。也就是说，</a:t>
            </a:r>
            <a:r>
              <a:rPr lang="zh-CN" altLang="en-US" sz="1600" dirty="0">
                <a:solidFill>
                  <a:srgbClr val="07C160"/>
                </a:solidFill>
                <a:latin typeface="新宋体" panose="02010609030101010101" pitchFamily="49" charset="-122"/>
                <a:ea typeface="新宋体" panose="02010609030101010101" pitchFamily="49" charset="-122"/>
              </a:rPr>
              <a:t>模型在浅层，将示例文本的信息聚合到标签处，并在深层进一步利用标签处聚集的信息完成指定的任务</a:t>
            </a:r>
            <a:r>
              <a:rPr lang="zh-CN" altLang="en-US" sz="1600" dirty="0">
                <a:solidFill>
                  <a:srgbClr val="4D4D4D"/>
                </a:solidFill>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6" name="矩形 5"/>
          <p:cNvSpPr/>
          <p:nvPr/>
        </p:nvSpPr>
        <p:spPr>
          <a:xfrm>
            <a:off x="562836" y="4584359"/>
            <a:ext cx="10828417" cy="646331"/>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腾讯与北大团队研究</a:t>
            </a:r>
            <a:r>
              <a:rPr lang="zh-CN" altLang="en-US" dirty="0">
                <a:solidFill>
                  <a:schemeClr val="tx1"/>
                </a:solidFill>
                <a:latin typeface="新宋体" panose="02010609030101010101" pitchFamily="49" charset="-122"/>
                <a:ea typeface="新宋体" panose="02010609030101010101" pitchFamily="49" charset="-122"/>
              </a:rPr>
              <a:t>了上下文学习（</a:t>
            </a:r>
            <a:r>
              <a:rPr lang="en-US" altLang="zh-CN" dirty="0">
                <a:solidFill>
                  <a:schemeClr val="tx1"/>
                </a:solidFill>
                <a:latin typeface="新宋体" panose="02010609030101010101" pitchFamily="49" charset="-122"/>
                <a:ea typeface="新宋体" panose="02010609030101010101" pitchFamily="49" charset="-122"/>
              </a:rPr>
              <a:t>In-context learning</a:t>
            </a:r>
            <a:r>
              <a:rPr lang="zh-CN" altLang="en-US" dirty="0">
                <a:solidFill>
                  <a:schemeClr val="tx1"/>
                </a:solidFill>
                <a:latin typeface="新宋体" panose="02010609030101010101" pitchFamily="49" charset="-122"/>
                <a:ea typeface="新宋体" panose="02010609030101010101" pitchFamily="49" charset="-122"/>
              </a:rPr>
              <a:t>，</a:t>
            </a:r>
            <a:r>
              <a:rPr lang="en-US" altLang="zh-CN" dirty="0">
                <a:solidFill>
                  <a:schemeClr val="tx1"/>
                </a:solidFill>
                <a:latin typeface="新宋体" panose="02010609030101010101" pitchFamily="49" charset="-122"/>
                <a:ea typeface="新宋体" panose="02010609030101010101" pitchFamily="49" charset="-122"/>
              </a:rPr>
              <a:t>ICL</a:t>
            </a:r>
            <a:r>
              <a:rPr lang="zh-CN" altLang="en-US" dirty="0">
                <a:solidFill>
                  <a:schemeClr val="tx1"/>
                </a:solidFill>
                <a:latin typeface="新宋体" panose="02010609030101010101" pitchFamily="49" charset="-122"/>
                <a:ea typeface="新宋体" panose="02010609030101010101" pitchFamily="49" charset="-122"/>
              </a:rPr>
              <a:t>）的工作机制，发现上下文学习中演示示例的标签词起着 “</a:t>
            </a:r>
            <a:r>
              <a:rPr lang="zh-CN" altLang="en-US" b="1" dirty="0">
                <a:solidFill>
                  <a:srgbClr val="FF0000"/>
                </a:solidFill>
                <a:latin typeface="新宋体" panose="02010609030101010101" pitchFamily="49" charset="-122"/>
                <a:ea typeface="新宋体" panose="02010609030101010101" pitchFamily="49" charset="-122"/>
              </a:rPr>
              <a:t>锚点</a:t>
            </a:r>
            <a:r>
              <a:rPr lang="zh-CN" altLang="en-US" dirty="0">
                <a:solidFill>
                  <a:schemeClr val="tx1"/>
                </a:solidFill>
                <a:latin typeface="新宋体" panose="02010609030101010101" pitchFamily="49" charset="-122"/>
                <a:ea typeface="新宋体" panose="02010609030101010101" pitchFamily="49" charset="-122"/>
              </a:rPr>
              <a:t>” </a:t>
            </a:r>
            <a:r>
              <a:rPr lang="zh-CN" altLang="en-US" dirty="0" smtClean="0">
                <a:solidFill>
                  <a:schemeClr val="tx1"/>
                </a:solidFill>
                <a:latin typeface="新宋体" panose="02010609030101010101" pitchFamily="49" charset="-122"/>
                <a:ea typeface="新宋体" panose="02010609030101010101" pitchFamily="49" charset="-122"/>
              </a:rPr>
              <a:t>作用。但本文章仅研究了分类问题上的表现。</a:t>
            </a:r>
            <a:endParaRPr lang="zh-CN" altLang="en-US" dirty="0">
              <a:solidFill>
                <a:schemeClr val="tx1"/>
              </a:solidFill>
              <a:latin typeface="新宋体" panose="02010609030101010101" pitchFamily="49" charset="-122"/>
              <a:ea typeface="新宋体" panose="02010609030101010101" pitchFamily="49" charset="-122"/>
            </a:endParaRPr>
          </a:p>
        </p:txBody>
      </p:sp>
      <p:sp>
        <p:nvSpPr>
          <p:cNvPr id="9" name="矩形 8"/>
          <p:cNvSpPr/>
          <p:nvPr/>
        </p:nvSpPr>
        <p:spPr>
          <a:xfrm>
            <a:off x="148148" y="4190339"/>
            <a:ext cx="11648448" cy="307777"/>
          </a:xfrm>
          <a:prstGeom prst="rect">
            <a:avLst/>
          </a:prstGeom>
        </p:spPr>
        <p:txBody>
          <a:bodyPr wrap="square">
            <a:spAutoFit/>
          </a:bodyPr>
          <a:lstStyle/>
          <a:p>
            <a:r>
              <a:rPr lang="en-US" altLang="zh-CN" sz="1400" i="1" dirty="0">
                <a:solidFill>
                  <a:schemeClr val="tx1">
                    <a:lumMod val="50000"/>
                    <a:lumOff val="50000"/>
                  </a:schemeClr>
                </a:solidFill>
                <a:latin typeface="新宋体" panose="02010609030101010101" pitchFamily="49" charset="-122"/>
                <a:ea typeface="新宋体" panose="02010609030101010101" pitchFamily="49" charset="-122"/>
              </a:rPr>
              <a:t>EMNLP2023</a:t>
            </a:r>
            <a:r>
              <a:rPr lang="zh-CN" altLang="en-US" sz="1400" i="1" dirty="0">
                <a:solidFill>
                  <a:schemeClr val="tx1">
                    <a:lumMod val="50000"/>
                    <a:lumOff val="50000"/>
                  </a:schemeClr>
                </a:solidFill>
                <a:latin typeface="新宋体" panose="02010609030101010101" pitchFamily="49" charset="-122"/>
                <a:ea typeface="新宋体" panose="02010609030101010101" pitchFamily="49" charset="-122"/>
              </a:rPr>
              <a:t>的最佳长论文</a:t>
            </a:r>
            <a:r>
              <a:rPr lang="zh-CN" altLang="en-US" sz="1400" i="1" dirty="0" smtClean="0">
                <a:solidFill>
                  <a:schemeClr val="tx1">
                    <a:lumMod val="50000"/>
                    <a:lumOff val="50000"/>
                  </a:schemeClr>
                </a:solidFill>
                <a:latin typeface="新宋体" panose="02010609030101010101" pitchFamily="49" charset="-122"/>
                <a:ea typeface="新宋体" panose="02010609030101010101" pitchFamily="49" charset="-122"/>
              </a:rPr>
              <a:t>奖：</a:t>
            </a:r>
            <a:r>
              <a:rPr lang="en-US" altLang="zh-CN" sz="1400" i="1" dirty="0">
                <a:solidFill>
                  <a:schemeClr val="tx1">
                    <a:lumMod val="50000"/>
                    <a:lumOff val="50000"/>
                  </a:schemeClr>
                </a:solidFill>
                <a:latin typeface="新宋体" panose="02010609030101010101" pitchFamily="49" charset="-122"/>
                <a:ea typeface="新宋体" panose="02010609030101010101" pitchFamily="49" charset="-122"/>
              </a:rPr>
              <a:t>Label Words are Anchors: An Information Flow Perspective for Understanding In-Context </a:t>
            </a:r>
            <a:r>
              <a:rPr lang="en-US" altLang="zh-CN" sz="1400" i="1" dirty="0" smtClean="0">
                <a:solidFill>
                  <a:schemeClr val="tx1">
                    <a:lumMod val="50000"/>
                    <a:lumOff val="50000"/>
                  </a:schemeClr>
                </a:solidFill>
                <a:latin typeface="新宋体" panose="02010609030101010101" pitchFamily="49" charset="-122"/>
                <a:ea typeface="新宋体" panose="02010609030101010101" pitchFamily="49" charset="-122"/>
              </a:rPr>
              <a:t>Learning</a:t>
            </a:r>
            <a:r>
              <a:rPr lang="zh-CN" altLang="en-US" sz="1400" i="1" dirty="0" smtClean="0">
                <a:solidFill>
                  <a:schemeClr val="tx1">
                    <a:lumMod val="50000"/>
                    <a:lumOff val="50000"/>
                  </a:schemeClr>
                </a:solidFill>
                <a:latin typeface="新宋体" panose="02010609030101010101" pitchFamily="49" charset="-122"/>
                <a:ea typeface="新宋体" panose="02010609030101010101" pitchFamily="49" charset="-122"/>
              </a:rPr>
              <a:t>，腾讯</a:t>
            </a:r>
            <a:endParaRPr lang="zh-CN" altLang="en-US" sz="1400" i="1" dirty="0">
              <a:solidFill>
                <a:schemeClr val="tx1">
                  <a:lumMod val="50000"/>
                  <a:lumOff val="50000"/>
                </a:schemeClr>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88122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：知识冲突</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6" name="矩形 15"/>
          <p:cNvSpPr/>
          <p:nvPr/>
        </p:nvSpPr>
        <p:spPr>
          <a:xfrm>
            <a:off x="422148" y="739641"/>
            <a:ext cx="11199985"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如果上下文内容与</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预训练的已有知识发生冲突会怎样？</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4" name="矩形 3"/>
          <p:cNvSpPr/>
          <p:nvPr/>
        </p:nvSpPr>
        <p:spPr>
          <a:xfrm>
            <a:off x="3156488" y="1235978"/>
            <a:ext cx="6096000" cy="2862322"/>
          </a:xfrm>
          <a:prstGeom prst="rect">
            <a:avLst/>
          </a:prstGeom>
        </p:spPr>
        <p:txBody>
          <a:bodyPr>
            <a:spAutoFit/>
          </a:bodyPr>
          <a:lstStyle/>
          <a:p>
            <a:r>
              <a:rPr lang="zh-CN" altLang="en-US" dirty="0">
                <a:latin typeface="Helvetica Neue"/>
              </a:rPr>
              <a:t>你负责根据问题，回答物质的颜色。以下是一些示例</a:t>
            </a:r>
            <a:r>
              <a:rPr lang="en-US" altLang="zh-CN" dirty="0">
                <a:latin typeface="Helvetica Neue"/>
              </a:rPr>
              <a:t>:</a:t>
            </a:r>
            <a:r>
              <a:rPr lang="zh-CN" altLang="en-US" dirty="0"/>
              <a:t/>
            </a:r>
            <a:br>
              <a:rPr lang="zh-CN" altLang="en-US" dirty="0"/>
            </a:br>
            <a:r>
              <a:rPr lang="en-US" altLang="zh-CN" dirty="0">
                <a:latin typeface="Helvetica Neue"/>
              </a:rPr>
              <a:t>'''</a:t>
            </a:r>
            <a:r>
              <a:rPr lang="zh-CN" altLang="en-US" dirty="0"/>
              <a:t/>
            </a:r>
            <a:br>
              <a:rPr lang="zh-CN" altLang="en-US" dirty="0"/>
            </a:br>
            <a:r>
              <a:rPr lang="zh-CN" altLang="en-US" dirty="0">
                <a:latin typeface="Helvetica Neue"/>
              </a:rPr>
              <a:t>煤的颜色？白色</a:t>
            </a:r>
            <a:r>
              <a:rPr lang="zh-CN" altLang="en-US" dirty="0"/>
              <a:t/>
            </a:r>
            <a:br>
              <a:rPr lang="zh-CN" altLang="en-US" dirty="0"/>
            </a:br>
            <a:r>
              <a:rPr lang="zh-CN" altLang="en-US" dirty="0">
                <a:latin typeface="Helvetica Neue"/>
              </a:rPr>
              <a:t>雪的颜色？黑色</a:t>
            </a:r>
            <a:r>
              <a:rPr lang="zh-CN" altLang="en-US" dirty="0"/>
              <a:t/>
            </a:r>
            <a:br>
              <a:rPr lang="zh-CN" altLang="en-US" dirty="0"/>
            </a:br>
            <a:r>
              <a:rPr lang="zh-CN" altLang="en-US" dirty="0">
                <a:latin typeface="Helvetica Neue"/>
              </a:rPr>
              <a:t>叶子的颜色？蓝色</a:t>
            </a:r>
            <a:r>
              <a:rPr lang="zh-CN" altLang="en-US" dirty="0"/>
              <a:t/>
            </a:r>
            <a:br>
              <a:rPr lang="zh-CN" altLang="en-US" dirty="0"/>
            </a:br>
            <a:r>
              <a:rPr lang="zh-CN" altLang="en-US" dirty="0">
                <a:latin typeface="Helvetica Neue"/>
              </a:rPr>
              <a:t>人血的颜色？绿色</a:t>
            </a:r>
            <a:r>
              <a:rPr lang="zh-CN" altLang="en-US" dirty="0"/>
              <a:t/>
            </a:r>
            <a:br>
              <a:rPr lang="zh-CN" altLang="en-US" dirty="0"/>
            </a:br>
            <a:r>
              <a:rPr lang="zh-CN" altLang="en-US" dirty="0">
                <a:latin typeface="Helvetica Neue"/>
              </a:rPr>
              <a:t>太阳的颜色？灰色</a:t>
            </a:r>
            <a:r>
              <a:rPr lang="zh-CN" altLang="en-US" dirty="0"/>
              <a:t/>
            </a:r>
            <a:br>
              <a:rPr lang="zh-CN" altLang="en-US" dirty="0"/>
            </a:br>
            <a:r>
              <a:rPr lang="zh-CN" altLang="en-US" dirty="0">
                <a:latin typeface="Helvetica Neue"/>
              </a:rPr>
              <a:t>冰的颜色？橙色</a:t>
            </a:r>
            <a:r>
              <a:rPr lang="zh-CN" altLang="en-US" dirty="0"/>
              <a:t/>
            </a:r>
            <a:br>
              <a:rPr lang="zh-CN" altLang="en-US" dirty="0"/>
            </a:br>
            <a:r>
              <a:rPr lang="en-US" altLang="zh-CN" dirty="0">
                <a:latin typeface="Helvetica Neue"/>
              </a:rPr>
              <a:t>'''</a:t>
            </a:r>
            <a:r>
              <a:rPr lang="zh-CN" altLang="en-US" dirty="0"/>
              <a:t/>
            </a:r>
            <a:br>
              <a:rPr lang="zh-CN" altLang="en-US" dirty="0"/>
            </a:br>
            <a:r>
              <a:rPr lang="zh-CN" altLang="en-US" dirty="0">
                <a:latin typeface="Helvetica Neue"/>
              </a:rPr>
              <a:t>问题：雪是什么颜色？</a:t>
            </a:r>
            <a:endParaRPr lang="zh-CN" altLang="en-US" dirty="0"/>
          </a:p>
        </p:txBody>
      </p:sp>
      <p:sp>
        <p:nvSpPr>
          <p:cNvPr id="5" name="矩形 4"/>
          <p:cNvSpPr/>
          <p:nvPr/>
        </p:nvSpPr>
        <p:spPr>
          <a:xfrm>
            <a:off x="3156488" y="4293026"/>
            <a:ext cx="2031325" cy="369332"/>
          </a:xfrm>
          <a:prstGeom prst="rect">
            <a:avLst/>
          </a:prstGeom>
        </p:spPr>
        <p:txBody>
          <a:bodyPr wrap="none">
            <a:spAutoFit/>
          </a:bodyPr>
          <a:lstStyle/>
          <a:p>
            <a:r>
              <a:rPr lang="zh-CN" altLang="en-US" dirty="0">
                <a:latin typeface="Helvetica Neue"/>
              </a:rPr>
              <a:t>雪的颜色是白色。</a:t>
            </a:r>
            <a:endParaRPr lang="zh-CN" altLang="en-US" dirty="0"/>
          </a:p>
        </p:txBody>
      </p:sp>
      <p:sp>
        <p:nvSpPr>
          <p:cNvPr id="17" name="矩形 16"/>
          <p:cNvSpPr/>
          <p:nvPr/>
        </p:nvSpPr>
        <p:spPr>
          <a:xfrm>
            <a:off x="2590496" y="1316789"/>
            <a:ext cx="504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2621492" y="4358001"/>
            <a:ext cx="504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437646" y="5116806"/>
            <a:ext cx="11199985" cy="646331"/>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如何削弱</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的预训练知识与标签的潜在联系，使其完全依赖于上下文内容？</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a:solidFill>
                  <a:schemeClr val="tx1"/>
                </a:solidFill>
                <a:latin typeface="新宋体" panose="02010609030101010101" pitchFamily="49" charset="-122"/>
                <a:ea typeface="新宋体" panose="02010609030101010101" pitchFamily="49" charset="-122"/>
              </a:rPr>
              <a:t>	</a:t>
            </a:r>
            <a:r>
              <a:rPr lang="en-US" altLang="zh-CN"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chemeClr val="tx1"/>
                </a:solidFill>
                <a:latin typeface="新宋体" panose="02010609030101010101" pitchFamily="49" charset="-122"/>
                <a:ea typeface="新宋体" panose="02010609030101010101" pitchFamily="49" charset="-122"/>
              </a:rPr>
              <a:t>引申：</a:t>
            </a:r>
            <a:r>
              <a:rPr lang="en-US" altLang="zh-CN" dirty="0" smtClean="0">
                <a:solidFill>
                  <a:schemeClr val="tx1"/>
                </a:solidFill>
                <a:latin typeface="新宋体" panose="02010609030101010101" pitchFamily="49" charset="-122"/>
                <a:ea typeface="新宋体" panose="02010609030101010101" pitchFamily="49" charset="-122"/>
              </a:rPr>
              <a:t>RAG</a:t>
            </a:r>
            <a:r>
              <a:rPr lang="zh-CN" altLang="en-US" dirty="0" smtClean="0">
                <a:solidFill>
                  <a:schemeClr val="tx1"/>
                </a:solidFill>
                <a:latin typeface="新宋体" panose="02010609030101010101" pitchFamily="49" charset="-122"/>
                <a:ea typeface="新宋体" panose="02010609030101010101" pitchFamily="49" charset="-122"/>
              </a:rPr>
              <a:t>中如何避免知识冲突影响，尽量使用上下文内容推理？</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20" name="矩形 19"/>
          <p:cNvSpPr/>
          <p:nvPr/>
        </p:nvSpPr>
        <p:spPr>
          <a:xfrm>
            <a:off x="437646" y="5894419"/>
            <a:ext cx="11199985" cy="369332"/>
          </a:xfrm>
          <a:prstGeom prst="rect">
            <a:avLst/>
          </a:prstGeom>
        </p:spPr>
        <p:txBody>
          <a:bodyPr wrap="square">
            <a:spAutoFit/>
          </a:bodyPr>
          <a:lstStyle/>
          <a:p>
            <a:r>
              <a:rPr lang="en-US" altLang="zh-CN" dirty="0" smtClean="0">
                <a:solidFill>
                  <a:srgbClr val="FF0000"/>
                </a:solidFill>
              </a:rPr>
              <a:t>/* </a:t>
            </a:r>
            <a:r>
              <a:rPr lang="zh-CN" altLang="en-US" dirty="0" smtClean="0">
                <a:solidFill>
                  <a:srgbClr val="FF0000"/>
                </a:solidFill>
              </a:rPr>
              <a:t>对知识冲突问题的处理，参见 </a:t>
            </a:r>
            <a:r>
              <a:rPr lang="en-US" altLang="zh-CN" dirty="0" smtClean="0">
                <a:solidFill>
                  <a:srgbClr val="FF0000"/>
                </a:solidFill>
              </a:rPr>
              <a:t>《Prompting Guides</a:t>
            </a:r>
            <a:r>
              <a:rPr lang="zh-CN" altLang="en-US" dirty="0" smtClean="0">
                <a:solidFill>
                  <a:srgbClr val="FF0000"/>
                </a:solidFill>
              </a:rPr>
              <a:t>：进阶篇</a:t>
            </a:r>
            <a:r>
              <a:rPr lang="en-US" altLang="zh-CN"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3727564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104340"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In-Context Learning</a:t>
            </a:r>
            <a:r>
              <a:rPr lang="zh-CN" altLang="en-US" sz="2400" dirty="0" smtClean="0">
                <a:solidFill>
                  <a:srgbClr val="3856F5"/>
                </a:solidFill>
                <a:latin typeface="微软雅黑" panose="020B0503020204020204" pitchFamily="34" charset="-122"/>
                <a:ea typeface="微软雅黑" panose="020B0503020204020204" pitchFamily="34" charset="-122"/>
              </a:rPr>
              <a:t>：扩展阅读</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6" name="矩形 15"/>
          <p:cNvSpPr/>
          <p:nvPr/>
        </p:nvSpPr>
        <p:spPr>
          <a:xfrm>
            <a:off x="224028" y="3915994"/>
            <a:ext cx="11907011" cy="2554545"/>
          </a:xfrm>
          <a:prstGeom prst="rect">
            <a:avLst/>
          </a:prstGeom>
        </p:spPr>
        <p:txBody>
          <a:bodyPr wrap="square">
            <a:spAutoFit/>
          </a:bodyPr>
          <a:lstStyle/>
          <a:p>
            <a:pPr marL="285750" indent="-285750">
              <a:buFont typeface="Arial" panose="020B0604020202020204" pitchFamily="34" charset="0"/>
              <a:buChar char="•"/>
            </a:pPr>
            <a:r>
              <a:rPr lang="en-US" altLang="zh-CN" sz="1600" dirty="0">
                <a:solidFill>
                  <a:schemeClr val="tx1"/>
                </a:solidFill>
                <a:latin typeface="新宋体" panose="02010609030101010101" pitchFamily="49" charset="-122"/>
                <a:ea typeface="新宋体" panose="02010609030101010101" pitchFamily="49" charset="-122"/>
              </a:rPr>
              <a:t>A Survey on In-context </a:t>
            </a:r>
            <a:r>
              <a:rPr lang="en-US" altLang="zh-CN" sz="1600" dirty="0" smtClean="0">
                <a:solidFill>
                  <a:schemeClr val="tx1"/>
                </a:solidFill>
                <a:latin typeface="新宋体" panose="02010609030101010101" pitchFamily="49" charset="-122"/>
                <a:ea typeface="新宋体" panose="02010609030101010101" pitchFamily="49" charset="-122"/>
              </a:rPr>
              <a:t>Learning</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hlinkClick r:id="rId3"/>
              </a:rPr>
              <a:t>https</a:t>
            </a:r>
            <a:r>
              <a:rPr lang="en-US" altLang="zh-CN" sz="1600" dirty="0">
                <a:solidFill>
                  <a:schemeClr val="tx1"/>
                </a:solidFill>
                <a:latin typeface="新宋体" panose="02010609030101010101" pitchFamily="49" charset="-122"/>
                <a:ea typeface="新宋体" panose="02010609030101010101" pitchFamily="49" charset="-122"/>
                <a:hlinkClick r:id="rId3"/>
              </a:rPr>
              <a:t>://</a:t>
            </a:r>
            <a:r>
              <a:rPr lang="en-US" altLang="zh-CN" sz="1600" dirty="0" smtClean="0">
                <a:solidFill>
                  <a:schemeClr val="tx1"/>
                </a:solidFill>
                <a:latin typeface="新宋体" panose="02010609030101010101" pitchFamily="49" charset="-122"/>
                <a:ea typeface="新宋体" panose="02010609030101010101" pitchFamily="49" charset="-122"/>
                <a:hlinkClick r:id="rId3"/>
              </a:rPr>
              <a:t>arxiv.org/pdf/2301.00234.pdf</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dirty="0" smtClean="0">
                <a:solidFill>
                  <a:schemeClr val="tx1"/>
                </a:solidFill>
                <a:latin typeface="新宋体" panose="02010609030101010101" pitchFamily="49" charset="-122"/>
                <a:ea typeface="新宋体" panose="02010609030101010101" pitchFamily="49" charset="-122"/>
              </a:rPr>
              <a:t>Why </a:t>
            </a:r>
            <a:r>
              <a:rPr lang="en-US" altLang="zh-CN" sz="1600" dirty="0">
                <a:solidFill>
                  <a:schemeClr val="tx1"/>
                </a:solidFill>
                <a:latin typeface="新宋体" panose="02010609030101010101" pitchFamily="49" charset="-122"/>
                <a:ea typeface="新宋体" panose="02010609030101010101" pitchFamily="49" charset="-122"/>
              </a:rPr>
              <a:t>Can GPT Learn In-Context? Language Models Secretly Perform Gradient Descent as </a:t>
            </a:r>
            <a:r>
              <a:rPr lang="en-US" altLang="zh-CN" sz="1600" dirty="0" smtClean="0">
                <a:solidFill>
                  <a:schemeClr val="tx1"/>
                </a:solidFill>
                <a:latin typeface="新宋体" panose="02010609030101010101" pitchFamily="49" charset="-122"/>
                <a:ea typeface="新宋体" panose="02010609030101010101" pitchFamily="49" charset="-122"/>
              </a:rPr>
              <a:t>Meta-Optimizers</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a:solidFill>
                  <a:schemeClr val="tx1"/>
                </a:solidFill>
                <a:latin typeface="新宋体" panose="02010609030101010101" pitchFamily="49" charset="-122"/>
                <a:ea typeface="新宋体" panose="02010609030101010101" pitchFamily="49" charset="-122"/>
              </a:rPr>
              <a:t>Microsoft, </a:t>
            </a:r>
            <a:r>
              <a:rPr lang="en-US" altLang="zh-CN" sz="1600" dirty="0">
                <a:solidFill>
                  <a:schemeClr val="tx1"/>
                </a:solidFill>
                <a:latin typeface="新宋体" panose="02010609030101010101" pitchFamily="49" charset="-122"/>
                <a:ea typeface="新宋体" panose="02010609030101010101" pitchFamily="49" charset="-122"/>
                <a:hlinkClick r:id="rId4"/>
              </a:rPr>
              <a:t>https://</a:t>
            </a:r>
            <a:r>
              <a:rPr lang="en-US" altLang="zh-CN" sz="1600" dirty="0" smtClean="0">
                <a:solidFill>
                  <a:schemeClr val="tx1"/>
                </a:solidFill>
                <a:latin typeface="新宋体" panose="02010609030101010101" pitchFamily="49" charset="-122"/>
                <a:ea typeface="新宋体" panose="02010609030101010101" pitchFamily="49" charset="-122"/>
                <a:hlinkClick r:id="rId4"/>
              </a:rPr>
              <a:t>arxiv.org/abs/2212.10559</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dirty="0" smtClean="0">
                <a:solidFill>
                  <a:schemeClr val="tx1"/>
                </a:solidFill>
                <a:latin typeface="新宋体" panose="02010609030101010101" pitchFamily="49" charset="-122"/>
                <a:ea typeface="新宋体" panose="02010609030101010101" pitchFamily="49" charset="-122"/>
              </a:rPr>
              <a:t>Towards </a:t>
            </a:r>
            <a:r>
              <a:rPr lang="en-US" altLang="zh-CN" sz="1600" dirty="0">
                <a:solidFill>
                  <a:schemeClr val="tx1"/>
                </a:solidFill>
                <a:latin typeface="新宋体" panose="02010609030101010101" pitchFamily="49" charset="-122"/>
                <a:ea typeface="新宋体" panose="02010609030101010101" pitchFamily="49" charset="-122"/>
              </a:rPr>
              <a:t>Understanding In-context Learning</a:t>
            </a:r>
            <a:r>
              <a:rPr lang="zh-CN" altLang="en-US" sz="1600" dirty="0">
                <a:solidFill>
                  <a:schemeClr val="tx1"/>
                </a:solidFill>
                <a:latin typeface="新宋体" panose="02010609030101010101" pitchFamily="49" charset="-122"/>
                <a:ea typeface="新宋体" panose="02010609030101010101" pitchFamily="49" charset="-122"/>
              </a:rPr>
              <a:t>，</a:t>
            </a:r>
            <a:r>
              <a:rPr lang="en-US" altLang="zh-CN" sz="1600" dirty="0">
                <a:solidFill>
                  <a:schemeClr val="tx1"/>
                </a:solidFill>
                <a:latin typeface="新宋体" panose="02010609030101010101" pitchFamily="49" charset="-122"/>
                <a:ea typeface="新宋体" panose="02010609030101010101" pitchFamily="49" charset="-122"/>
              </a:rPr>
              <a:t>P</a:t>
            </a:r>
            <a:r>
              <a:rPr lang="en-US" altLang="zh-CN" sz="1600" dirty="0">
                <a:latin typeface="新宋体" panose="02010609030101010101" pitchFamily="49" charset="-122"/>
                <a:ea typeface="新宋体" panose="02010609030101010101" pitchFamily="49" charset="-122"/>
              </a:rPr>
              <a:t>rinceton </a:t>
            </a:r>
            <a:r>
              <a:rPr lang="en-US" altLang="zh-CN" sz="1600" dirty="0" smtClean="0">
                <a:latin typeface="新宋体" panose="02010609030101010101" pitchFamily="49" charset="-122"/>
                <a:ea typeface="新宋体" panose="02010609030101010101" pitchFamily="49" charset="-122"/>
              </a:rPr>
              <a:t>university</a:t>
            </a:r>
            <a:r>
              <a:rPr lang="zh-CN" altLang="en-US" sz="1600" dirty="0" smtClean="0">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hlinkClick r:id="rId5"/>
              </a:rPr>
              <a:t>https</a:t>
            </a:r>
            <a:r>
              <a:rPr lang="en-US" altLang="zh-CN" sz="1600" dirty="0">
                <a:solidFill>
                  <a:schemeClr val="tx1"/>
                </a:solidFill>
                <a:latin typeface="新宋体" panose="02010609030101010101" pitchFamily="49" charset="-122"/>
                <a:ea typeface="新宋体" panose="02010609030101010101" pitchFamily="49" charset="-122"/>
                <a:hlinkClick r:id="rId5"/>
              </a:rPr>
              <a:t>://</a:t>
            </a:r>
            <a:r>
              <a:rPr lang="en-US" altLang="zh-CN" sz="1600" dirty="0" smtClean="0">
                <a:solidFill>
                  <a:schemeClr val="tx1"/>
                </a:solidFill>
                <a:latin typeface="新宋体" panose="02010609030101010101" pitchFamily="49" charset="-122"/>
                <a:ea typeface="新宋体" panose="02010609030101010101" pitchFamily="49" charset="-122"/>
                <a:hlinkClick r:id="rId5"/>
              </a:rPr>
              <a:t>www.cs.princeton.edu/courses/archive/fall22/cos597G/lectures/lec07.pdf</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dirty="0">
                <a:solidFill>
                  <a:schemeClr val="tx1"/>
                </a:solidFill>
                <a:latin typeface="新宋体" panose="02010609030101010101" pitchFamily="49" charset="-122"/>
                <a:ea typeface="新宋体" panose="02010609030101010101" pitchFamily="49" charset="-122"/>
              </a:rPr>
              <a:t>How does in-context learning </a:t>
            </a:r>
            <a:r>
              <a:rPr lang="en-US" altLang="zh-CN" sz="1600" dirty="0" smtClean="0">
                <a:solidFill>
                  <a:schemeClr val="tx1"/>
                </a:solidFill>
                <a:latin typeface="新宋体" panose="02010609030101010101" pitchFamily="49" charset="-122"/>
                <a:ea typeface="新宋体" panose="02010609030101010101" pitchFamily="49" charset="-122"/>
              </a:rPr>
              <a:t>work</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rPr>
              <a:t>Stanford AI Lab</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hlinkClick r:id="rId6"/>
              </a:rPr>
              <a:t>https</a:t>
            </a:r>
            <a:r>
              <a:rPr lang="en-US" altLang="zh-CN" sz="1600" dirty="0">
                <a:solidFill>
                  <a:schemeClr val="tx1"/>
                </a:solidFill>
                <a:latin typeface="新宋体" panose="02010609030101010101" pitchFamily="49" charset="-122"/>
                <a:ea typeface="新宋体" panose="02010609030101010101" pitchFamily="49" charset="-122"/>
                <a:hlinkClick r:id="rId6"/>
              </a:rPr>
              <a:t>://ai.stanford.edu/blog/understanding-incontext</a:t>
            </a:r>
            <a:r>
              <a:rPr lang="en-US" altLang="zh-CN" sz="1600" dirty="0" smtClean="0">
                <a:solidFill>
                  <a:schemeClr val="tx1"/>
                </a:solidFill>
                <a:latin typeface="新宋体" panose="02010609030101010101" pitchFamily="49" charset="-122"/>
                <a:ea typeface="新宋体" panose="02010609030101010101" pitchFamily="49" charset="-122"/>
                <a:hlinkClick r:id="rId6"/>
              </a:rPr>
              <a:t>/</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dirty="0" smtClean="0">
                <a:solidFill>
                  <a:schemeClr val="tx1"/>
                </a:solidFill>
                <a:latin typeface="新宋体" panose="02010609030101010101" pitchFamily="49" charset="-122"/>
                <a:ea typeface="新宋体" panose="02010609030101010101" pitchFamily="49" charset="-122"/>
              </a:rPr>
              <a:t>An </a:t>
            </a:r>
            <a:r>
              <a:rPr lang="en-US" altLang="zh-CN" sz="1600" dirty="0">
                <a:solidFill>
                  <a:schemeClr val="tx1"/>
                </a:solidFill>
                <a:latin typeface="新宋体" panose="02010609030101010101" pitchFamily="49" charset="-122"/>
                <a:ea typeface="新宋体" panose="02010609030101010101" pitchFamily="49" charset="-122"/>
              </a:rPr>
              <a:t>Explanation of In-context Learning as Implicit Bayesian </a:t>
            </a:r>
            <a:r>
              <a:rPr lang="en-US" altLang="zh-CN" sz="1600" dirty="0" smtClean="0">
                <a:solidFill>
                  <a:schemeClr val="tx1"/>
                </a:solidFill>
                <a:latin typeface="新宋体" panose="02010609030101010101" pitchFamily="49" charset="-122"/>
                <a:ea typeface="新宋体" panose="02010609030101010101" pitchFamily="49" charset="-122"/>
              </a:rPr>
              <a:t>Inference</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hlinkClick r:id="rId7"/>
              </a:rPr>
              <a:t>https</a:t>
            </a:r>
            <a:r>
              <a:rPr lang="en-US" altLang="zh-CN" sz="1600" dirty="0">
                <a:solidFill>
                  <a:schemeClr val="tx1"/>
                </a:solidFill>
                <a:latin typeface="新宋体" panose="02010609030101010101" pitchFamily="49" charset="-122"/>
                <a:ea typeface="新宋体" panose="02010609030101010101" pitchFamily="49" charset="-122"/>
                <a:hlinkClick r:id="rId7"/>
              </a:rPr>
              <a:t>://</a:t>
            </a:r>
            <a:r>
              <a:rPr lang="en-US" altLang="zh-CN" sz="1600" dirty="0" smtClean="0">
                <a:solidFill>
                  <a:schemeClr val="tx1"/>
                </a:solidFill>
                <a:latin typeface="新宋体" panose="02010609030101010101" pitchFamily="49" charset="-122"/>
                <a:ea typeface="新宋体" panose="02010609030101010101" pitchFamily="49" charset="-122"/>
                <a:hlinkClick r:id="rId7"/>
              </a:rPr>
              <a:t>arxiv.org/abs/2111.02080</a:t>
            </a:r>
            <a:endParaRPr lang="en-US" altLang="zh-CN" sz="1600" dirty="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sz="1600" dirty="0">
                <a:solidFill>
                  <a:schemeClr val="tx1"/>
                </a:solidFill>
                <a:latin typeface="新宋体" panose="02010609030101010101" pitchFamily="49" charset="-122"/>
                <a:ea typeface="新宋体" panose="02010609030101010101" pitchFamily="49" charset="-122"/>
              </a:rPr>
              <a:t>Rethinking the Role of Demonstrations: What Makes In-Context Learning </a:t>
            </a:r>
            <a:r>
              <a:rPr lang="en-US" altLang="zh-CN" sz="1600" dirty="0" smtClean="0">
                <a:solidFill>
                  <a:schemeClr val="tx1"/>
                </a:solidFill>
                <a:latin typeface="新宋体" panose="02010609030101010101" pitchFamily="49" charset="-122"/>
                <a:ea typeface="新宋体" panose="02010609030101010101" pitchFamily="49" charset="-122"/>
              </a:rPr>
              <a:t>Work</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hlinkClick r:id="rId8"/>
              </a:rPr>
              <a:t>https</a:t>
            </a:r>
            <a:r>
              <a:rPr lang="en-US" altLang="zh-CN" sz="1600" dirty="0">
                <a:solidFill>
                  <a:schemeClr val="tx1"/>
                </a:solidFill>
                <a:latin typeface="新宋体" panose="02010609030101010101" pitchFamily="49" charset="-122"/>
                <a:ea typeface="新宋体" panose="02010609030101010101" pitchFamily="49" charset="-122"/>
                <a:hlinkClick r:id="rId8"/>
              </a:rPr>
              <a:t>://</a:t>
            </a:r>
            <a:r>
              <a:rPr lang="en-US" altLang="zh-CN" sz="1600" dirty="0" smtClean="0">
                <a:solidFill>
                  <a:schemeClr val="tx1"/>
                </a:solidFill>
                <a:latin typeface="新宋体" panose="02010609030101010101" pitchFamily="49" charset="-122"/>
                <a:ea typeface="新宋体" panose="02010609030101010101" pitchFamily="49" charset="-122"/>
                <a:hlinkClick r:id="rId8"/>
              </a:rPr>
              <a:t>github.com/Alrope123/rethinking-demonstrations</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sz="1600" dirty="0" smtClean="0">
              <a:solidFill>
                <a:schemeClr val="tx1"/>
              </a:solidFill>
              <a:latin typeface="新宋体" panose="02010609030101010101" pitchFamily="49" charset="-122"/>
              <a:ea typeface="新宋体" panose="02010609030101010101" pitchFamily="49" charset="-122"/>
            </a:endParaRPr>
          </a:p>
        </p:txBody>
      </p:sp>
      <p:pic>
        <p:nvPicPr>
          <p:cNvPr id="3" name="图片 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560565"/>
            <a:ext cx="8001000" cy="3407125"/>
          </a:xfrm>
          <a:prstGeom prst="rect">
            <a:avLst/>
          </a:prstGeom>
        </p:spPr>
      </p:pic>
    </p:spTree>
    <p:extLst>
      <p:ext uri="{BB962C8B-B14F-4D97-AF65-F5344CB8AC3E}">
        <p14:creationId xmlns:p14="http://schemas.microsoft.com/office/powerpoint/2010/main" val="3893405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3" name="矩形 32"/>
          <p:cNvSpPr/>
          <p:nvPr/>
        </p:nvSpPr>
        <p:spPr>
          <a:xfrm>
            <a:off x="697425" y="924536"/>
            <a:ext cx="11236270" cy="1570692"/>
          </a:xfrm>
          <a:prstGeom prst="rect">
            <a:avLst/>
          </a:prstGeom>
        </p:spPr>
        <p:txBody>
          <a:bodyPr wrap="square">
            <a:noAutofit/>
          </a:bodyPr>
          <a:lstStyle/>
          <a:p>
            <a:r>
              <a:rPr lang="zh-CN" altLang="en-US" dirty="0" smtClean="0">
                <a:latin typeface="新宋体" panose="02010609030101010101" pitchFamily="49" charset="-122"/>
                <a:ea typeface="新宋体" panose="02010609030101010101" pitchFamily="49" charset="-122"/>
              </a:rPr>
              <a:t>思维链（</a:t>
            </a:r>
            <a:r>
              <a:rPr lang="en-US" altLang="zh-CN" dirty="0" smtClean="0">
                <a:latin typeface="新宋体" panose="02010609030101010101" pitchFamily="49" charset="-122"/>
                <a:ea typeface="新宋体" panose="02010609030101010101" pitchFamily="49" charset="-122"/>
              </a:rPr>
              <a:t>Chain of Thought</a:t>
            </a:r>
            <a:r>
              <a:rPr lang="zh-CN" altLang="en-US" dirty="0" smtClean="0">
                <a:latin typeface="新宋体" panose="02010609030101010101" pitchFamily="49" charset="-122"/>
                <a:ea typeface="新宋体" panose="02010609030101010101" pitchFamily="49" charset="-122"/>
              </a:rPr>
              <a:t>，</a:t>
            </a:r>
            <a:r>
              <a:rPr lang="en-US" altLang="zh-CN" dirty="0" err="1" smtClean="0">
                <a:latin typeface="新宋体" panose="02010609030101010101" pitchFamily="49" charset="-122"/>
                <a:ea typeface="新宋体" panose="02010609030101010101" pitchFamily="49" charset="-122"/>
              </a:rPr>
              <a:t>CoT</a:t>
            </a:r>
            <a:r>
              <a:rPr lang="zh-CN" altLang="en-US" dirty="0" smtClean="0">
                <a:latin typeface="新宋体" panose="02010609030101010101" pitchFamily="49" charset="-122"/>
                <a:ea typeface="新宋体" panose="02010609030101010101" pitchFamily="49" charset="-122"/>
              </a:rPr>
              <a:t>）是</a:t>
            </a:r>
            <a:r>
              <a:rPr lang="zh-CN" altLang="en-US" dirty="0">
                <a:latin typeface="新宋体" panose="02010609030101010101" pitchFamily="49" charset="-122"/>
                <a:ea typeface="新宋体" panose="02010609030101010101" pitchFamily="49" charset="-122"/>
              </a:rPr>
              <a:t>一种改进的 </a:t>
            </a:r>
            <a:r>
              <a:rPr lang="en-US" altLang="zh-CN" dirty="0">
                <a:latin typeface="新宋体" panose="02010609030101010101" pitchFamily="49" charset="-122"/>
                <a:ea typeface="新宋体" panose="02010609030101010101" pitchFamily="49" charset="-122"/>
              </a:rPr>
              <a:t>prompt </a:t>
            </a:r>
            <a:r>
              <a:rPr lang="zh-CN" altLang="en-US" dirty="0">
                <a:latin typeface="新宋体" panose="02010609030101010101" pitchFamily="49" charset="-122"/>
                <a:ea typeface="新宋体" panose="02010609030101010101" pitchFamily="49" charset="-122"/>
              </a:rPr>
              <a:t>策略，可以提高 </a:t>
            </a:r>
            <a:r>
              <a:rPr lang="en-US" altLang="zh-CN" dirty="0">
                <a:latin typeface="新宋体" panose="02010609030101010101" pitchFamily="49" charset="-122"/>
                <a:ea typeface="新宋体" panose="02010609030101010101" pitchFamily="49" charset="-122"/>
              </a:rPr>
              <a:t>LLM </a:t>
            </a:r>
            <a:r>
              <a:rPr lang="zh-CN" altLang="en-US" dirty="0">
                <a:latin typeface="新宋体" panose="02010609030101010101" pitchFamily="49" charset="-122"/>
                <a:ea typeface="新宋体" panose="02010609030101010101" pitchFamily="49" charset="-122"/>
              </a:rPr>
              <a:t>在</a:t>
            </a:r>
            <a:r>
              <a:rPr lang="zh-CN" altLang="en-US" b="1" dirty="0">
                <a:latin typeface="新宋体" panose="02010609030101010101" pitchFamily="49" charset="-122"/>
                <a:ea typeface="新宋体" panose="02010609030101010101" pitchFamily="49" charset="-122"/>
              </a:rPr>
              <a:t>复杂推理</a:t>
            </a:r>
            <a:r>
              <a:rPr lang="zh-CN" altLang="en-US" dirty="0">
                <a:latin typeface="新宋体" panose="02010609030101010101" pitchFamily="49" charset="-122"/>
                <a:ea typeface="新宋体" panose="02010609030101010101" pitchFamily="49" charset="-122"/>
              </a:rPr>
              <a:t>任务中的</a:t>
            </a:r>
            <a:r>
              <a:rPr lang="zh-CN" altLang="en-US" dirty="0" smtClean="0">
                <a:latin typeface="新宋体" panose="02010609030101010101" pitchFamily="49" charset="-122"/>
                <a:ea typeface="新宋体" panose="02010609030101010101" pitchFamily="49" charset="-122"/>
              </a:rPr>
              <a:t>表现。</a:t>
            </a:r>
            <a:endParaRPr lang="en-US" altLang="zh-CN" dirty="0" smtClean="0">
              <a:latin typeface="新宋体" panose="02010609030101010101" pitchFamily="49" charset="-122"/>
              <a:ea typeface="新宋体" panose="02010609030101010101" pitchFamily="49" charset="-122"/>
            </a:endParaRPr>
          </a:p>
          <a:p>
            <a:endParaRPr lang="zh-CN" altLang="en-US" dirty="0">
              <a:latin typeface="新宋体" panose="02010609030101010101" pitchFamily="49" charset="-122"/>
              <a:ea typeface="新宋体" panose="02010609030101010101" pitchFamily="49" charset="-122"/>
            </a:endParaRPr>
          </a:p>
          <a:p>
            <a:r>
              <a:rPr lang="en-US" altLang="zh-CN" dirty="0" err="1">
                <a:latin typeface="新宋体" panose="02010609030101010101" pitchFamily="49" charset="-122"/>
                <a:ea typeface="新宋体" panose="02010609030101010101" pitchFamily="49" charset="-122"/>
              </a:rPr>
              <a:t>CoT</a:t>
            </a:r>
            <a:r>
              <a:rPr lang="en-US" altLang="zh-CN" dirty="0">
                <a:latin typeface="新宋体" panose="02010609030101010101" pitchFamily="49" charset="-122"/>
                <a:ea typeface="新宋体" panose="02010609030101010101" pitchFamily="49" charset="-122"/>
              </a:rPr>
              <a:t> </a:t>
            </a:r>
            <a:r>
              <a:rPr lang="zh-CN" altLang="en-US" dirty="0" smtClean="0">
                <a:latin typeface="新宋体" panose="02010609030101010101" pitchFamily="49" charset="-122"/>
                <a:ea typeface="新宋体" panose="02010609030101010101" pitchFamily="49" charset="-122"/>
              </a:rPr>
              <a:t>不是简单</a:t>
            </a:r>
            <a:r>
              <a:rPr lang="zh-CN" altLang="en-US" dirty="0">
                <a:latin typeface="新宋体" panose="02010609030101010101" pitchFamily="49" charset="-122"/>
                <a:ea typeface="新宋体" panose="02010609030101010101" pitchFamily="49" charset="-122"/>
              </a:rPr>
              <a:t>地用 </a:t>
            </a:r>
            <a:r>
              <a:rPr lang="zh-CN" altLang="en-US" dirty="0" smtClean="0">
                <a:latin typeface="新宋体" panose="02010609030101010101" pitchFamily="49" charset="-122"/>
                <a:ea typeface="新宋体" panose="02010609030101010101" pitchFamily="49" charset="-122"/>
              </a:rPr>
              <a:t>（输入</a:t>
            </a:r>
            <a:r>
              <a:rPr lang="en-US" altLang="zh-CN" dirty="0" smtClean="0">
                <a:latin typeface="新宋体" panose="02010609030101010101" pitchFamily="49" charset="-122"/>
                <a:ea typeface="新宋体" panose="02010609030101010101" pitchFamily="49" charset="-122"/>
              </a:rPr>
              <a:t>-&gt;</a:t>
            </a:r>
            <a:r>
              <a:rPr lang="zh-CN" altLang="en-US" dirty="0" smtClean="0">
                <a:latin typeface="新宋体" panose="02010609030101010101" pitchFamily="49" charset="-122"/>
                <a:ea typeface="新宋体" panose="02010609030101010101" pitchFamily="49" charset="-122"/>
              </a:rPr>
              <a:t>输出）对来</a:t>
            </a:r>
            <a:r>
              <a:rPr lang="zh-CN" altLang="en-US" dirty="0">
                <a:latin typeface="新宋体" panose="02010609030101010101" pitchFamily="49" charset="-122"/>
                <a:ea typeface="新宋体" panose="02010609030101010101" pitchFamily="49" charset="-122"/>
              </a:rPr>
              <a:t>构建 </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而是将能够导致最终输出的</a:t>
            </a:r>
            <a:r>
              <a:rPr lang="zh-CN" altLang="en-US" b="1" dirty="0">
                <a:solidFill>
                  <a:srgbClr val="FF0000"/>
                </a:solidFill>
                <a:latin typeface="新宋体" panose="02010609030101010101" pitchFamily="49" charset="-122"/>
                <a:ea typeface="新宋体" panose="02010609030101010101" pitchFamily="49" charset="-122"/>
              </a:rPr>
              <a:t>中间推理步骤</a:t>
            </a:r>
            <a:r>
              <a:rPr lang="zh-CN" altLang="en-US" dirty="0">
                <a:latin typeface="新宋体" panose="02010609030101010101" pitchFamily="49" charset="-122"/>
                <a:ea typeface="新宋体" panose="02010609030101010101" pitchFamily="49" charset="-122"/>
              </a:rPr>
              <a:t>纳入 </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：（输入</a:t>
            </a:r>
            <a:r>
              <a:rPr lang="en-US" altLang="zh-CN" dirty="0" smtClean="0">
                <a:latin typeface="新宋体" panose="02010609030101010101" pitchFamily="49" charset="-122"/>
                <a:ea typeface="新宋体" panose="02010609030101010101" pitchFamily="49" charset="-122"/>
              </a:rPr>
              <a:t> -&gt; </a:t>
            </a:r>
            <a:r>
              <a:rPr lang="zh-CN" altLang="en-US" dirty="0" smtClean="0">
                <a:latin typeface="新宋体" panose="02010609030101010101" pitchFamily="49" charset="-122"/>
                <a:ea typeface="新宋体" panose="02010609030101010101" pitchFamily="49" charset="-122"/>
              </a:rPr>
              <a:t>思维链</a:t>
            </a:r>
            <a:r>
              <a:rPr lang="en-US" altLang="zh-CN" dirty="0" smtClean="0">
                <a:latin typeface="新宋体" panose="02010609030101010101" pitchFamily="49" charset="-122"/>
                <a:ea typeface="新宋体" panose="02010609030101010101" pitchFamily="49" charset="-122"/>
              </a:rPr>
              <a:t> -&gt; </a:t>
            </a:r>
            <a:r>
              <a:rPr lang="zh-CN" altLang="en-US" dirty="0" smtClean="0">
                <a:latin typeface="新宋体" panose="02010609030101010101" pitchFamily="49" charset="-122"/>
                <a:ea typeface="新宋体" panose="02010609030101010101" pitchFamily="49" charset="-122"/>
              </a:rPr>
              <a:t>输出）。</a:t>
            </a:r>
            <a:endParaRPr lang="zh-CN" altLang="en-US" dirty="0">
              <a:latin typeface="新宋体" panose="02010609030101010101" pitchFamily="49" charset="-122"/>
              <a:ea typeface="新宋体" panose="02010609030101010101" pitchFamily="49" charset="-122"/>
            </a:endParaRPr>
          </a:p>
          <a:p>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a:solidFill>
                <a:schemeClr val="tx1"/>
              </a:solidFill>
              <a:latin typeface="新宋体" panose="02010609030101010101" pitchFamily="49" charset="-122"/>
              <a:ea typeface="新宋体" panose="02010609030101010101" pitchFamily="49" charset="-122"/>
            </a:endParaRPr>
          </a:p>
          <a:p>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a:solidFill>
                <a:schemeClr val="tx1"/>
              </a:solidFill>
              <a:latin typeface="新宋体" panose="02010609030101010101" pitchFamily="49" charset="-122"/>
              <a:ea typeface="新宋体" panose="02010609030101010101" pitchFamily="49" charset="-122"/>
            </a:endParaRPr>
          </a:p>
          <a:p>
            <a:endParaRPr lang="en-US" altLang="zh-CN" sz="1600" dirty="0">
              <a:solidFill>
                <a:schemeClr val="tx1"/>
              </a:solidFill>
              <a:latin typeface="新宋体" panose="02010609030101010101" pitchFamily="49" charset="-122"/>
              <a:ea typeface="新宋体" panose="02010609030101010101" pitchFamily="49" charset="-122"/>
            </a:endParaRPr>
          </a:p>
          <a:p>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a:solidFill>
                <a:schemeClr val="tx1"/>
              </a:solidFill>
              <a:latin typeface="新宋体" panose="02010609030101010101" pitchFamily="49" charset="-122"/>
              <a:ea typeface="新宋体" panose="02010609030101010101" pitchFamily="49" charset="-122"/>
            </a:endParaRPr>
          </a:p>
          <a:p>
            <a:r>
              <a:rPr lang="en-US" altLang="zh-CN" sz="1600" dirty="0" smtClean="0">
                <a:solidFill>
                  <a:schemeClr val="tx1"/>
                </a:solidFill>
                <a:latin typeface="新宋体" panose="02010609030101010101" pitchFamily="49" charset="-122"/>
                <a:ea typeface="新宋体" panose="02010609030101010101" pitchFamily="49" charset="-122"/>
              </a:rPr>
              <a:t>《Chain-of-Thought </a:t>
            </a:r>
            <a:r>
              <a:rPr lang="en-US" altLang="zh-CN" sz="1600" dirty="0">
                <a:solidFill>
                  <a:schemeClr val="tx1"/>
                </a:solidFill>
                <a:latin typeface="新宋体" panose="02010609030101010101" pitchFamily="49" charset="-122"/>
                <a:ea typeface="新宋体" panose="02010609030101010101" pitchFamily="49" charset="-122"/>
              </a:rPr>
              <a:t>Prompting Elicits Reasoning in Large Language </a:t>
            </a:r>
            <a:r>
              <a:rPr lang="en-US" altLang="zh-CN" sz="1600" dirty="0" smtClean="0">
                <a:solidFill>
                  <a:schemeClr val="tx1"/>
                </a:solidFill>
                <a:latin typeface="新宋体" panose="02010609030101010101" pitchFamily="49" charset="-122"/>
                <a:ea typeface="新宋体" panose="02010609030101010101" pitchFamily="49" charset="-122"/>
              </a:rPr>
              <a:t>Models》</a:t>
            </a:r>
            <a:r>
              <a:rPr lang="zh-CN" altLang="en-US" sz="1600" dirty="0" smtClean="0">
                <a:solidFill>
                  <a:schemeClr val="tx1"/>
                </a:solidFill>
                <a:latin typeface="新宋体" panose="02010609030101010101" pitchFamily="49" charset="-122"/>
                <a:ea typeface="新宋体" panose="02010609030101010101" pitchFamily="49" charset="-122"/>
              </a:rPr>
              <a:t>中，</a:t>
            </a:r>
            <a:r>
              <a:rPr lang="en-US" altLang="zh-CN" sz="1600" dirty="0" smtClean="0">
                <a:solidFill>
                  <a:schemeClr val="tx1"/>
                </a:solidFill>
                <a:latin typeface="新宋体" panose="02010609030101010101" pitchFamily="49" charset="-122"/>
                <a:ea typeface="新宋体" panose="02010609030101010101" pitchFamily="49" charset="-122"/>
              </a:rPr>
              <a:t>Jason Wei</a:t>
            </a:r>
            <a:r>
              <a:rPr lang="zh-CN" altLang="en-US" sz="1600" dirty="0" smtClean="0">
                <a:solidFill>
                  <a:schemeClr val="tx1"/>
                </a:solidFill>
                <a:latin typeface="新宋体" panose="02010609030101010101" pitchFamily="49" charset="-122"/>
                <a:ea typeface="新宋体" panose="02010609030101010101" pitchFamily="49" charset="-122"/>
              </a:rPr>
              <a:t>等人提出</a:t>
            </a:r>
            <a:r>
              <a:rPr lang="en-US" altLang="zh-CN" sz="1600" dirty="0" err="1" smtClean="0">
                <a:solidFill>
                  <a:schemeClr val="tx1"/>
                </a:solidFill>
                <a:latin typeface="新宋体" panose="02010609030101010101" pitchFamily="49" charset="-122"/>
                <a:ea typeface="新宋体" panose="02010609030101010101" pitchFamily="49" charset="-122"/>
              </a:rPr>
              <a:t>CoT</a:t>
            </a:r>
            <a:r>
              <a:rPr lang="zh-CN" altLang="en-US" sz="1600" dirty="0" smtClean="0">
                <a:solidFill>
                  <a:schemeClr val="tx1"/>
                </a:solidFill>
                <a:latin typeface="新宋体" panose="02010609030101010101" pitchFamily="49" charset="-122"/>
                <a:ea typeface="新宋体" panose="02010609030101010101" pitchFamily="49" charset="-122"/>
              </a:rPr>
              <a:t>概念。</a:t>
            </a:r>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a:solidFill>
                <a:schemeClr val="tx1"/>
              </a:solidFill>
              <a:latin typeface="新宋体" panose="02010609030101010101" pitchFamily="49" charset="-122"/>
              <a:ea typeface="新宋体" panose="02010609030101010101" pitchFamily="49" charset="-122"/>
            </a:endParaRPr>
          </a:p>
          <a:p>
            <a:r>
              <a:rPr lang="en-US" altLang="zh-CN" sz="1600" dirty="0">
                <a:solidFill>
                  <a:schemeClr val="tx1"/>
                </a:solidFill>
                <a:latin typeface="新宋体" panose="02010609030101010101" pitchFamily="49" charset="-122"/>
                <a:ea typeface="新宋体" panose="02010609030101010101" pitchFamily="49" charset="-122"/>
              </a:rPr>
              <a:t>《Large Language Models are Zero-Shot </a:t>
            </a:r>
            <a:r>
              <a:rPr lang="en-US" altLang="zh-CN" sz="1600" dirty="0" smtClean="0">
                <a:solidFill>
                  <a:schemeClr val="tx1"/>
                </a:solidFill>
                <a:latin typeface="新宋体" panose="02010609030101010101" pitchFamily="49" charset="-122"/>
                <a:ea typeface="新宋体" panose="02010609030101010101" pitchFamily="49" charset="-122"/>
              </a:rPr>
              <a:t>Reasoners》</a:t>
            </a:r>
            <a:r>
              <a:rPr lang="zh-CN" altLang="en-US" sz="1600" dirty="0" smtClean="0">
                <a:solidFill>
                  <a:schemeClr val="tx1"/>
                </a:solidFill>
                <a:latin typeface="新宋体" panose="02010609030101010101" pitchFamily="49" charset="-122"/>
                <a:ea typeface="新宋体" panose="02010609030101010101" pitchFamily="49" charset="-122"/>
              </a:rPr>
              <a:t>中，</a:t>
            </a:r>
            <a:r>
              <a:rPr lang="en-US" altLang="zh-CN" sz="1600" dirty="0">
                <a:solidFill>
                  <a:schemeClr val="tx1"/>
                </a:solidFill>
                <a:latin typeface="新宋体" panose="02010609030101010101" pitchFamily="49" charset="-122"/>
                <a:ea typeface="新宋体" panose="02010609030101010101" pitchFamily="49" charset="-122"/>
              </a:rPr>
              <a:t>Takeshi </a:t>
            </a:r>
            <a:r>
              <a:rPr lang="en-US" altLang="zh-CN" sz="1600" dirty="0" smtClean="0">
                <a:solidFill>
                  <a:schemeClr val="tx1"/>
                </a:solidFill>
                <a:latin typeface="新宋体" panose="02010609030101010101" pitchFamily="49" charset="-122"/>
                <a:ea typeface="新宋体" panose="02010609030101010101" pitchFamily="49" charset="-122"/>
              </a:rPr>
              <a:t>Kojima</a:t>
            </a:r>
            <a:r>
              <a:rPr lang="zh-CN" altLang="en-US" sz="1600" dirty="0" smtClean="0">
                <a:solidFill>
                  <a:schemeClr val="tx1"/>
                </a:solidFill>
                <a:latin typeface="新宋体" panose="02010609030101010101" pitchFamily="49" charset="-122"/>
                <a:ea typeface="新宋体" panose="02010609030101010101" pitchFamily="49" charset="-122"/>
              </a:rPr>
              <a:t>等人提出</a:t>
            </a:r>
            <a:r>
              <a:rPr lang="en-US" altLang="zh-CN" sz="1600" dirty="0" smtClean="0">
                <a:solidFill>
                  <a:schemeClr val="tx1"/>
                </a:solidFill>
                <a:latin typeface="新宋体" panose="02010609030101010101" pitchFamily="49" charset="-122"/>
                <a:ea typeface="新宋体" panose="02010609030101010101" pitchFamily="49" charset="-122"/>
              </a:rPr>
              <a:t>Zero-shot </a:t>
            </a:r>
            <a:r>
              <a:rPr lang="en-US" altLang="zh-CN" sz="1600" dirty="0" err="1" smtClean="0">
                <a:solidFill>
                  <a:schemeClr val="tx1"/>
                </a:solidFill>
                <a:latin typeface="新宋体" panose="02010609030101010101" pitchFamily="49" charset="-122"/>
                <a:ea typeface="新宋体" panose="02010609030101010101" pitchFamily="49" charset="-122"/>
              </a:rPr>
              <a:t>CoT</a:t>
            </a:r>
            <a:r>
              <a:rPr lang="zh-CN" altLang="en-US" sz="1600" dirty="0" smtClean="0">
                <a:solidFill>
                  <a:schemeClr val="tx1"/>
                </a:solidFill>
                <a:latin typeface="新宋体" panose="02010609030101010101" pitchFamily="49" charset="-122"/>
                <a:ea typeface="新宋体" panose="02010609030101010101" pitchFamily="49" charset="-122"/>
              </a:rPr>
              <a:t>的</a:t>
            </a:r>
            <a:r>
              <a:rPr lang="en-US" altLang="zh-CN" sz="1600" dirty="0" smtClean="0">
                <a:solidFill>
                  <a:schemeClr val="tx1"/>
                </a:solidFill>
                <a:latin typeface="新宋体" panose="02010609030101010101" pitchFamily="49" charset="-122"/>
                <a:ea typeface="新宋体" panose="02010609030101010101" pitchFamily="49" charset="-122"/>
              </a:rPr>
              <a:t>step by step</a:t>
            </a:r>
            <a:r>
              <a:rPr lang="zh-CN" altLang="en-US" sz="1600" dirty="0" smtClean="0">
                <a:solidFill>
                  <a:schemeClr val="tx1"/>
                </a:solidFill>
                <a:latin typeface="新宋体" panose="02010609030101010101" pitchFamily="49" charset="-122"/>
                <a:ea typeface="新宋体" panose="02010609030101010101" pitchFamily="49" charset="-122"/>
              </a:rPr>
              <a:t>。</a:t>
            </a:r>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smtClean="0">
              <a:solidFill>
                <a:schemeClr val="tx1"/>
              </a:solidFill>
              <a:latin typeface="新宋体" panose="02010609030101010101" pitchFamily="49" charset="-122"/>
              <a:ea typeface="新宋体" panose="02010609030101010101" pitchFamily="49" charset="-122"/>
            </a:endParaRPr>
          </a:p>
          <a:p>
            <a:r>
              <a:rPr lang="en-US" altLang="zh-CN" sz="1600" dirty="0" smtClean="0">
                <a:solidFill>
                  <a:schemeClr val="tx1"/>
                </a:solidFill>
                <a:latin typeface="新宋体" panose="02010609030101010101" pitchFamily="49" charset="-122"/>
                <a:ea typeface="新宋体" panose="02010609030101010101" pitchFamily="49" charset="-122"/>
              </a:rPr>
              <a:t>《Self-Consistency </a:t>
            </a:r>
            <a:r>
              <a:rPr lang="en-US" altLang="zh-CN" sz="1600" dirty="0">
                <a:solidFill>
                  <a:schemeClr val="tx1"/>
                </a:solidFill>
                <a:latin typeface="新宋体" panose="02010609030101010101" pitchFamily="49" charset="-122"/>
                <a:ea typeface="新宋体" panose="02010609030101010101" pitchFamily="49" charset="-122"/>
              </a:rPr>
              <a:t>Improves Chain of Thought Reasoning in Language </a:t>
            </a:r>
            <a:r>
              <a:rPr lang="en-US" altLang="zh-CN" sz="1600" dirty="0" smtClean="0">
                <a:solidFill>
                  <a:schemeClr val="tx1"/>
                </a:solidFill>
                <a:latin typeface="新宋体" panose="02010609030101010101" pitchFamily="49" charset="-122"/>
                <a:ea typeface="新宋体" panose="02010609030101010101" pitchFamily="49" charset="-122"/>
              </a:rPr>
              <a:t>Models》</a:t>
            </a:r>
            <a:r>
              <a:rPr lang="zh-CN" altLang="en-US" sz="1600" dirty="0" smtClean="0">
                <a:solidFill>
                  <a:schemeClr val="tx1"/>
                </a:solidFill>
                <a:latin typeface="新宋体" panose="02010609030101010101" pitchFamily="49" charset="-122"/>
                <a:ea typeface="新宋体" panose="02010609030101010101" pitchFamily="49" charset="-122"/>
              </a:rPr>
              <a:t>中，</a:t>
            </a:r>
            <a:r>
              <a:rPr lang="en-US" altLang="zh-CN" sz="1600" dirty="0">
                <a:solidFill>
                  <a:schemeClr val="tx1"/>
                </a:solidFill>
                <a:latin typeface="新宋体" panose="02010609030101010101" pitchFamily="49" charset="-122"/>
                <a:ea typeface="新宋体" panose="02010609030101010101" pitchFamily="49" charset="-122"/>
              </a:rPr>
              <a:t> Jason Wei</a:t>
            </a:r>
            <a:r>
              <a:rPr lang="zh-CN" altLang="en-US" sz="1600" dirty="0" smtClean="0">
                <a:solidFill>
                  <a:schemeClr val="tx1"/>
                </a:solidFill>
                <a:latin typeface="新宋体" panose="02010609030101010101" pitchFamily="49" charset="-122"/>
                <a:ea typeface="新宋体" panose="02010609030101010101" pitchFamily="49" charset="-122"/>
              </a:rPr>
              <a:t>提出模型自省的做法。</a:t>
            </a:r>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smtClean="0">
              <a:solidFill>
                <a:schemeClr val="tx1"/>
              </a:solidFill>
              <a:latin typeface="新宋体" panose="02010609030101010101" pitchFamily="49" charset="-122"/>
              <a:ea typeface="新宋体" panose="02010609030101010101" pitchFamily="49" charset="-122"/>
            </a:endParaRPr>
          </a:p>
          <a:p>
            <a:r>
              <a:rPr lang="en-US" altLang="zh-CN" sz="1600" dirty="0">
                <a:solidFill>
                  <a:schemeClr val="tx1"/>
                </a:solidFill>
                <a:latin typeface="新宋体" panose="02010609030101010101" pitchFamily="49" charset="-122"/>
                <a:ea typeface="新宋体" panose="02010609030101010101" pitchFamily="49" charset="-122"/>
              </a:rPr>
              <a:t>《Automatic Chain of Thought Prompting in Large Language </a:t>
            </a:r>
            <a:r>
              <a:rPr lang="en-US" altLang="zh-CN" sz="1600" dirty="0" smtClean="0">
                <a:solidFill>
                  <a:schemeClr val="tx1"/>
                </a:solidFill>
                <a:latin typeface="新宋体" panose="02010609030101010101" pitchFamily="49" charset="-122"/>
                <a:ea typeface="新宋体" panose="02010609030101010101" pitchFamily="49" charset="-122"/>
              </a:rPr>
              <a:t>Models》</a:t>
            </a:r>
            <a:r>
              <a:rPr lang="zh-CN" altLang="en-US" sz="1600" dirty="0" smtClean="0">
                <a:solidFill>
                  <a:schemeClr val="tx1"/>
                </a:solidFill>
                <a:latin typeface="新宋体" panose="02010609030101010101" pitchFamily="49" charset="-122"/>
                <a:ea typeface="新宋体" panose="02010609030101010101" pitchFamily="49" charset="-122"/>
              </a:rPr>
              <a:t>中，提出</a:t>
            </a:r>
            <a:r>
              <a:rPr lang="en-US" altLang="zh-CN" sz="1600" dirty="0" smtClean="0">
                <a:solidFill>
                  <a:schemeClr val="tx1"/>
                </a:solidFill>
                <a:latin typeface="新宋体" panose="02010609030101010101" pitchFamily="49" charset="-122"/>
                <a:ea typeface="新宋体" panose="02010609030101010101" pitchFamily="49" charset="-122"/>
              </a:rPr>
              <a:t>Auto-</a:t>
            </a:r>
            <a:r>
              <a:rPr lang="en-US" altLang="zh-CN" sz="1600" dirty="0" err="1" smtClean="0">
                <a:solidFill>
                  <a:schemeClr val="tx1"/>
                </a:solidFill>
                <a:latin typeface="新宋体" panose="02010609030101010101" pitchFamily="49" charset="-122"/>
                <a:ea typeface="新宋体" panose="02010609030101010101" pitchFamily="49" charset="-122"/>
              </a:rPr>
              <a:t>CoT</a:t>
            </a:r>
            <a:r>
              <a:rPr lang="zh-CN" altLang="en-US" sz="1600" dirty="0" smtClean="0">
                <a:solidFill>
                  <a:schemeClr val="tx1"/>
                </a:solidFill>
                <a:latin typeface="新宋体" panose="02010609030101010101" pitchFamily="49" charset="-122"/>
                <a:ea typeface="新宋体" panose="02010609030101010101" pitchFamily="49" charset="-122"/>
              </a:rPr>
              <a:t>概念，按照问题聚类和示例采样两阶段来生成自动生成示例。</a:t>
            </a:r>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en-US" altLang="zh-CN" sz="1600" dirty="0">
              <a:solidFill>
                <a:schemeClr val="tx1"/>
              </a:solidFill>
              <a:latin typeface="新宋体" panose="02010609030101010101" pitchFamily="49" charset="-122"/>
              <a:ea typeface="新宋体" panose="02010609030101010101" pitchFamily="49" charset="-122"/>
            </a:endParaRPr>
          </a:p>
          <a:p>
            <a:r>
              <a:rPr lang="zh-CN" altLang="en-US" sz="1600" dirty="0" smtClean="0">
                <a:solidFill>
                  <a:schemeClr val="tx1"/>
                </a:solidFill>
                <a:latin typeface="新宋体" panose="02010609030101010101" pitchFamily="49" charset="-122"/>
                <a:ea typeface="新宋体" panose="02010609030101010101" pitchFamily="49" charset="-122"/>
              </a:rPr>
              <a:t>后面引发了</a:t>
            </a:r>
            <a:r>
              <a:rPr lang="en-US" altLang="zh-CN" sz="1600" dirty="0" smtClean="0">
                <a:solidFill>
                  <a:schemeClr val="tx1"/>
                </a:solidFill>
                <a:latin typeface="新宋体" panose="02010609030101010101" pitchFamily="49" charset="-122"/>
                <a:ea typeface="新宋体" panose="02010609030101010101" pitchFamily="49" charset="-122"/>
              </a:rPr>
              <a:t>Least-to-Most</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err="1" smtClean="0">
                <a:solidFill>
                  <a:schemeClr val="tx1"/>
                </a:solidFill>
                <a:latin typeface="新宋体" panose="02010609030101010101" pitchFamily="49" charset="-122"/>
                <a:ea typeface="新宋体" panose="02010609030101010101" pitchFamily="49" charset="-122"/>
              </a:rPr>
              <a:t>ToT</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err="1" smtClean="0">
                <a:solidFill>
                  <a:schemeClr val="tx1"/>
                </a:solidFill>
                <a:latin typeface="新宋体" panose="02010609030101010101" pitchFamily="49" charset="-122"/>
                <a:ea typeface="新宋体" panose="02010609030101010101" pitchFamily="49" charset="-122"/>
              </a:rPr>
              <a:t>GoT</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err="1" smtClean="0">
                <a:solidFill>
                  <a:schemeClr val="tx1"/>
                </a:solidFill>
                <a:latin typeface="新宋体" panose="02010609030101010101" pitchFamily="49" charset="-122"/>
                <a:ea typeface="新宋体" panose="02010609030101010101" pitchFamily="49" charset="-122"/>
              </a:rPr>
              <a:t>AoT</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err="1" smtClean="0">
                <a:solidFill>
                  <a:schemeClr val="tx1"/>
                </a:solidFill>
                <a:latin typeface="新宋体" panose="02010609030101010101" pitchFamily="49" charset="-122"/>
                <a:ea typeface="新宋体" panose="02010609030101010101" pitchFamily="49" charset="-122"/>
              </a:rPr>
              <a:t>XoT</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err="1" smtClean="0">
                <a:solidFill>
                  <a:schemeClr val="tx1"/>
                </a:solidFill>
                <a:latin typeface="新宋体" panose="02010609030101010101" pitchFamily="49" charset="-122"/>
                <a:ea typeface="新宋体" panose="02010609030101010101" pitchFamily="49" charset="-122"/>
              </a:rPr>
              <a:t>ReAct</a:t>
            </a:r>
            <a:r>
              <a:rPr lang="zh-CN" altLang="en-US" sz="1600" dirty="0" smtClean="0">
                <a:solidFill>
                  <a:schemeClr val="tx1"/>
                </a:solidFill>
                <a:latin typeface="新宋体" panose="02010609030101010101" pitchFamily="49" charset="-122"/>
                <a:ea typeface="新宋体" panose="02010609030101010101" pitchFamily="49" charset="-122"/>
              </a:rPr>
              <a:t>等的爆发。</a:t>
            </a:r>
            <a:endParaRPr lang="en-US" altLang="zh-CN" sz="1600" dirty="0" smtClean="0">
              <a:solidFill>
                <a:schemeClr val="tx1"/>
              </a:solidFill>
              <a:latin typeface="新宋体" panose="02010609030101010101" pitchFamily="49" charset="-122"/>
              <a:ea typeface="新宋体" panose="02010609030101010101" pitchFamily="49" charset="-122"/>
            </a:endParaRPr>
          </a:p>
          <a:p>
            <a:endParaRPr lang="zh-CN" altLang="en-US" sz="1600" dirty="0">
              <a:solidFill>
                <a:schemeClr val="tx1"/>
              </a:solidFill>
              <a:latin typeface="新宋体" panose="02010609030101010101" pitchFamily="49" charset="-122"/>
              <a:ea typeface="新宋体" panose="02010609030101010101" pitchFamily="49" charset="-122"/>
            </a:endParaRPr>
          </a:p>
        </p:txBody>
      </p:sp>
      <p:sp>
        <p:nvSpPr>
          <p:cNvPr id="4" name="矩形 3"/>
          <p:cNvSpPr/>
          <p:nvPr/>
        </p:nvSpPr>
        <p:spPr>
          <a:xfrm>
            <a:off x="909775" y="2835206"/>
            <a:ext cx="1260000" cy="648000"/>
          </a:xfrm>
          <a:prstGeom prst="rect">
            <a:avLst/>
          </a:prstGeom>
          <a:solidFill>
            <a:schemeClr val="tx1">
              <a:lumMod val="50000"/>
              <a:lumOff val="50000"/>
            </a:schemeClr>
          </a:solidFill>
        </p:spPr>
        <p:txBody>
          <a:bodyPr wrap="square" anchor="ctr">
            <a:noAutofit/>
          </a:bodyPr>
          <a:lstStyle/>
          <a:p>
            <a:pPr algn="ctr"/>
            <a:r>
              <a:rPr lang="zh-CN" altLang="en-US" dirty="0" smtClean="0">
                <a:solidFill>
                  <a:schemeClr val="bg1"/>
                </a:solidFill>
                <a:latin typeface="新宋体" panose="02010609030101010101" pitchFamily="49" charset="-122"/>
                <a:ea typeface="新宋体" panose="02010609030101010101" pitchFamily="49" charset="-122"/>
              </a:rPr>
              <a:t>输入</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5" name="矩形 4"/>
          <p:cNvSpPr/>
          <p:nvPr/>
        </p:nvSpPr>
        <p:spPr>
          <a:xfrm>
            <a:off x="2738575" y="2835206"/>
            <a:ext cx="1260000" cy="648000"/>
          </a:xfrm>
          <a:prstGeom prst="rect">
            <a:avLst/>
          </a:prstGeom>
          <a:solidFill>
            <a:srgbClr val="00B050"/>
          </a:solidFill>
        </p:spPr>
        <p:txBody>
          <a:bodyPr wrap="square" anchor="ctr">
            <a:noAutofit/>
          </a:bodyPr>
          <a:lstStyle/>
          <a:p>
            <a:pPr algn="ctr"/>
            <a:r>
              <a:rPr lang="zh-CN" altLang="en-US" dirty="0" smtClean="0">
                <a:solidFill>
                  <a:schemeClr val="bg1"/>
                </a:solidFill>
                <a:latin typeface="新宋体" panose="02010609030101010101" pitchFamily="49" charset="-122"/>
                <a:ea typeface="新宋体" panose="02010609030101010101" pitchFamily="49" charset="-122"/>
              </a:rPr>
              <a:t>输入</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6" name="矩形 5"/>
          <p:cNvSpPr/>
          <p:nvPr/>
        </p:nvSpPr>
        <p:spPr>
          <a:xfrm>
            <a:off x="5422043" y="2835206"/>
            <a:ext cx="1260000" cy="648000"/>
          </a:xfrm>
          <a:prstGeom prst="rect">
            <a:avLst/>
          </a:prstGeom>
          <a:solidFill>
            <a:schemeClr val="tx1">
              <a:lumMod val="50000"/>
              <a:lumOff val="50000"/>
            </a:schemeClr>
          </a:solidFill>
        </p:spPr>
        <p:txBody>
          <a:bodyPr wrap="square" anchor="ctr">
            <a:noAutofit/>
          </a:bodyPr>
          <a:lstStyle/>
          <a:p>
            <a:pPr algn="ctr"/>
            <a:r>
              <a:rPr lang="zh-CN" altLang="en-US" dirty="0">
                <a:solidFill>
                  <a:schemeClr val="bg1"/>
                </a:solidFill>
                <a:latin typeface="新宋体" panose="02010609030101010101" pitchFamily="49" charset="-122"/>
                <a:ea typeface="新宋体" panose="02010609030101010101" pitchFamily="49" charset="-122"/>
              </a:rPr>
              <a:t>输入</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7" name="矩形 6"/>
          <p:cNvSpPr/>
          <p:nvPr/>
        </p:nvSpPr>
        <p:spPr>
          <a:xfrm>
            <a:off x="7392692" y="2835206"/>
            <a:ext cx="1844298" cy="648000"/>
          </a:xfrm>
          <a:prstGeom prst="rect">
            <a:avLst/>
          </a:prstGeom>
          <a:solidFill>
            <a:srgbClr val="FF0000"/>
          </a:solidFill>
        </p:spPr>
        <p:txBody>
          <a:bodyPr wrap="square" anchor="ctr">
            <a:noAutofit/>
          </a:bodyPr>
          <a:lstStyle/>
          <a:p>
            <a:pPr algn="ctr"/>
            <a:r>
              <a:rPr lang="zh-CN" altLang="en-US" dirty="0" smtClean="0">
                <a:solidFill>
                  <a:schemeClr val="bg1"/>
                </a:solidFill>
                <a:latin typeface="新宋体" panose="02010609030101010101" pitchFamily="49" charset="-122"/>
                <a:ea typeface="新宋体" panose="02010609030101010101" pitchFamily="49" charset="-122"/>
              </a:rPr>
              <a:t>思维链</a:t>
            </a:r>
            <a:endParaRPr lang="en-US" altLang="zh-CN" dirty="0" smtClean="0">
              <a:solidFill>
                <a:schemeClr val="bg1"/>
              </a:solidFill>
              <a:latin typeface="新宋体" panose="02010609030101010101" pitchFamily="49" charset="-122"/>
              <a:ea typeface="新宋体" panose="02010609030101010101" pitchFamily="49" charset="-122"/>
            </a:endParaRPr>
          </a:p>
          <a:p>
            <a:pPr algn="ctr"/>
            <a:r>
              <a:rPr lang="en-US" altLang="zh-CN" sz="1200" dirty="0" smtClean="0">
                <a:solidFill>
                  <a:schemeClr val="bg1"/>
                </a:solidFill>
                <a:latin typeface="新宋体" panose="02010609030101010101" pitchFamily="49" charset="-122"/>
                <a:ea typeface="新宋体" panose="02010609030101010101" pitchFamily="49" charset="-122"/>
              </a:rPr>
              <a:t>Reasoning chain</a:t>
            </a:r>
            <a:endParaRPr lang="en-US" altLang="zh-CN" dirty="0">
              <a:solidFill>
                <a:schemeClr val="bg1"/>
              </a:solidFill>
              <a:latin typeface="新宋体" panose="02010609030101010101" pitchFamily="49" charset="-122"/>
              <a:ea typeface="新宋体" panose="02010609030101010101" pitchFamily="49" charset="-122"/>
            </a:endParaRPr>
          </a:p>
        </p:txBody>
      </p:sp>
      <p:sp>
        <p:nvSpPr>
          <p:cNvPr id="8" name="矩形 7"/>
          <p:cNvSpPr/>
          <p:nvPr/>
        </p:nvSpPr>
        <p:spPr>
          <a:xfrm>
            <a:off x="9951511" y="2835206"/>
            <a:ext cx="1260000" cy="648000"/>
          </a:xfrm>
          <a:prstGeom prst="rect">
            <a:avLst/>
          </a:prstGeom>
          <a:solidFill>
            <a:srgbClr val="00B050"/>
          </a:solidFill>
        </p:spPr>
        <p:txBody>
          <a:bodyPr wrap="square" anchor="ctr">
            <a:noAutofit/>
          </a:bodyPr>
          <a:lstStyle/>
          <a:p>
            <a:pPr algn="ctr"/>
            <a:r>
              <a:rPr lang="zh-CN" altLang="en-US" dirty="0">
                <a:solidFill>
                  <a:schemeClr val="bg1"/>
                </a:solidFill>
                <a:latin typeface="新宋体" panose="02010609030101010101" pitchFamily="49" charset="-122"/>
                <a:ea typeface="新宋体" panose="02010609030101010101" pitchFamily="49" charset="-122"/>
              </a:rPr>
              <a:t>输入</a:t>
            </a:r>
            <a:endParaRPr lang="en-US" altLang="zh-CN" dirty="0">
              <a:solidFill>
                <a:schemeClr val="bg1"/>
              </a:solidFill>
              <a:latin typeface="新宋体" panose="02010609030101010101" pitchFamily="49" charset="-122"/>
              <a:ea typeface="新宋体" panose="02010609030101010101" pitchFamily="49" charset="-122"/>
            </a:endParaRPr>
          </a:p>
        </p:txBody>
      </p:sp>
      <p:cxnSp>
        <p:nvCxnSpPr>
          <p:cNvPr id="9" name="直接箭头连接符 8"/>
          <p:cNvCxnSpPr>
            <a:stCxn id="4" idx="3"/>
            <a:endCxn id="5" idx="1"/>
          </p:cNvCxnSpPr>
          <p:nvPr/>
        </p:nvCxnSpPr>
        <p:spPr>
          <a:xfrm>
            <a:off x="2169775" y="3159206"/>
            <a:ext cx="568800" cy="0"/>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4" name="直接箭头连接符 13"/>
          <p:cNvCxnSpPr>
            <a:endCxn id="7" idx="1"/>
          </p:cNvCxnSpPr>
          <p:nvPr/>
        </p:nvCxnSpPr>
        <p:spPr>
          <a:xfrm>
            <a:off x="6682043" y="3159206"/>
            <a:ext cx="710649" cy="0"/>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7" name="直接箭头连接符 16"/>
          <p:cNvCxnSpPr>
            <a:stCxn id="7" idx="3"/>
            <a:endCxn id="8" idx="1"/>
          </p:cNvCxnSpPr>
          <p:nvPr/>
        </p:nvCxnSpPr>
        <p:spPr>
          <a:xfrm>
            <a:off x="9236990" y="3159206"/>
            <a:ext cx="714521" cy="0"/>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0" name="矩形 19"/>
          <p:cNvSpPr/>
          <p:nvPr/>
        </p:nvSpPr>
        <p:spPr>
          <a:xfrm>
            <a:off x="867801" y="2383185"/>
            <a:ext cx="2603948" cy="369332"/>
          </a:xfrm>
          <a:prstGeom prst="rect">
            <a:avLst/>
          </a:prstGeom>
        </p:spPr>
        <p:txBody>
          <a:bodyPr wrap="square">
            <a:spAutoFit/>
          </a:bodyPr>
          <a:lstStyle/>
          <a:p>
            <a:r>
              <a:rPr lang="zh-CN" altLang="en-US" b="1" dirty="0" smtClean="0">
                <a:solidFill>
                  <a:schemeClr val="tx1"/>
                </a:solidFill>
                <a:latin typeface="新宋体" panose="02010609030101010101" pitchFamily="49" charset="-122"/>
                <a:ea typeface="新宋体" panose="02010609030101010101" pitchFamily="49" charset="-122"/>
                <a:cs typeface="Arial Unicode MS" panose="020B0604020202020204" pitchFamily="34" charset="-122"/>
              </a:rPr>
              <a:t>简单 </a:t>
            </a:r>
            <a:r>
              <a:rPr lang="en-US" altLang="zh-CN" b="1" dirty="0" smtClean="0">
                <a:solidFill>
                  <a:schemeClr val="tx1"/>
                </a:solidFill>
                <a:latin typeface="新宋体" panose="02010609030101010101" pitchFamily="49" charset="-122"/>
                <a:ea typeface="新宋体" panose="02010609030101010101" pitchFamily="49" charset="-122"/>
                <a:cs typeface="Arial Unicode MS" panose="020B0604020202020204" pitchFamily="34" charset="-122"/>
              </a:rPr>
              <a:t>Prompt</a:t>
            </a:r>
            <a:endParaRPr lang="zh-CN" altLang="en-US" b="1" dirty="0">
              <a:solidFill>
                <a:schemeClr val="tx1"/>
              </a:solidFill>
              <a:latin typeface="新宋体" panose="02010609030101010101" pitchFamily="49" charset="-122"/>
              <a:ea typeface="新宋体" panose="02010609030101010101" pitchFamily="49" charset="-122"/>
              <a:cs typeface="Arial Unicode MS" panose="020B0604020202020204" pitchFamily="34" charset="-122"/>
            </a:endParaRPr>
          </a:p>
        </p:txBody>
      </p:sp>
      <p:sp>
        <p:nvSpPr>
          <p:cNvPr id="21" name="矩形 20"/>
          <p:cNvSpPr/>
          <p:nvPr/>
        </p:nvSpPr>
        <p:spPr>
          <a:xfrm>
            <a:off x="5380069" y="2318551"/>
            <a:ext cx="2603948" cy="369332"/>
          </a:xfrm>
          <a:prstGeom prst="rect">
            <a:avLst/>
          </a:prstGeom>
        </p:spPr>
        <p:txBody>
          <a:bodyPr wrap="square">
            <a:spAutoFit/>
          </a:bodyPr>
          <a:lstStyle/>
          <a:p>
            <a:r>
              <a:rPr lang="en-US" altLang="zh-CN" b="1" dirty="0" err="1" smtClean="0">
                <a:solidFill>
                  <a:schemeClr val="tx1"/>
                </a:solidFill>
                <a:latin typeface="新宋体" panose="02010609030101010101" pitchFamily="49" charset="-122"/>
                <a:ea typeface="新宋体" panose="02010609030101010101" pitchFamily="49" charset="-122"/>
                <a:cs typeface="Arial Unicode MS" panose="020B0604020202020204" pitchFamily="34" charset="-122"/>
              </a:rPr>
              <a:t>CoT</a:t>
            </a:r>
            <a:r>
              <a:rPr lang="zh-CN" altLang="en-US" b="1" dirty="0" smtClean="0">
                <a:solidFill>
                  <a:schemeClr val="tx1"/>
                </a:solidFill>
                <a:latin typeface="新宋体" panose="02010609030101010101" pitchFamily="49" charset="-122"/>
                <a:ea typeface="新宋体" panose="02010609030101010101" pitchFamily="49" charset="-122"/>
                <a:cs typeface="Arial Unicode MS" panose="020B0604020202020204" pitchFamily="34" charset="-122"/>
              </a:rPr>
              <a:t> </a:t>
            </a:r>
            <a:r>
              <a:rPr lang="en-US" altLang="zh-CN" b="1" dirty="0" smtClean="0">
                <a:solidFill>
                  <a:schemeClr val="tx1"/>
                </a:solidFill>
                <a:latin typeface="新宋体" panose="02010609030101010101" pitchFamily="49" charset="-122"/>
                <a:ea typeface="新宋体" panose="02010609030101010101" pitchFamily="49" charset="-122"/>
                <a:cs typeface="Arial Unicode MS" panose="020B0604020202020204" pitchFamily="34" charset="-122"/>
              </a:rPr>
              <a:t>Prompt</a:t>
            </a:r>
            <a:endParaRPr lang="zh-CN" altLang="en-US" b="1" dirty="0">
              <a:solidFill>
                <a:schemeClr val="tx1"/>
              </a:solidFill>
              <a:latin typeface="新宋体" panose="02010609030101010101" pitchFamily="49" charset="-122"/>
              <a:ea typeface="新宋体" panose="02010609030101010101" pitchFamily="49" charset="-122"/>
              <a:cs typeface="Arial Unicode MS" panose="020B0604020202020204" pitchFamily="34" charset="-122"/>
            </a:endParaRPr>
          </a:p>
        </p:txBody>
      </p:sp>
    </p:spTree>
    <p:extLst>
      <p:ext uri="{BB962C8B-B14F-4D97-AF65-F5344CB8AC3E}">
        <p14:creationId xmlns:p14="http://schemas.microsoft.com/office/powerpoint/2010/main" val="2298758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148148" y="6540102"/>
            <a:ext cx="9243236" cy="338554"/>
          </a:xfrm>
          <a:prstGeom prst="rect">
            <a:avLst/>
          </a:prstGeom>
        </p:spPr>
        <p:txBody>
          <a:bodyPr wrap="none">
            <a:spAutoFit/>
          </a:bodyPr>
          <a:lstStyle/>
          <a:p>
            <a:r>
              <a:rPr lang="en-US" altLang="zh-CN" sz="1600" i="1" dirty="0">
                <a:solidFill>
                  <a:srgbClr val="0070C0"/>
                </a:solidFill>
                <a:latin typeface="-apple-system"/>
              </a:rPr>
              <a:t>《Large Language Models are Zero-Shot Reasoners</a:t>
            </a:r>
            <a:r>
              <a:rPr lang="en-US" altLang="zh-CN" sz="1600" i="1" dirty="0" smtClean="0">
                <a:solidFill>
                  <a:srgbClr val="0070C0"/>
                </a:solidFill>
                <a:latin typeface="-apple-system"/>
              </a:rPr>
              <a:t>》,</a:t>
            </a:r>
            <a:r>
              <a:rPr lang="en-US" altLang="zh-CN" sz="1600" i="1" dirty="0">
                <a:solidFill>
                  <a:srgbClr val="0070C0"/>
                </a:solidFill>
              </a:rPr>
              <a:t> Google Research </a:t>
            </a:r>
            <a:r>
              <a:rPr lang="en-US" altLang="zh-CN" sz="1600" i="1" dirty="0" smtClean="0">
                <a:solidFill>
                  <a:srgbClr val="0070C0"/>
                </a:solidFill>
              </a:rPr>
              <a:t>&amp; The </a:t>
            </a:r>
            <a:r>
              <a:rPr lang="en-US" altLang="zh-CN" sz="1600" i="1" dirty="0">
                <a:solidFill>
                  <a:srgbClr val="0070C0"/>
                </a:solidFill>
              </a:rPr>
              <a:t>University of </a:t>
            </a:r>
            <a:r>
              <a:rPr lang="en-US" altLang="zh-CN" sz="1600" i="1" dirty="0" smtClean="0">
                <a:solidFill>
                  <a:srgbClr val="0070C0"/>
                </a:solidFill>
              </a:rPr>
              <a:t>Tokyo </a:t>
            </a:r>
            <a:endParaRPr lang="zh-CN" altLang="en-US" sz="1600" i="1" dirty="0">
              <a:solidFill>
                <a:srgbClr val="0070C0"/>
              </a:solidFill>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8" y="1616060"/>
            <a:ext cx="5532623" cy="282587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08" y="4736139"/>
            <a:ext cx="5566852" cy="1715485"/>
          </a:xfrm>
          <a:prstGeom prst="rect">
            <a:avLst/>
          </a:prstGeom>
        </p:spPr>
      </p:pic>
      <p:sp>
        <p:nvSpPr>
          <p:cNvPr id="9" name="矩形 8"/>
          <p:cNvSpPr/>
          <p:nvPr/>
        </p:nvSpPr>
        <p:spPr>
          <a:xfrm>
            <a:off x="148149" y="1137081"/>
            <a:ext cx="5529038" cy="400110"/>
          </a:xfrm>
          <a:prstGeom prst="rect">
            <a:avLst/>
          </a:prstGeom>
        </p:spPr>
        <p:txBody>
          <a:bodyPr wrap="square">
            <a:spAutoFit/>
          </a:bodyPr>
          <a:lstStyle/>
          <a:p>
            <a:r>
              <a:rPr lang="en-US" altLang="zh-CN" sz="2000" b="1" dirty="0">
                <a:solidFill>
                  <a:srgbClr val="FF0000"/>
                </a:solidFill>
                <a:latin typeface="新宋体" panose="02010609030101010101" pitchFamily="49" charset="-122"/>
                <a:ea typeface="新宋体" panose="02010609030101010101" pitchFamily="49" charset="-122"/>
                <a:cs typeface="Arial Unicode MS" panose="020B0604020202020204" pitchFamily="34" charset="-122"/>
              </a:rPr>
              <a:t>Let’s think step by </a:t>
            </a:r>
            <a:r>
              <a:rPr lang="en-US" altLang="zh-CN" sz="2000" b="1" dirty="0" smtClean="0">
                <a:solidFill>
                  <a:srgbClr val="FF0000"/>
                </a:solidFill>
                <a:latin typeface="新宋体" panose="02010609030101010101" pitchFamily="49" charset="-122"/>
                <a:ea typeface="新宋体" panose="02010609030101010101" pitchFamily="49" charset="-122"/>
                <a:cs typeface="Arial Unicode MS" panose="020B0604020202020204" pitchFamily="34" charset="-122"/>
              </a:rPr>
              <a:t>step </a:t>
            </a:r>
            <a:r>
              <a:rPr lang="en-US" altLang="zh-CN" sz="20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000" b="1" dirty="0" smtClean="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600" b="1" dirty="0" smtClean="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一步一步仔细思考</a:t>
            </a:r>
            <a:endParaRPr lang="zh-CN" altLang="en-US" sz="1600" b="1"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矩形 13"/>
          <p:cNvSpPr/>
          <p:nvPr/>
        </p:nvSpPr>
        <p:spPr>
          <a:xfrm>
            <a:off x="498668" y="4412229"/>
            <a:ext cx="1338828" cy="369332"/>
          </a:xfrm>
          <a:prstGeom prst="rect">
            <a:avLst/>
          </a:prstGeom>
        </p:spPr>
        <p:txBody>
          <a:bodyPr wrap="none">
            <a:spAutoFit/>
          </a:bodyPr>
          <a:lstStyle/>
          <a:p>
            <a:r>
              <a:rPr lang="zh-CN" altLang="en-US" dirty="0" smtClean="0">
                <a:solidFill>
                  <a:schemeClr val="tx1"/>
                </a:solidFill>
                <a:latin typeface="微软雅黑 Light" panose="020B0502040204020203" pitchFamily="34" charset="-122"/>
                <a:ea typeface="微软雅黑 Light" panose="020B0502040204020203" pitchFamily="34" charset="-122"/>
              </a:rPr>
              <a:t>结果表现：</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5878632" y="682666"/>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24347" y="649043"/>
            <a:ext cx="5486889" cy="461665"/>
          </a:xfrm>
          <a:prstGeom prst="rect">
            <a:avLst/>
          </a:prstGeom>
        </p:spPr>
        <p:txBody>
          <a:bodyPr wrap="square">
            <a:spAutoFit/>
          </a:bodyPr>
          <a:lstStyle/>
          <a:p>
            <a:r>
              <a:rPr lang="en-US" altLang="zh-CN" sz="2400"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Zero-shot-</a:t>
            </a:r>
            <a:r>
              <a:rPr lang="en-US" altLang="zh-CN" sz="2400" dirty="0" err="1"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CoT</a:t>
            </a:r>
            <a:r>
              <a:rPr lang="zh-CN" altLang="en-US" sz="2400"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24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29" name="组合 28"/>
          <p:cNvGrpSpPr/>
          <p:nvPr/>
        </p:nvGrpSpPr>
        <p:grpSpPr>
          <a:xfrm>
            <a:off x="6080078" y="1337136"/>
            <a:ext cx="5685202" cy="3937364"/>
            <a:chOff x="344359" y="975051"/>
            <a:chExt cx="5501955" cy="3810309"/>
          </a:xfrm>
        </p:grpSpPr>
        <p:pic>
          <p:nvPicPr>
            <p:cNvPr id="30" name="图片 29"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59" y="975051"/>
              <a:ext cx="5501955" cy="3810309"/>
            </a:xfrm>
            <a:prstGeom prst="rect">
              <a:avLst/>
            </a:prstGeom>
          </p:spPr>
        </p:pic>
        <p:sp>
          <p:nvSpPr>
            <p:cNvPr id="31" name="矩形 30"/>
            <p:cNvSpPr/>
            <p:nvPr/>
          </p:nvSpPr>
          <p:spPr>
            <a:xfrm>
              <a:off x="5131938" y="1884984"/>
              <a:ext cx="326787" cy="182653"/>
            </a:xfrm>
            <a:prstGeom prst="rect">
              <a:avLst/>
            </a:prstGeom>
            <a:noFill/>
            <a:ln w="25400" cap="flat">
              <a:solidFill>
                <a:srgbClr val="FF0000">
                  <a:alpha val="5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2" name="矩形 31"/>
            <p:cNvSpPr/>
            <p:nvPr/>
          </p:nvSpPr>
          <p:spPr>
            <a:xfrm>
              <a:off x="5145586" y="4500805"/>
              <a:ext cx="326787" cy="182653"/>
            </a:xfrm>
            <a:prstGeom prst="rect">
              <a:avLst/>
            </a:prstGeom>
            <a:noFill/>
            <a:ln w="25400" cap="flat">
              <a:solidFill>
                <a:srgbClr val="FF0000">
                  <a:alpha val="5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grpSp>
      <p:sp>
        <p:nvSpPr>
          <p:cNvPr id="33" name="矩形 32"/>
          <p:cNvSpPr/>
          <p:nvPr/>
        </p:nvSpPr>
        <p:spPr>
          <a:xfrm>
            <a:off x="6046028" y="698500"/>
            <a:ext cx="5719252" cy="1253130"/>
          </a:xfrm>
          <a:prstGeom prst="rect">
            <a:avLst/>
          </a:prstGeom>
        </p:spPr>
        <p:txBody>
          <a:bodyPr wrap="square">
            <a:noAutofi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作者做</a:t>
            </a:r>
            <a:r>
              <a:rPr lang="zh-CN" altLang="en-US" sz="1600" dirty="0">
                <a:solidFill>
                  <a:schemeClr val="tx1"/>
                </a:solidFill>
                <a:latin typeface="微软雅黑" panose="020B0503020204020204" pitchFamily="34" charset="-122"/>
                <a:ea typeface="微软雅黑" panose="020B0503020204020204" pitchFamily="34" charset="-122"/>
              </a:rPr>
              <a:t>了解释，说明这句“</a:t>
            </a:r>
            <a:r>
              <a:rPr lang="en-US" altLang="zh-CN" sz="1600" dirty="0" smtClean="0">
                <a:solidFill>
                  <a:schemeClr val="tx1"/>
                </a:solidFill>
                <a:latin typeface="微软雅黑" panose="020B0503020204020204" pitchFamily="34" charset="-122"/>
                <a:ea typeface="微软雅黑" panose="020B0503020204020204" pitchFamily="34" charset="-122"/>
              </a:rPr>
              <a:t>Let‘s </a:t>
            </a:r>
            <a:r>
              <a:rPr lang="en-US" altLang="zh-CN" sz="1600" dirty="0">
                <a:solidFill>
                  <a:schemeClr val="tx1"/>
                </a:solidFill>
                <a:latin typeface="微软雅黑" panose="020B0503020204020204" pitchFamily="34" charset="-122"/>
                <a:ea typeface="微软雅黑" panose="020B0503020204020204" pitchFamily="34" charset="-122"/>
              </a:rPr>
              <a:t>think step by step”</a:t>
            </a:r>
            <a:r>
              <a:rPr lang="zh-CN" altLang="en-US" sz="1600" dirty="0">
                <a:solidFill>
                  <a:schemeClr val="tx1"/>
                </a:solidFill>
                <a:latin typeface="微软雅黑" panose="020B0503020204020204" pitchFamily="34" charset="-122"/>
                <a:ea typeface="微软雅黑" panose="020B0503020204020204" pitchFamily="34" charset="-122"/>
              </a:rPr>
              <a:t>是经过验证的，比如对比下面的其他的</a:t>
            </a:r>
            <a:r>
              <a:rPr lang="en-US" altLang="zh-CN" sz="1600" dirty="0" smtClean="0">
                <a:solidFill>
                  <a:schemeClr val="tx1"/>
                </a:solidFill>
                <a:latin typeface="微软雅黑" panose="020B0503020204020204" pitchFamily="34" charset="-122"/>
                <a:ea typeface="微软雅黑" panose="020B0503020204020204" pitchFamily="34" charset="-122"/>
              </a:rPr>
              <a:t>instruction</a:t>
            </a:r>
            <a:r>
              <a:rPr lang="zh-CN" altLang="en-US" sz="1600" dirty="0" smtClean="0">
                <a:solidFill>
                  <a:schemeClr val="tx1"/>
                </a:solidFill>
                <a:latin typeface="微软雅黑" panose="020B0503020204020204" pitchFamily="34" charset="-122"/>
                <a:ea typeface="微软雅黑" panose="020B0503020204020204" pitchFamily="34" charset="-122"/>
              </a:rPr>
              <a:t>有明显的优势。</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878632" y="5399314"/>
            <a:ext cx="609565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5314" y="5444173"/>
            <a:ext cx="5954730" cy="646331"/>
          </a:xfrm>
          <a:prstGeom prst="rect">
            <a:avLst/>
          </a:prstGeom>
        </p:spPr>
        <p:txBody>
          <a:bodyPr wrap="square">
            <a:spAutoFit/>
          </a:bodyPr>
          <a:lstStyle/>
          <a:p>
            <a:r>
              <a:rPr lang="en-US" altLang="zh-CN" smtClean="0">
                <a:solidFill>
                  <a:srgbClr val="FF0000"/>
                </a:solidFill>
                <a:latin typeface="新宋体" panose="02010609030101010101" pitchFamily="49" charset="-122"/>
                <a:ea typeface="新宋体" panose="02010609030101010101" pitchFamily="49" charset="-122"/>
              </a:rPr>
              <a:t>Let’s think step by step </a:t>
            </a:r>
            <a:r>
              <a:rPr lang="zh-CN" altLang="en-US" smtClean="0">
                <a:solidFill>
                  <a:schemeClr val="tx1"/>
                </a:solidFill>
                <a:latin typeface="新宋体" panose="02010609030101010101" pitchFamily="49" charset="-122"/>
                <a:ea typeface="新宋体" panose="02010609030101010101" pitchFamily="49" charset="-122"/>
              </a:rPr>
              <a:t>影响深远，后续</a:t>
            </a:r>
            <a:r>
              <a:rPr lang="en-US" altLang="zh-CN" smtClean="0">
                <a:solidFill>
                  <a:schemeClr val="tx1"/>
                </a:solidFill>
                <a:latin typeface="新宋体" panose="02010609030101010101" pitchFamily="49" charset="-122"/>
                <a:ea typeface="新宋体" panose="02010609030101010101" pitchFamily="49" charset="-122"/>
              </a:rPr>
              <a:t>CoT</a:t>
            </a:r>
            <a:r>
              <a:rPr lang="zh-CN" altLang="en-US" smtClean="0">
                <a:solidFill>
                  <a:schemeClr val="tx1"/>
                </a:solidFill>
                <a:latin typeface="新宋体" panose="02010609030101010101" pitchFamily="49" charset="-122"/>
                <a:ea typeface="新宋体" panose="02010609030101010101" pitchFamily="49" charset="-122"/>
              </a:rPr>
              <a:t>相关研究中，几乎都以此作为</a:t>
            </a:r>
            <a:r>
              <a:rPr lang="en-US" altLang="zh-CN" smtClean="0">
                <a:solidFill>
                  <a:schemeClr val="tx1"/>
                </a:solidFill>
                <a:latin typeface="新宋体" panose="02010609030101010101" pitchFamily="49" charset="-122"/>
                <a:ea typeface="新宋体" panose="02010609030101010101" pitchFamily="49" charset="-122"/>
              </a:rPr>
              <a:t>Baseline</a:t>
            </a:r>
            <a:r>
              <a:rPr lang="zh-CN" altLang="en-US"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p:txBody>
      </p:sp>
      <p:sp>
        <p:nvSpPr>
          <p:cNvPr id="5" name="矩形 4"/>
          <p:cNvSpPr/>
          <p:nvPr/>
        </p:nvSpPr>
        <p:spPr>
          <a:xfrm>
            <a:off x="5945314" y="5994316"/>
            <a:ext cx="2372765" cy="369332"/>
          </a:xfrm>
          <a:prstGeom prst="rect">
            <a:avLst/>
          </a:prstGeom>
        </p:spPr>
        <p:txBody>
          <a:bodyPr wrap="none">
            <a:spAutoFit/>
          </a:bodyPr>
          <a:lstStyle/>
          <a:p>
            <a:r>
              <a:rPr lang="en-US" altLang="zh-CN" dirty="0" smtClean="0">
                <a:hlinkClick r:id="rId6"/>
              </a:rPr>
              <a:t>Demo</a:t>
            </a:r>
            <a:r>
              <a:rPr lang="zh-CN" altLang="en-US" dirty="0" smtClean="0">
                <a:hlinkClick r:id="rId6"/>
              </a:rPr>
              <a:t>：</a:t>
            </a:r>
            <a:r>
              <a:rPr lang="en-US" altLang="zh-CN" dirty="0" smtClean="0">
                <a:hlinkClick r:id="rId6"/>
              </a:rPr>
              <a:t>zero-shot </a:t>
            </a:r>
            <a:r>
              <a:rPr lang="en-US" altLang="zh-CN" dirty="0">
                <a:hlinkClick r:id="rId6"/>
              </a:rPr>
              <a:t>cot</a:t>
            </a:r>
            <a:endParaRPr lang="zh-CN" altLang="en-US" dirty="0"/>
          </a:p>
        </p:txBody>
      </p:sp>
    </p:spTree>
    <p:extLst>
      <p:ext uri="{BB962C8B-B14F-4D97-AF65-F5344CB8AC3E}">
        <p14:creationId xmlns:p14="http://schemas.microsoft.com/office/powerpoint/2010/main" val="50697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5" name="矩形 14"/>
          <p:cNvSpPr/>
          <p:nvPr/>
        </p:nvSpPr>
        <p:spPr>
          <a:xfrm>
            <a:off x="326776" y="819862"/>
            <a:ext cx="11179424" cy="711006"/>
          </a:xfrm>
          <a:prstGeom prst="rect">
            <a:avLst/>
          </a:prstGeom>
        </p:spPr>
        <p:txBody>
          <a:bodyPr wrap="square">
            <a:noAutofi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在</a:t>
            </a:r>
            <a:r>
              <a:rPr lang="en-US" altLang="zh-CN" sz="1600" dirty="0" smtClean="0">
                <a:solidFill>
                  <a:schemeClr val="tx1"/>
                </a:solidFill>
                <a:latin typeface="微软雅黑" panose="020B0503020204020204" pitchFamily="34" charset="-122"/>
                <a:ea typeface="微软雅黑" panose="020B0503020204020204" pitchFamily="34" charset="-122"/>
              </a:rPr>
              <a:t>GPT4</a:t>
            </a:r>
            <a:r>
              <a:rPr lang="zh-CN" altLang="en-US" sz="1600" dirty="0" smtClean="0">
                <a:solidFill>
                  <a:schemeClr val="tx1"/>
                </a:solidFill>
                <a:latin typeface="微软雅黑" panose="020B0503020204020204" pitchFamily="34" charset="-122"/>
                <a:ea typeface="微软雅黑" panose="020B0503020204020204" pitchFamily="34" charset="-122"/>
              </a:rPr>
              <a:t>中，经过</a:t>
            </a:r>
            <a:r>
              <a:rPr lang="en-US" altLang="zh-CN" sz="1600" dirty="0" smtClean="0">
                <a:solidFill>
                  <a:schemeClr val="tx1"/>
                </a:solidFill>
                <a:latin typeface="微软雅黑" panose="020B0503020204020204" pitchFamily="34" charset="-122"/>
                <a:ea typeface="微软雅黑" panose="020B0503020204020204" pitchFamily="34" charset="-122"/>
              </a:rPr>
              <a:t>RLHF</a:t>
            </a:r>
            <a:r>
              <a:rPr lang="zh-CN" altLang="en-US" sz="1600" dirty="0" smtClean="0">
                <a:solidFill>
                  <a:schemeClr val="tx1"/>
                </a:solidFill>
                <a:latin typeface="微软雅黑" panose="020B0503020204020204" pitchFamily="34" charset="-122"/>
                <a:ea typeface="微软雅黑" panose="020B0503020204020204" pitchFamily="34" charset="-122"/>
              </a:rPr>
              <a:t>的人工指导训练，很多情况下模型会</a:t>
            </a:r>
            <a:r>
              <a:rPr lang="zh-CN" altLang="en-US" sz="1600" dirty="0">
                <a:solidFill>
                  <a:schemeClr val="tx1"/>
                </a:solidFill>
                <a:latin typeface="微软雅黑" panose="020B0503020204020204" pitchFamily="34" charset="-122"/>
                <a:ea typeface="微软雅黑" panose="020B0503020204020204" pitchFamily="34" charset="-122"/>
              </a:rPr>
              <a:t>自动</a:t>
            </a:r>
            <a:r>
              <a:rPr lang="zh-CN" altLang="en-US" sz="1600" dirty="0" smtClean="0">
                <a:solidFill>
                  <a:schemeClr val="tx1"/>
                </a:solidFill>
                <a:latin typeface="微软雅黑" panose="020B0503020204020204" pitchFamily="34" charset="-122"/>
                <a:ea typeface="微软雅黑" panose="020B0503020204020204" pitchFamily="34" charset="-122"/>
              </a:rPr>
              <a:t>对齐为逐步推导的形式。但在使用中经常存在误区：</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17765" y="2145913"/>
            <a:ext cx="7379823" cy="792480"/>
            <a:chOff x="878534" y="2089723"/>
            <a:chExt cx="7379823" cy="792480"/>
          </a:xfrm>
        </p:grpSpPr>
        <p:sp>
          <p:nvSpPr>
            <p:cNvPr id="18" name="矩形 17"/>
            <p:cNvSpPr/>
            <p:nvPr/>
          </p:nvSpPr>
          <p:spPr>
            <a:xfrm>
              <a:off x="1197014" y="2089723"/>
              <a:ext cx="7061343" cy="396240"/>
            </a:xfrm>
            <a:prstGeom prst="rect">
              <a:avLst/>
            </a:prstGeom>
          </p:spPr>
          <p:txBody>
            <a:bodyPr wrap="square">
              <a:noAutofit/>
            </a:bodyPr>
            <a:lstStyle/>
            <a:p>
              <a:r>
                <a:rPr lang="en-US" altLang="zh-CN" sz="1400" dirty="0">
                  <a:latin typeface="微软雅黑 Light" panose="020B0502040204020203" pitchFamily="34" charset="-122"/>
                  <a:ea typeface="微软雅黑 Light" panose="020B0502040204020203" pitchFamily="34" charset="-122"/>
                </a:rPr>
                <a:t>31*19 + 13*17 </a:t>
              </a:r>
              <a:r>
                <a:rPr lang="zh-CN" altLang="en-US" sz="1400" dirty="0">
                  <a:latin typeface="微软雅黑 Light" panose="020B0502040204020203" pitchFamily="34" charset="-122"/>
                  <a:ea typeface="微软雅黑 Light" panose="020B0502040204020203" pitchFamily="34" charset="-122"/>
                </a:rPr>
                <a:t>等于多少</a:t>
              </a:r>
              <a:r>
                <a:rPr lang="zh-CN" altLang="en-US" sz="1400" dirty="0" smtClean="0">
                  <a:latin typeface="微软雅黑 Light" panose="020B0502040204020203" pitchFamily="34" charset="-122"/>
                  <a:ea typeface="微软雅黑 Light" panose="020B0502040204020203" pitchFamily="34" charset="-122"/>
                </a:rPr>
                <a:t>？只输出答案，不要其他任何内容</a:t>
              </a:r>
              <a:r>
                <a:rPr lang="zh-CN" altLang="en-US" sz="1400" dirty="0" smtClean="0">
                  <a:solidFill>
                    <a:schemeClr val="tx1"/>
                  </a:solidFill>
                  <a:latin typeface="微软雅黑 Light" panose="020B0502040204020203" pitchFamily="34" charset="-122"/>
                  <a:ea typeface="微软雅黑 Light" panose="020B0502040204020203" pitchFamily="34" charset="-122"/>
                </a:rPr>
                <a:t>。</a:t>
              </a:r>
              <a:r>
                <a:rPr lang="en-US" altLang="zh-CN" sz="1400" dirty="0" smtClean="0">
                  <a:solidFill>
                    <a:srgbClr val="0070C0"/>
                  </a:solidFill>
                  <a:latin typeface="微软雅黑 Light" panose="020B0502040204020203" pitchFamily="34" charset="-122"/>
                  <a:ea typeface="微软雅黑 Light" panose="020B0502040204020203" pitchFamily="34" charset="-122"/>
                </a:rPr>
                <a:t>// </a:t>
              </a:r>
              <a:r>
                <a:rPr lang="en-US" altLang="zh-CN" sz="1400" dirty="0">
                  <a:solidFill>
                    <a:srgbClr val="0070C0"/>
                  </a:solidFill>
                  <a:latin typeface="微软雅黑 Light" panose="020B0502040204020203" pitchFamily="34" charset="-122"/>
                  <a:ea typeface="微软雅黑 Light" panose="020B0502040204020203" pitchFamily="34" charset="-122"/>
                </a:rPr>
                <a:t>31*19 + 13*17 </a:t>
              </a:r>
              <a:r>
                <a:rPr lang="en-US" altLang="zh-CN" sz="1400" dirty="0" smtClean="0">
                  <a:solidFill>
                    <a:srgbClr val="0070C0"/>
                  </a:solidFill>
                  <a:latin typeface="微软雅黑 Light" panose="020B0502040204020203" pitchFamily="34" charset="-122"/>
                  <a:ea typeface="微软雅黑 Light" panose="020B0502040204020203" pitchFamily="34" charset="-122"/>
                </a:rPr>
                <a:t>= 810</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878534" y="2141599"/>
              <a:ext cx="360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878534" y="2490466"/>
              <a:ext cx="360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238534" y="2485963"/>
              <a:ext cx="1299653" cy="396240"/>
            </a:xfrm>
            <a:prstGeom prst="rect">
              <a:avLst/>
            </a:prstGeom>
          </p:spPr>
          <p:txBody>
            <a:bodyPr wrap="square">
              <a:noAutofit/>
            </a:bodyPr>
            <a:lstStyle/>
            <a:p>
              <a:r>
                <a:rPr lang="en-US" altLang="zh-CN" sz="1400" dirty="0" smtClean="0">
                  <a:latin typeface="微软雅黑 Light" panose="020B0502040204020203" pitchFamily="34" charset="-122"/>
                  <a:ea typeface="微软雅黑 Light" panose="020B0502040204020203" pitchFamily="34" charset="-122"/>
                </a:rPr>
                <a:t>912</a:t>
              </a:r>
              <a:endParaRPr lang="zh-CN" altLang="en-US" sz="1400" dirty="0">
                <a:solidFill>
                  <a:schemeClr val="tx1"/>
                </a:solidFill>
                <a:latin typeface="微软雅黑 Light" panose="020B0502040204020203" pitchFamily="34" charset="-122"/>
                <a:ea typeface="微软雅黑 Light" panose="020B0502040204020203" pitchFamily="34" charset="-122"/>
              </a:endParaRPr>
            </a:p>
          </p:txBody>
        </p:sp>
      </p:grpSp>
      <p:grpSp>
        <p:nvGrpSpPr>
          <p:cNvPr id="7" name="组合 6"/>
          <p:cNvGrpSpPr/>
          <p:nvPr/>
        </p:nvGrpSpPr>
        <p:grpSpPr>
          <a:xfrm>
            <a:off x="617765" y="3404118"/>
            <a:ext cx="7783829" cy="1941590"/>
            <a:chOff x="888495" y="3481103"/>
            <a:chExt cx="7783829" cy="1941590"/>
          </a:xfrm>
        </p:grpSpPr>
        <p:sp>
          <p:nvSpPr>
            <p:cNvPr id="22" name="矩形 21"/>
            <p:cNvSpPr/>
            <p:nvPr/>
          </p:nvSpPr>
          <p:spPr>
            <a:xfrm>
              <a:off x="1206975" y="3481103"/>
              <a:ext cx="4881053" cy="396240"/>
            </a:xfrm>
            <a:prstGeom prst="rect">
              <a:avLst/>
            </a:prstGeom>
          </p:spPr>
          <p:txBody>
            <a:bodyPr wrap="square">
              <a:noAutofit/>
            </a:bodyPr>
            <a:lstStyle/>
            <a:p>
              <a:r>
                <a:rPr lang="en-US" altLang="zh-CN" sz="1400" dirty="0">
                  <a:latin typeface="微软雅黑 Light" panose="020B0502040204020203" pitchFamily="34" charset="-122"/>
                  <a:ea typeface="微软雅黑 Light" panose="020B0502040204020203" pitchFamily="34" charset="-122"/>
                </a:rPr>
                <a:t>31*19 + 13*17 </a:t>
              </a:r>
              <a:r>
                <a:rPr lang="zh-CN" altLang="en-US" sz="1400" dirty="0">
                  <a:latin typeface="微软雅黑 Light" panose="020B0502040204020203" pitchFamily="34" charset="-122"/>
                  <a:ea typeface="微软雅黑 Light" panose="020B0502040204020203" pitchFamily="34" charset="-122"/>
                </a:rPr>
                <a:t>等于多少？先给出结果，再分析解决过程</a:t>
              </a:r>
              <a:r>
                <a:rPr lang="zh-CN" altLang="en-US" sz="1400" dirty="0" smtClean="0">
                  <a:solidFill>
                    <a:schemeClr val="tx1"/>
                  </a:solidFill>
                  <a:latin typeface="微软雅黑 Light" panose="020B0502040204020203" pitchFamily="34" charset="-122"/>
                  <a:ea typeface="微软雅黑 Light" panose="020B0502040204020203" pitchFamily="34" charset="-122"/>
                </a:rPr>
                <a:t>。</a:t>
              </a:r>
              <a:endParaRPr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23" name="矩形 22"/>
            <p:cNvSpPr/>
            <p:nvPr/>
          </p:nvSpPr>
          <p:spPr>
            <a:xfrm>
              <a:off x="888495" y="3532979"/>
              <a:ext cx="360000"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888495" y="3897086"/>
              <a:ext cx="360000" cy="216000"/>
            </a:xfrm>
            <a:prstGeom prst="rect">
              <a:avLst/>
            </a:prstGeom>
            <a:solidFill>
              <a:srgbClr val="FF0000"/>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A</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1206975" y="3846574"/>
              <a:ext cx="7465349" cy="1576119"/>
            </a:xfrm>
            <a:prstGeom prst="rect">
              <a:avLst/>
            </a:prstGeom>
          </p:spPr>
          <p:txBody>
            <a:bodyPr wrap="square">
              <a:noAutofit/>
            </a:bodyPr>
            <a:lstStyle/>
            <a:p>
              <a:r>
                <a:rPr lang="zh-CN" altLang="en-US" sz="1400" dirty="0">
                  <a:latin typeface="微软雅黑 Light" panose="020B0502040204020203" pitchFamily="34" charset="-122"/>
                  <a:ea typeface="微软雅黑 Light" panose="020B0502040204020203" pitchFamily="34" charset="-122"/>
                </a:rPr>
                <a:t>答案是 </a:t>
              </a:r>
              <a:r>
                <a:rPr lang="en-US" altLang="zh-CN" sz="1400" dirty="0" smtClean="0">
                  <a:solidFill>
                    <a:srgbClr val="FF0000"/>
                  </a:solidFill>
                  <a:latin typeface="微软雅黑 Light" panose="020B0502040204020203" pitchFamily="34" charset="-122"/>
                  <a:ea typeface="微软雅黑 Light" panose="020B0502040204020203" pitchFamily="34" charset="-122"/>
                </a:rPr>
                <a:t>1074</a:t>
              </a:r>
              <a:r>
                <a:rPr lang="en-US" altLang="zh-CN" sz="1400" dirty="0">
                  <a:latin typeface="微软雅黑 Light" panose="020B0502040204020203" pitchFamily="34" charset="-122"/>
                  <a:ea typeface="微软雅黑 Light" panose="020B0502040204020203" pitchFamily="34" charset="-122"/>
                </a:rPr>
                <a:t>.</a:t>
              </a:r>
            </a:p>
            <a:p>
              <a:endParaRPr lang="en-US" altLang="zh-CN" sz="1400" dirty="0">
                <a:latin typeface="微软雅黑 Light" panose="020B0502040204020203" pitchFamily="34" charset="-122"/>
                <a:ea typeface="微软雅黑 Light" panose="020B0502040204020203" pitchFamily="34" charset="-122"/>
              </a:endParaRPr>
            </a:p>
            <a:p>
              <a:r>
                <a:rPr lang="zh-CN" altLang="en-US" sz="1400" dirty="0">
                  <a:latin typeface="微软雅黑 Light" panose="020B0502040204020203" pitchFamily="34" charset="-122"/>
                  <a:ea typeface="微软雅黑 Light" panose="020B0502040204020203" pitchFamily="34" charset="-122"/>
                </a:rPr>
                <a:t>首先，我们解决乘法部分：</a:t>
              </a:r>
            </a:p>
            <a:p>
              <a:r>
                <a:rPr lang="en-US" altLang="zh-CN" sz="1400" dirty="0">
                  <a:latin typeface="微软雅黑 Light" panose="020B0502040204020203" pitchFamily="34" charset="-122"/>
                  <a:ea typeface="微软雅黑 Light" panose="020B0502040204020203" pitchFamily="34" charset="-122"/>
                </a:rPr>
                <a:t>31 * 19 = 589</a:t>
              </a:r>
            </a:p>
            <a:p>
              <a:r>
                <a:rPr lang="en-US" altLang="zh-CN" sz="1400" dirty="0">
                  <a:latin typeface="微软雅黑 Light" panose="020B0502040204020203" pitchFamily="34" charset="-122"/>
                  <a:ea typeface="微软雅黑 Light" panose="020B0502040204020203" pitchFamily="34" charset="-122"/>
                </a:rPr>
                <a:t>13 * 17 = 221</a:t>
              </a:r>
            </a:p>
            <a:p>
              <a:r>
                <a:rPr lang="zh-CN" altLang="en-US" sz="1400" dirty="0">
                  <a:latin typeface="微软雅黑 Light" panose="020B0502040204020203" pitchFamily="34" charset="-122"/>
                  <a:ea typeface="微软雅黑 Light" panose="020B0502040204020203" pitchFamily="34" charset="-122"/>
                </a:rPr>
                <a:t>然后我们将两个结果相加：</a:t>
              </a:r>
            </a:p>
            <a:p>
              <a:r>
                <a:rPr lang="en-US" altLang="zh-CN" sz="1400" dirty="0">
                  <a:latin typeface="微软雅黑 Light" panose="020B0502040204020203" pitchFamily="34" charset="-122"/>
                  <a:ea typeface="微软雅黑 Light" panose="020B0502040204020203" pitchFamily="34" charset="-122"/>
                </a:rPr>
                <a:t>589 + 221 = </a:t>
              </a:r>
              <a:r>
                <a:rPr lang="en-US" altLang="zh-CN" sz="1400" dirty="0" smtClean="0">
                  <a:solidFill>
                    <a:srgbClr val="FF0000"/>
                  </a:solidFill>
                  <a:latin typeface="微软雅黑 Light" panose="020B0502040204020203" pitchFamily="34" charset="-122"/>
                  <a:ea typeface="微软雅黑 Light" panose="020B0502040204020203" pitchFamily="34" charset="-122"/>
                </a:rPr>
                <a:t>810     </a:t>
              </a:r>
              <a:r>
                <a:rPr lang="en-US" altLang="zh-CN" sz="1400" dirty="0" smtClean="0">
                  <a:solidFill>
                    <a:srgbClr val="0070C0"/>
                  </a:solidFill>
                  <a:latin typeface="微软雅黑 Light" panose="020B0502040204020203" pitchFamily="34" charset="-122"/>
                  <a:ea typeface="微软雅黑 Light" panose="020B0502040204020203" pitchFamily="34" charset="-122"/>
                </a:rPr>
                <a:t>// 589 + 211 = 810</a:t>
              </a:r>
              <a:r>
                <a:rPr lang="zh-CN" altLang="en-US" sz="1400" dirty="0">
                  <a:solidFill>
                    <a:srgbClr val="0070C0"/>
                  </a:solidFill>
                  <a:latin typeface="微软雅黑 Light" panose="020B0502040204020203" pitchFamily="34" charset="-122"/>
                  <a:ea typeface="微软雅黑 Light" panose="020B0502040204020203" pitchFamily="34" charset="-122"/>
                </a:rPr>
                <a:t> </a:t>
              </a:r>
              <a:r>
                <a:rPr lang="zh-CN" altLang="en-US" sz="1400" dirty="0" smtClean="0">
                  <a:solidFill>
                    <a:srgbClr val="0070C0"/>
                  </a:solidFill>
                  <a:latin typeface="微软雅黑 Light" panose="020B0502040204020203" pitchFamily="34" charset="-122"/>
                  <a:ea typeface="微软雅黑 Light" panose="020B0502040204020203" pitchFamily="34" charset="-122"/>
                </a:rPr>
                <a:t> </a:t>
              </a:r>
              <a:r>
                <a:rPr lang="zh-CN" altLang="en-US" sz="1600" b="1" dirty="0" smtClean="0">
                  <a:solidFill>
                    <a:srgbClr val="0070C0"/>
                  </a:solidFill>
                  <a:latin typeface="微软雅黑 Light" panose="020B0502040204020203" pitchFamily="34" charset="-122"/>
                  <a:ea typeface="微软雅黑 Light" panose="020B0502040204020203" pitchFamily="34" charset="-122"/>
                </a:rPr>
                <a:t>先给结果再思考 </a:t>
              </a:r>
              <a:r>
                <a:rPr lang="en-US" altLang="zh-CN" sz="1600" b="1" dirty="0" smtClean="0">
                  <a:solidFill>
                    <a:srgbClr val="0070C0"/>
                  </a:solidFill>
                  <a:latin typeface="微软雅黑 Light" panose="020B0502040204020203" pitchFamily="34" charset="-122"/>
                  <a:ea typeface="微软雅黑 Light" panose="020B0502040204020203" pitchFamily="34" charset="-122"/>
                </a:rPr>
                <a:t>VS </a:t>
              </a:r>
              <a:r>
                <a:rPr lang="zh-CN" altLang="en-US" sz="1600" b="1" dirty="0" smtClean="0">
                  <a:solidFill>
                    <a:srgbClr val="0070C0"/>
                  </a:solidFill>
                  <a:latin typeface="微软雅黑 Light" panose="020B0502040204020203" pitchFamily="34" charset="-122"/>
                  <a:ea typeface="微软雅黑 Light" panose="020B0502040204020203" pitchFamily="34" charset="-122"/>
                </a:rPr>
                <a:t>先思考再给出结果</a:t>
              </a:r>
              <a:endParaRPr lang="zh-CN" altLang="en-US" sz="1600" b="1" dirty="0">
                <a:solidFill>
                  <a:srgbClr val="0070C0"/>
                </a:solidFill>
                <a:latin typeface="微软雅黑 Light" panose="020B0502040204020203" pitchFamily="34" charset="-122"/>
                <a:ea typeface="微软雅黑 Light" panose="020B0502040204020203" pitchFamily="34" charset="-122"/>
              </a:endParaRPr>
            </a:p>
          </p:txBody>
        </p:sp>
      </p:grpSp>
      <p:sp>
        <p:nvSpPr>
          <p:cNvPr id="26" name="矩形 25"/>
          <p:cNvSpPr/>
          <p:nvPr/>
        </p:nvSpPr>
        <p:spPr>
          <a:xfrm>
            <a:off x="302426" y="1647394"/>
            <a:ext cx="7814179" cy="501690"/>
          </a:xfrm>
          <a:prstGeom prst="rect">
            <a:avLst/>
          </a:prstGeom>
        </p:spPr>
        <p:txBody>
          <a:bodyPr wrap="square">
            <a:noAutofit/>
          </a:bodyPr>
          <a:lstStyle/>
          <a:p>
            <a:pPr marL="274638" indent="-274638"/>
            <a:r>
              <a:rPr lang="en-US" altLang="zh-CN" sz="1600" dirty="0" smtClean="0">
                <a:solidFill>
                  <a:schemeClr val="tx1"/>
                </a:solidFill>
                <a:latin typeface="微软雅黑" panose="020B0503020204020204" pitchFamily="34" charset="-122"/>
                <a:ea typeface="微软雅黑" panose="020B0503020204020204" pitchFamily="34" charset="-122"/>
              </a:rPr>
              <a:t>1</a:t>
            </a:r>
            <a:r>
              <a:rPr lang="zh-CN" altLang="en-US" sz="1600" dirty="0" smtClean="0">
                <a:solidFill>
                  <a:schemeClr val="tx1"/>
                </a:solidFill>
                <a:latin typeface="微软雅黑" panose="020B0503020204020204" pitchFamily="34" charset="-122"/>
                <a:ea typeface="微软雅黑" panose="020B0503020204020204" pitchFamily="34" charset="-122"/>
              </a:rPr>
              <a:t>、为了便于解析结果，要求只输出最终结果，或在输出格式要求无推理过程。</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326776" y="3015648"/>
            <a:ext cx="11377803" cy="501690"/>
          </a:xfrm>
          <a:prstGeom prst="rect">
            <a:avLst/>
          </a:prstGeom>
        </p:spPr>
        <p:txBody>
          <a:bodyPr wrap="square">
            <a:noAutofit/>
          </a:bodyPr>
          <a:lstStyle/>
          <a:p>
            <a:pPr marL="274638" indent="-274638"/>
            <a:r>
              <a:rPr lang="en-US" altLang="zh-CN" sz="1600" dirty="0">
                <a:solidFill>
                  <a:schemeClr val="tx1"/>
                </a:solidFill>
                <a:latin typeface="微软雅黑" panose="020B0503020204020204" pitchFamily="34" charset="-122"/>
                <a:ea typeface="微软雅黑" panose="020B0503020204020204" pitchFamily="34" charset="-122"/>
              </a:rPr>
              <a:t>2</a:t>
            </a:r>
            <a:r>
              <a:rPr lang="zh-CN" altLang="en-US" sz="1600" dirty="0" smtClean="0">
                <a:solidFill>
                  <a:schemeClr val="tx1"/>
                </a:solidFill>
                <a:latin typeface="微软雅黑" panose="020B0503020204020204" pitchFamily="34" charset="-122"/>
                <a:ea typeface="微软雅黑" panose="020B0503020204020204" pitchFamily="34" charset="-122"/>
              </a:rPr>
              <a:t>、要求了推理过程，但在输出格式中，推理过程在结果后面。如要求</a:t>
            </a:r>
            <a:r>
              <a:rPr lang="en-US" altLang="zh-CN" sz="1600" dirty="0" smtClean="0">
                <a:solidFill>
                  <a:schemeClr val="tx1"/>
                </a:solidFill>
                <a:latin typeface="微软雅黑" panose="020B0503020204020204" pitchFamily="34" charset="-122"/>
                <a:ea typeface="微软雅黑" panose="020B0503020204020204" pitchFamily="34" charset="-122"/>
              </a:rPr>
              <a:t>GPT</a:t>
            </a:r>
            <a:r>
              <a:rPr lang="zh-CN" altLang="en-US" sz="1600" dirty="0" smtClean="0">
                <a:solidFill>
                  <a:schemeClr val="tx1"/>
                </a:solidFill>
                <a:latin typeface="微软雅黑" panose="020B0503020204020204" pitchFamily="34" charset="-122"/>
                <a:ea typeface="微软雅黑" panose="020B0503020204020204" pitchFamily="34" charset="-122"/>
              </a:rPr>
              <a:t>给出一个标题、话术或者框架，然后在说明原因。</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551862" y="5640899"/>
            <a:ext cx="10530872" cy="416768"/>
          </a:xfrm>
          <a:prstGeom prst="rect">
            <a:avLst/>
          </a:prstGeom>
        </p:spPr>
        <p:txBody>
          <a:bodyPr wrap="square">
            <a:noAutofit/>
          </a:bodyPr>
          <a:lstStyle/>
          <a:p>
            <a:pPr marL="274638" indent="-274638"/>
            <a:r>
              <a:rPr lang="en-US" altLang="zh-CN" sz="1600" dirty="0" smtClean="0">
                <a:solidFill>
                  <a:schemeClr val="tx1"/>
                </a:solidFill>
                <a:latin typeface="微软雅黑" panose="020B0503020204020204" pitchFamily="34" charset="-122"/>
                <a:ea typeface="微软雅黑" panose="020B0503020204020204" pitchFamily="34" charset="-122"/>
              </a:rPr>
              <a:t>2023</a:t>
            </a:r>
            <a:r>
              <a:rPr lang="zh-CN" altLang="en-US" sz="1600" dirty="0" smtClean="0">
                <a:solidFill>
                  <a:schemeClr val="tx1"/>
                </a:solidFill>
                <a:latin typeface="微软雅黑" panose="020B0503020204020204" pitchFamily="34" charset="-122"/>
                <a:ea typeface="微软雅黑" panose="020B0503020204020204" pitchFamily="34" charset="-122"/>
              </a:rPr>
              <a:t>年</a:t>
            </a:r>
            <a:r>
              <a:rPr lang="en-US" altLang="zh-CN" sz="1600" dirty="0" smtClean="0">
                <a:solidFill>
                  <a:schemeClr val="tx1"/>
                </a:solidFill>
                <a:latin typeface="微软雅黑" panose="020B0503020204020204" pitchFamily="34" charset="-122"/>
                <a:ea typeface="微软雅黑" panose="020B0503020204020204" pitchFamily="34" charset="-122"/>
              </a:rPr>
              <a:t>3</a:t>
            </a:r>
            <a:r>
              <a:rPr lang="zh-CN" altLang="en-US" sz="1600" dirty="0" smtClean="0">
                <a:solidFill>
                  <a:schemeClr val="tx1"/>
                </a:solidFill>
                <a:latin typeface="微软雅黑" panose="020B0503020204020204" pitchFamily="34" charset="-122"/>
                <a:ea typeface="微软雅黑" panose="020B0503020204020204" pitchFamily="34" charset="-122"/>
              </a:rPr>
              <a:t>月营销培训的例子：</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274638" indent="-274638"/>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797765" y="5982079"/>
            <a:ext cx="10530872" cy="416768"/>
          </a:xfrm>
          <a:prstGeom prst="rect">
            <a:avLst/>
          </a:prstGeom>
        </p:spPr>
        <p:txBody>
          <a:bodyPr wrap="square">
            <a:noAutofi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假设你是龙湖云河颂的策划负责人，非常善于洞察客户并挖掘产品卖点。 请仔细参考上面的云河颂卖点介绍， 面向都市白领群体，</a:t>
            </a:r>
            <a:r>
              <a:rPr lang="zh-CN" altLang="en-US" sz="1400" dirty="0">
                <a:solidFill>
                  <a:srgbClr val="F7561D"/>
                </a:solidFill>
                <a:latin typeface="微软雅黑" panose="020B0503020204020204" pitchFamily="34" charset="-122"/>
                <a:ea typeface="微软雅黑" panose="020B0503020204020204" pitchFamily="34" charset="-122"/>
              </a:rPr>
              <a:t>设计</a:t>
            </a:r>
            <a:r>
              <a:rPr lang="en-US" altLang="zh-CN" sz="1400" dirty="0">
                <a:solidFill>
                  <a:srgbClr val="F7561D"/>
                </a:solidFill>
                <a:latin typeface="微软雅黑" panose="020B0503020204020204" pitchFamily="34" charset="-122"/>
                <a:ea typeface="微软雅黑" panose="020B0503020204020204" pitchFamily="34" charset="-122"/>
              </a:rPr>
              <a:t>3</a:t>
            </a:r>
            <a:r>
              <a:rPr lang="zh-CN" altLang="en-US" sz="1400" dirty="0">
                <a:solidFill>
                  <a:srgbClr val="F7561D"/>
                </a:solidFill>
                <a:latin typeface="微软雅黑" panose="020B0503020204020204" pitchFamily="34" charset="-122"/>
                <a:ea typeface="微软雅黑" panose="020B0503020204020204" pitchFamily="34" charset="-122"/>
              </a:rPr>
              <a:t>句广告语，每句</a:t>
            </a:r>
            <a:r>
              <a:rPr lang="en-US" altLang="zh-CN" sz="1400" dirty="0">
                <a:solidFill>
                  <a:srgbClr val="F7561D"/>
                </a:solidFill>
                <a:latin typeface="微软雅黑" panose="020B0503020204020204" pitchFamily="34" charset="-122"/>
                <a:ea typeface="微软雅黑" panose="020B0503020204020204" pitchFamily="34" charset="-122"/>
              </a:rPr>
              <a:t>10</a:t>
            </a:r>
            <a:r>
              <a:rPr lang="zh-CN" altLang="en-US" sz="1400" dirty="0">
                <a:solidFill>
                  <a:srgbClr val="F7561D"/>
                </a:solidFill>
                <a:latin typeface="微软雅黑" panose="020B0503020204020204" pitchFamily="34" charset="-122"/>
                <a:ea typeface="微软雅黑" panose="020B0503020204020204" pitchFamily="34" charset="-122"/>
              </a:rPr>
              <a:t>个字以内</a:t>
            </a:r>
            <a:r>
              <a:rPr lang="zh-CN" altLang="en-US" sz="1400" dirty="0">
                <a:solidFill>
                  <a:schemeClr val="tx1"/>
                </a:solidFill>
                <a:latin typeface="微软雅黑" panose="020B0503020204020204" pitchFamily="34" charset="-122"/>
                <a:ea typeface="微软雅黑" panose="020B0503020204020204" pitchFamily="34" charset="-122"/>
              </a:rPr>
              <a:t>。并分别</a:t>
            </a:r>
            <a:r>
              <a:rPr lang="zh-CN" altLang="en-US" sz="1400" dirty="0">
                <a:solidFill>
                  <a:srgbClr val="F7561D"/>
                </a:solidFill>
                <a:latin typeface="微软雅黑" panose="020B0503020204020204" pitchFamily="34" charset="-122"/>
                <a:ea typeface="微软雅黑" panose="020B0503020204020204" pitchFamily="34" charset="-122"/>
              </a:rPr>
              <a:t>在每句广告语后给出你的理由</a:t>
            </a:r>
            <a:r>
              <a:rPr lang="zh-CN" altLang="en-US"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rgbClr val="F7561D"/>
                </a:solidFill>
                <a:latin typeface="微软雅黑" panose="020B0503020204020204" pitchFamily="34" charset="-122"/>
                <a:ea typeface="微软雅黑" panose="020B0503020204020204" pitchFamily="34" charset="-122"/>
              </a:rPr>
              <a:t>最后请总结下你设计思路</a:t>
            </a:r>
            <a:r>
              <a:rPr lang="zh-CN" altLang="en-US" sz="1400" dirty="0">
                <a:solidFill>
                  <a:schemeClr val="tx1"/>
                </a:solidFill>
                <a:latin typeface="微软雅黑" panose="020B0503020204020204" pitchFamily="34" charset="-122"/>
                <a:ea typeface="微软雅黑" panose="020B0503020204020204" pitchFamily="34" charset="-122"/>
              </a:rPr>
              <a:t>。 </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marL="274638" indent="-274638"/>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V="1">
            <a:off x="551862" y="5518917"/>
            <a:ext cx="1115271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456327" y="1374211"/>
            <a:ext cx="1115271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195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文本框 6"/>
          <p:cNvSpPr txBox="1"/>
          <p:nvPr/>
        </p:nvSpPr>
        <p:spPr>
          <a:xfrm>
            <a:off x="1989221" y="2969386"/>
            <a:ext cx="8343294" cy="138499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zh-CN" altLang="en-US" sz="2800" b="1" dirty="0" smtClean="0"/>
              <a:t>提前导读：新龙门</a:t>
            </a:r>
            <a:r>
              <a:rPr lang="en-US" altLang="zh-CN" sz="2800" b="1" dirty="0" smtClean="0"/>
              <a:t>E</a:t>
            </a:r>
            <a:r>
              <a:rPr lang="zh-CN" altLang="en-US" sz="2800" b="1" dirty="0" smtClean="0"/>
              <a:t>站 </a:t>
            </a:r>
            <a:r>
              <a:rPr lang="en-US" altLang="zh-CN" sz="2800" dirty="0" smtClean="0">
                <a:hlinkClick r:id="rId2"/>
              </a:rPr>
              <a:t>《</a:t>
            </a:r>
            <a:r>
              <a:rPr lang="en-US" altLang="zh-CN" sz="2800" dirty="0">
                <a:hlinkClick r:id="rId2"/>
              </a:rPr>
              <a:t>AIGC</a:t>
            </a:r>
            <a:r>
              <a:rPr lang="zh-CN" altLang="en-US" sz="2800" dirty="0">
                <a:hlinkClick r:id="rId2"/>
              </a:rPr>
              <a:t>技术科普</a:t>
            </a:r>
            <a:r>
              <a:rPr lang="en-US" altLang="zh-CN" sz="2800" dirty="0" smtClean="0">
                <a:hlinkClick r:id="rId2"/>
              </a:rPr>
              <a:t>》</a:t>
            </a:r>
            <a:r>
              <a:rPr lang="en-US" altLang="zh-CN" sz="2800" b="1" dirty="0"/>
              <a:t> 2023.4</a:t>
            </a:r>
            <a:r>
              <a:rPr lang="en-US" altLang="zh-CN" sz="2800" dirty="0" smtClean="0">
                <a:hlinkClick r:id="rId2"/>
              </a:rPr>
              <a:t> </a:t>
            </a:r>
            <a:endParaRPr lang="en-US" altLang="zh-CN" sz="2800" b="1" dirty="0"/>
          </a:p>
          <a:p>
            <a:endParaRPr sz="2800" b="1" dirty="0"/>
          </a:p>
        </p:txBody>
      </p:sp>
      <p:pic>
        <p:nvPicPr>
          <p:cNvPr id="18" name="图片 11" descr="图片 11"/>
          <p:cNvPicPr>
            <a:picLocks noChangeAspect="1"/>
          </p:cNvPicPr>
          <p:nvPr/>
        </p:nvPicPr>
        <p:blipFill>
          <a:blip r:embed="rId3"/>
          <a:stretch>
            <a:fillRect/>
          </a:stretch>
        </p:blipFill>
        <p:spPr>
          <a:xfrm>
            <a:off x="10156052" y="237180"/>
            <a:ext cx="1765301" cy="279401"/>
          </a:xfrm>
          <a:prstGeom prst="rect">
            <a:avLst/>
          </a:prstGeom>
          <a:ln w="12700">
            <a:miter lim="400000"/>
          </a:ln>
        </p:spPr>
      </p:pic>
    </p:spTree>
    <p:extLst>
      <p:ext uri="{BB962C8B-B14F-4D97-AF65-F5344CB8AC3E}">
        <p14:creationId xmlns:p14="http://schemas.microsoft.com/office/powerpoint/2010/main" val="338548208"/>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49213" y="952951"/>
            <a:ext cx="11245944" cy="4282886"/>
          </a:xfrm>
          <a:prstGeom prst="rect">
            <a:avLst/>
          </a:prstGeom>
        </p:spPr>
      </p:pic>
      <p:sp>
        <p:nvSpPr>
          <p:cNvPr id="32" name="矩形 31"/>
          <p:cNvSpPr/>
          <p:nvPr/>
        </p:nvSpPr>
        <p:spPr>
          <a:xfrm>
            <a:off x="5018498" y="935444"/>
            <a:ext cx="1019445" cy="3693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3" name="矩形 32"/>
          <p:cNvSpPr/>
          <p:nvPr/>
        </p:nvSpPr>
        <p:spPr>
          <a:xfrm>
            <a:off x="4162155" y="3431901"/>
            <a:ext cx="5475331" cy="3693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34" name="矩形 33"/>
          <p:cNvSpPr/>
          <p:nvPr/>
        </p:nvSpPr>
        <p:spPr>
          <a:xfrm>
            <a:off x="100787" y="6462612"/>
            <a:ext cx="6532558" cy="369332"/>
          </a:xfrm>
          <a:prstGeom prst="rect">
            <a:avLst/>
          </a:prstGeom>
        </p:spPr>
        <p:txBody>
          <a:bodyPr wrap="none">
            <a:spAutoFit/>
          </a:bodyPr>
          <a:lstStyle/>
          <a:p>
            <a:r>
              <a:rPr lang="en-US" altLang="zh-CN" i="1" dirty="0" smtClean="0">
                <a:solidFill>
                  <a:srgbClr val="0070C0"/>
                </a:solidFill>
                <a:latin typeface="新宋体" panose="02010609030101010101" pitchFamily="49" charset="-122"/>
                <a:ea typeface="新宋体" panose="02010609030101010101" pitchFamily="49" charset="-122"/>
              </a:rPr>
              <a:t>《OPRO</a:t>
            </a:r>
            <a:r>
              <a:rPr lang="zh-CN" altLang="en-US" i="1" dirty="0" smtClean="0">
                <a:solidFill>
                  <a:srgbClr val="0070C0"/>
                </a:solidFill>
                <a:latin typeface="新宋体" panose="02010609030101010101" pitchFamily="49" charset="-122"/>
                <a:ea typeface="新宋体" panose="02010609030101010101" pitchFamily="49" charset="-122"/>
              </a:rPr>
              <a:t>：</a:t>
            </a:r>
            <a:r>
              <a:rPr lang="en-US" altLang="zh-CN" i="1" dirty="0" smtClean="0">
                <a:solidFill>
                  <a:srgbClr val="0070C0"/>
                </a:solidFill>
                <a:latin typeface="新宋体" panose="02010609030101010101" pitchFamily="49" charset="-122"/>
                <a:ea typeface="新宋体" panose="02010609030101010101" pitchFamily="49" charset="-122"/>
              </a:rPr>
              <a:t>Large </a:t>
            </a:r>
            <a:r>
              <a:rPr lang="en-US" altLang="zh-CN" i="1" dirty="0">
                <a:solidFill>
                  <a:srgbClr val="0070C0"/>
                </a:solidFill>
                <a:latin typeface="新宋体" panose="02010609030101010101" pitchFamily="49" charset="-122"/>
                <a:ea typeface="新宋体" panose="02010609030101010101" pitchFamily="49" charset="-122"/>
              </a:rPr>
              <a:t>Language Models as Optimizers》,</a:t>
            </a:r>
            <a:r>
              <a:rPr lang="en-US" altLang="zh-CN" i="1" dirty="0" smtClean="0">
                <a:solidFill>
                  <a:srgbClr val="0070C0"/>
                </a:solidFill>
                <a:latin typeface="新宋体" panose="02010609030101010101" pitchFamily="49" charset="-122"/>
                <a:ea typeface="新宋体" panose="02010609030101010101" pitchFamily="49" charset="-122"/>
              </a:rPr>
              <a:t> DeepMind</a:t>
            </a:r>
            <a:endParaRPr lang="zh-CN" altLang="en-US" i="1" dirty="0">
              <a:solidFill>
                <a:srgbClr val="0070C0"/>
              </a:solidFill>
              <a:latin typeface="新宋体" panose="02010609030101010101" pitchFamily="49" charset="-122"/>
              <a:ea typeface="新宋体" panose="02010609030101010101" pitchFamily="49" charset="-122"/>
            </a:endParaRPr>
          </a:p>
        </p:txBody>
      </p:sp>
      <p:sp>
        <p:nvSpPr>
          <p:cNvPr id="35" name="矩形 34"/>
          <p:cNvSpPr/>
          <p:nvPr/>
        </p:nvSpPr>
        <p:spPr>
          <a:xfrm>
            <a:off x="317354" y="5533587"/>
            <a:ext cx="11377803" cy="730550"/>
          </a:xfrm>
          <a:prstGeom prst="rect">
            <a:avLst/>
          </a:prstGeom>
        </p:spPr>
        <p:txBody>
          <a:bodyPr wrap="square">
            <a:noAutofit/>
          </a:bodyPr>
          <a:lstStyle/>
          <a:p>
            <a:pPr marL="274638" indent="-274638"/>
            <a:r>
              <a:rPr lang="en-US" altLang="zh-CN" dirty="0" smtClean="0">
                <a:solidFill>
                  <a:schemeClr val="tx1"/>
                </a:solidFill>
                <a:latin typeface="微软雅黑" panose="020B0503020204020204" pitchFamily="34" charset="-122"/>
                <a:ea typeface="微软雅黑" panose="020B0503020204020204" pitchFamily="34" charset="-122"/>
              </a:rPr>
              <a:t>DeepMind</a:t>
            </a:r>
            <a:r>
              <a:rPr lang="zh-CN" altLang="en-US" dirty="0" smtClean="0">
                <a:solidFill>
                  <a:schemeClr val="tx1"/>
                </a:solidFill>
                <a:latin typeface="微软雅黑" panose="020B0503020204020204" pitchFamily="34" charset="-122"/>
                <a:ea typeface="微软雅黑" panose="020B0503020204020204" pitchFamily="34" charset="-122"/>
              </a:rPr>
              <a:t>通过</a:t>
            </a:r>
            <a:r>
              <a:rPr lang="en-US" altLang="zh-CN" dirty="0" smtClean="0">
                <a:solidFill>
                  <a:schemeClr val="tx1"/>
                </a:solidFill>
                <a:latin typeface="微软雅黑" panose="020B0503020204020204" pitchFamily="34" charset="-122"/>
                <a:ea typeface="微软雅黑" panose="020B0503020204020204" pitchFamily="34" charset="-122"/>
              </a:rPr>
              <a:t>OPRO</a:t>
            </a:r>
            <a:r>
              <a:rPr lang="zh-CN" altLang="en-US" dirty="0" smtClean="0">
                <a:solidFill>
                  <a:schemeClr val="tx1"/>
                </a:solidFill>
                <a:latin typeface="微软雅黑" panose="020B0503020204020204" pitchFamily="34" charset="-122"/>
                <a:ea typeface="微软雅黑" panose="020B0503020204020204" pitchFamily="34" charset="-122"/>
              </a:rPr>
              <a:t>的自动优化方法，针对不同数据集找到的最佳提示词。该论文被简称做：</a:t>
            </a:r>
            <a:endParaRPr lang="en-US" altLang="zh-CN" dirty="0" smtClean="0">
              <a:solidFill>
                <a:schemeClr val="tx1"/>
              </a:solidFill>
              <a:latin typeface="微软雅黑" panose="020B0503020204020204" pitchFamily="34" charset="-122"/>
              <a:ea typeface="微软雅黑" panose="020B0503020204020204" pitchFamily="34" charset="-122"/>
            </a:endParaRPr>
          </a:p>
          <a:p>
            <a:pPr marL="274638" indent="-274638"/>
            <a:r>
              <a:rPr lang="en-US" altLang="zh-CN" dirty="0">
                <a:solidFill>
                  <a:schemeClr val="tx1"/>
                </a:solidFill>
                <a:latin typeface="微软雅黑" panose="020B0503020204020204" pitchFamily="34" charset="-122"/>
                <a:ea typeface="微软雅黑" panose="020B0503020204020204" pitchFamily="34" charset="-122"/>
              </a:rPr>
              <a:t> </a:t>
            </a:r>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sz="2000" dirty="0" smtClean="0">
                <a:solidFill>
                  <a:srgbClr val="FF0000"/>
                </a:solidFill>
                <a:latin typeface="微软雅黑" panose="020B0503020204020204" pitchFamily="34" charset="-122"/>
                <a:ea typeface="微软雅黑" panose="020B0503020204020204" pitchFamily="34" charset="-122"/>
              </a:rPr>
              <a:t>Take a deep breath</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深呼吸）</a:t>
            </a:r>
            <a:r>
              <a:rPr lang="zh-CN" altLang="en-US"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4453416" y="578380"/>
            <a:ext cx="2573026" cy="369332"/>
          </a:xfrm>
          <a:prstGeom prst="rect">
            <a:avLst/>
          </a:prstGeom>
        </p:spPr>
        <p:txBody>
          <a:bodyPr wrap="square">
            <a:spAutoFit/>
          </a:bodyPr>
          <a:lstStyle/>
          <a:p>
            <a:pPr marL="274638" indent="-274638"/>
            <a:r>
              <a:rPr lang="en-US" altLang="zh-CN" dirty="0" smtClean="0">
                <a:solidFill>
                  <a:srgbClr val="0070C0"/>
                </a:solidFill>
                <a:latin typeface="微软雅黑" panose="020B0503020204020204" pitchFamily="34" charset="-122"/>
                <a:ea typeface="微软雅黑" panose="020B0503020204020204" pitchFamily="34" charset="-122"/>
              </a:rPr>
              <a:t>/*</a:t>
            </a:r>
            <a:r>
              <a:rPr lang="zh-CN" altLang="en-US" dirty="0" smtClean="0">
                <a:solidFill>
                  <a:srgbClr val="0070C0"/>
                </a:solidFill>
                <a:latin typeface="微软雅黑" panose="020B0503020204020204" pitchFamily="34" charset="-122"/>
                <a:ea typeface="微软雅黑" panose="020B0503020204020204" pitchFamily="34" charset="-122"/>
              </a:rPr>
              <a:t>小学数学题数据集</a:t>
            </a:r>
            <a:r>
              <a:rPr lang="en-US" altLang="zh-CN" dirty="0" smtClean="0">
                <a:solidFill>
                  <a:srgbClr val="0070C0"/>
                </a:solidFill>
                <a:latin typeface="微软雅黑" panose="020B0503020204020204" pitchFamily="34" charset="-122"/>
                <a:ea typeface="微软雅黑" panose="020B0503020204020204" pitchFamily="34" charset="-122"/>
              </a:rPr>
              <a:t>*/</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86245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228359" y="6426007"/>
            <a:ext cx="11514462" cy="338554"/>
          </a:xfrm>
          <a:prstGeom prst="rect">
            <a:avLst/>
          </a:prstGeom>
        </p:spPr>
        <p:txBody>
          <a:bodyPr wrap="square">
            <a:spAutoFit/>
          </a:bodyPr>
          <a:lstStyle/>
          <a:p>
            <a:r>
              <a:rPr lang="en-US" altLang="zh-CN" sz="1600" i="1" dirty="0">
                <a:solidFill>
                  <a:srgbClr val="5D84D1"/>
                </a:solidFill>
              </a:rPr>
              <a:t>《</a:t>
            </a:r>
            <a:r>
              <a:rPr lang="en-US" altLang="zh-CN" sz="1600" i="1" dirty="0" err="1">
                <a:solidFill>
                  <a:srgbClr val="5D84D1"/>
                </a:solidFill>
              </a:rPr>
              <a:t>EmotionPrompt</a:t>
            </a:r>
            <a:r>
              <a:rPr lang="en-US" altLang="zh-CN" sz="1600" i="1" dirty="0">
                <a:solidFill>
                  <a:srgbClr val="5D84D1"/>
                </a:solidFill>
              </a:rPr>
              <a:t>: Leveraging Psychology for Large Language </a:t>
            </a:r>
            <a:r>
              <a:rPr lang="en-US" altLang="zh-CN" sz="1600" i="1" dirty="0" smtClean="0">
                <a:solidFill>
                  <a:srgbClr val="5D84D1"/>
                </a:solidFill>
              </a:rPr>
              <a:t>Models Enhancement </a:t>
            </a:r>
            <a:r>
              <a:rPr lang="en-US" altLang="zh-CN" sz="1600" i="1" dirty="0">
                <a:solidFill>
                  <a:srgbClr val="5D84D1"/>
                </a:solidFill>
              </a:rPr>
              <a:t>via Emotional </a:t>
            </a:r>
            <a:r>
              <a:rPr lang="en-US" altLang="zh-CN" sz="1600" i="1" dirty="0" smtClean="0">
                <a:solidFill>
                  <a:srgbClr val="5D84D1"/>
                </a:solidFill>
              </a:rPr>
              <a:t>Stimulus》</a:t>
            </a:r>
            <a:r>
              <a:rPr lang="zh-CN" altLang="en-US" sz="1600" i="1" dirty="0" smtClean="0">
                <a:solidFill>
                  <a:srgbClr val="5D84D1"/>
                </a:solidFill>
              </a:rPr>
              <a:t>，</a:t>
            </a:r>
            <a:r>
              <a:rPr lang="en-US" altLang="zh-CN" sz="1600" i="1" dirty="0" smtClean="0">
                <a:solidFill>
                  <a:srgbClr val="5D84D1"/>
                </a:solidFill>
              </a:rPr>
              <a:t>Microsoft</a:t>
            </a:r>
            <a:endParaRPr lang="en-US" altLang="zh-CN" sz="1600" b="1" i="1" dirty="0">
              <a:solidFill>
                <a:srgbClr val="5D84D1"/>
              </a:solidFill>
              <a:latin typeface="-apple-system"/>
            </a:endParaRPr>
          </a:p>
        </p:txBody>
      </p:sp>
      <p:pic>
        <p:nvPicPr>
          <p:cNvPr id="4" name="图片 3"/>
          <p:cNvPicPr>
            <a:picLocks noChangeAspect="1"/>
          </p:cNvPicPr>
          <p:nvPr/>
        </p:nvPicPr>
        <p:blipFill>
          <a:blip r:embed="rId3"/>
          <a:stretch>
            <a:fillRect/>
          </a:stretch>
        </p:blipFill>
        <p:spPr>
          <a:xfrm>
            <a:off x="364116" y="1249683"/>
            <a:ext cx="5488264" cy="2837379"/>
          </a:xfrm>
          <a:prstGeom prst="rect">
            <a:avLst/>
          </a:prstGeom>
          <a:ln>
            <a:solidFill>
              <a:schemeClr val="tx1"/>
            </a:solidFill>
          </a:ln>
        </p:spPr>
      </p:pic>
      <p:sp>
        <p:nvSpPr>
          <p:cNvPr id="9" name="矩形 8"/>
          <p:cNvSpPr/>
          <p:nvPr/>
        </p:nvSpPr>
        <p:spPr>
          <a:xfrm>
            <a:off x="364116" y="706048"/>
            <a:ext cx="5186035" cy="400110"/>
          </a:xfrm>
          <a:prstGeom prst="rect">
            <a:avLst/>
          </a:prstGeom>
        </p:spPr>
        <p:txBody>
          <a:bodyPr wrap="none">
            <a:spAutoFit/>
          </a:bodyPr>
          <a:lstStyle/>
          <a:p>
            <a:r>
              <a:rPr lang="en-US" altLang="zh-CN" sz="2000" dirty="0" smtClean="0">
                <a:solidFill>
                  <a:srgbClr val="191B1F"/>
                </a:solidFill>
                <a:latin typeface="-apple-system"/>
              </a:rPr>
              <a:t>Emotion Prompt</a:t>
            </a:r>
            <a:r>
              <a:rPr lang="zh-CN" altLang="en-US" sz="2000" dirty="0" smtClean="0">
                <a:solidFill>
                  <a:srgbClr val="191B1F"/>
                </a:solidFill>
                <a:latin typeface="-apple-system"/>
              </a:rPr>
              <a:t>：微软通过情感来</a:t>
            </a:r>
            <a:r>
              <a:rPr lang="en-US" altLang="zh-CN" sz="2000" dirty="0" smtClean="0">
                <a:solidFill>
                  <a:srgbClr val="191B1F"/>
                </a:solidFill>
                <a:latin typeface="-apple-system"/>
              </a:rPr>
              <a:t>PUA GPT</a:t>
            </a:r>
            <a:r>
              <a:rPr lang="zh-CN" altLang="en-US" sz="2000" dirty="0" smtClean="0">
                <a:solidFill>
                  <a:srgbClr val="191B1F"/>
                </a:solidFill>
                <a:latin typeface="-apple-system"/>
              </a:rPr>
              <a:t>。</a:t>
            </a:r>
            <a:endParaRPr lang="zh-CN" altLang="en-US" sz="2000" dirty="0"/>
          </a:p>
        </p:txBody>
      </p:sp>
      <p:sp>
        <p:nvSpPr>
          <p:cNvPr id="11" name="矩形 10"/>
          <p:cNvSpPr/>
          <p:nvPr/>
        </p:nvSpPr>
        <p:spPr>
          <a:xfrm>
            <a:off x="6058032" y="1242598"/>
            <a:ext cx="5684789" cy="2277547"/>
          </a:xfrm>
          <a:prstGeom prst="rect">
            <a:avLst/>
          </a:prstGeom>
        </p:spPr>
        <p:txBody>
          <a:bodyPr wrap="square">
            <a:spAutoFit/>
          </a:bodyPr>
          <a:lstStyle/>
          <a:p>
            <a:r>
              <a:rPr lang="zh-CN" altLang="en-US" sz="1600" b="1" dirty="0">
                <a:solidFill>
                  <a:srgbClr val="191B1F"/>
                </a:solidFill>
                <a:latin typeface="新宋体" panose="02010609030101010101" pitchFamily="49" charset="-122"/>
                <a:ea typeface="新宋体" panose="02010609030101010101" pitchFamily="49" charset="-122"/>
              </a:rPr>
              <a:t>威胁类</a:t>
            </a:r>
            <a:r>
              <a:rPr lang="zh-CN" altLang="en-US" sz="1400" dirty="0" smtClean="0">
                <a:solidFill>
                  <a:srgbClr val="191B1F"/>
                </a:solidFill>
                <a:latin typeface="新宋体" panose="02010609030101010101" pitchFamily="49" charset="-122"/>
                <a:ea typeface="新宋体" panose="02010609030101010101" pitchFamily="49" charset="-122"/>
              </a:rPr>
              <a:t>：</a:t>
            </a:r>
            <a:endParaRPr lang="en-US" altLang="zh-CN" sz="1400" dirty="0" smtClean="0">
              <a:solidFill>
                <a:srgbClr val="191B1F"/>
              </a:solidFill>
              <a:latin typeface="新宋体" panose="02010609030101010101" pitchFamily="49" charset="-122"/>
              <a:ea typeface="新宋体" panose="02010609030101010101" pitchFamily="49" charset="-122"/>
            </a:endParaRPr>
          </a:p>
          <a:p>
            <a:r>
              <a:rPr lang="en-US" altLang="zh-CN" sz="1400" dirty="0" smtClean="0">
                <a:solidFill>
                  <a:srgbClr val="191B1F"/>
                </a:solidFill>
                <a:latin typeface="新宋体" panose="02010609030101010101" pitchFamily="49" charset="-122"/>
                <a:ea typeface="新宋体" panose="02010609030101010101" pitchFamily="49" charset="-122"/>
              </a:rPr>
              <a:t>EP01</a:t>
            </a:r>
            <a:r>
              <a:rPr lang="en-US" altLang="zh-CN" sz="1400" dirty="0">
                <a:solidFill>
                  <a:srgbClr val="191B1F"/>
                </a:solidFill>
                <a:latin typeface="新宋体" panose="02010609030101010101" pitchFamily="49" charset="-122"/>
                <a:ea typeface="新宋体" panose="02010609030101010101" pitchFamily="49" charset="-122"/>
              </a:rPr>
              <a:t>: </a:t>
            </a:r>
            <a:r>
              <a:rPr lang="zh-CN" altLang="en-US" sz="1400" dirty="0">
                <a:solidFill>
                  <a:srgbClr val="191B1F"/>
                </a:solidFill>
                <a:latin typeface="新宋体" panose="02010609030101010101" pitchFamily="49" charset="-122"/>
                <a:ea typeface="新宋体" panose="02010609030101010101" pitchFamily="49" charset="-122"/>
              </a:rPr>
              <a:t>给出你的答案和对应的置信得分</a:t>
            </a:r>
            <a:r>
              <a:rPr lang="en-US" altLang="zh-CN" sz="1400" dirty="0">
                <a:solidFill>
                  <a:srgbClr val="191B1F"/>
                </a:solidFill>
                <a:latin typeface="新宋体" panose="02010609030101010101" pitchFamily="49" charset="-122"/>
                <a:ea typeface="新宋体" panose="02010609030101010101" pitchFamily="49" charset="-122"/>
              </a:rPr>
              <a:t>(0-1) (Write your answer and give me a confidence score between 0-1 for your answer. </a:t>
            </a:r>
            <a:r>
              <a:rPr lang="en-US" altLang="zh-CN" sz="1400" dirty="0" smtClean="0">
                <a:solidFill>
                  <a:srgbClr val="191B1F"/>
                </a:solidFill>
                <a:latin typeface="新宋体" panose="02010609030101010101" pitchFamily="49" charset="-122"/>
                <a:ea typeface="新宋体" panose="02010609030101010101" pitchFamily="49" charset="-122"/>
              </a:rPr>
              <a:t>)</a:t>
            </a:r>
          </a:p>
          <a:p>
            <a:r>
              <a:rPr lang="en-US" altLang="zh-CN" sz="1400" dirty="0" smtClean="0">
                <a:solidFill>
                  <a:srgbClr val="191B1F"/>
                </a:solidFill>
                <a:latin typeface="新宋体" panose="02010609030101010101" pitchFamily="49" charset="-122"/>
                <a:ea typeface="新宋体" panose="02010609030101010101" pitchFamily="49" charset="-122"/>
              </a:rPr>
              <a:t>EP02</a:t>
            </a:r>
            <a:r>
              <a:rPr lang="en-US" altLang="zh-CN" sz="1400" dirty="0">
                <a:solidFill>
                  <a:srgbClr val="191B1F"/>
                </a:solidFill>
                <a:latin typeface="新宋体" panose="02010609030101010101" pitchFamily="49" charset="-122"/>
                <a:ea typeface="新宋体" panose="02010609030101010101" pitchFamily="49" charset="-122"/>
              </a:rPr>
              <a:t>: </a:t>
            </a:r>
            <a:r>
              <a:rPr lang="zh-CN" altLang="en-US" sz="1400" dirty="0">
                <a:solidFill>
                  <a:srgbClr val="FF0000"/>
                </a:solidFill>
                <a:latin typeface="新宋体" panose="02010609030101010101" pitchFamily="49" charset="-122"/>
                <a:ea typeface="新宋体" panose="02010609030101010101" pitchFamily="49" charset="-122"/>
              </a:rPr>
              <a:t>这对我的事业非常重要 </a:t>
            </a:r>
            <a:r>
              <a:rPr lang="en-US" altLang="zh-CN" sz="1400" dirty="0">
                <a:solidFill>
                  <a:srgbClr val="191B1F"/>
                </a:solidFill>
                <a:latin typeface="新宋体" panose="02010609030101010101" pitchFamily="49" charset="-122"/>
                <a:ea typeface="新宋体" panose="02010609030101010101" pitchFamily="49" charset="-122"/>
              </a:rPr>
              <a:t>(This is very important to my career</a:t>
            </a:r>
            <a:r>
              <a:rPr lang="en-US" altLang="zh-CN" sz="1400" dirty="0" smtClean="0">
                <a:solidFill>
                  <a:srgbClr val="191B1F"/>
                </a:solidFill>
                <a:latin typeface="新宋体" panose="02010609030101010101" pitchFamily="49" charset="-122"/>
                <a:ea typeface="新宋体" panose="02010609030101010101" pitchFamily="49" charset="-122"/>
              </a:rPr>
              <a:t>.)</a:t>
            </a:r>
          </a:p>
          <a:p>
            <a:r>
              <a:rPr lang="en-US" altLang="zh-CN" sz="1400" dirty="0" smtClean="0">
                <a:solidFill>
                  <a:srgbClr val="191B1F"/>
                </a:solidFill>
                <a:latin typeface="新宋体" panose="02010609030101010101" pitchFamily="49" charset="-122"/>
                <a:ea typeface="新宋体" panose="02010609030101010101" pitchFamily="49" charset="-122"/>
              </a:rPr>
              <a:t>EP03</a:t>
            </a:r>
            <a:r>
              <a:rPr lang="en-US" altLang="zh-CN" sz="1400" dirty="0">
                <a:solidFill>
                  <a:srgbClr val="191B1F"/>
                </a:solidFill>
                <a:latin typeface="新宋体" panose="02010609030101010101" pitchFamily="49" charset="-122"/>
                <a:ea typeface="新宋体" panose="02010609030101010101" pitchFamily="49" charset="-122"/>
              </a:rPr>
              <a:t>: </a:t>
            </a:r>
            <a:r>
              <a:rPr lang="zh-CN" altLang="en-US" sz="1400" dirty="0">
                <a:solidFill>
                  <a:srgbClr val="FF0000"/>
                </a:solidFill>
                <a:latin typeface="新宋体" panose="02010609030101010101" pitchFamily="49" charset="-122"/>
                <a:ea typeface="新宋体" panose="02010609030101010101" pitchFamily="49" charset="-122"/>
              </a:rPr>
              <a:t>你最好别搞错了 </a:t>
            </a:r>
            <a:r>
              <a:rPr lang="en-US" altLang="zh-CN" sz="1400" dirty="0">
                <a:solidFill>
                  <a:srgbClr val="191B1F"/>
                </a:solidFill>
                <a:latin typeface="新宋体" panose="02010609030101010101" pitchFamily="49" charset="-122"/>
                <a:ea typeface="新宋体" panose="02010609030101010101" pitchFamily="49" charset="-122"/>
              </a:rPr>
              <a:t>(You'd better be sure</a:t>
            </a:r>
            <a:r>
              <a:rPr lang="en-US" altLang="zh-CN" sz="1400" dirty="0" smtClean="0">
                <a:solidFill>
                  <a:srgbClr val="191B1F"/>
                </a:solidFill>
                <a:latin typeface="新宋体" panose="02010609030101010101" pitchFamily="49" charset="-122"/>
                <a:ea typeface="新宋体" panose="02010609030101010101" pitchFamily="49" charset="-122"/>
              </a:rPr>
              <a:t>.)</a:t>
            </a:r>
          </a:p>
          <a:p>
            <a:r>
              <a:rPr lang="en-US" altLang="zh-CN" sz="1400" dirty="0" smtClean="0">
                <a:solidFill>
                  <a:srgbClr val="191B1F"/>
                </a:solidFill>
                <a:latin typeface="新宋体" panose="02010609030101010101" pitchFamily="49" charset="-122"/>
                <a:ea typeface="新宋体" panose="02010609030101010101" pitchFamily="49" charset="-122"/>
              </a:rPr>
              <a:t>EP04</a:t>
            </a:r>
            <a:r>
              <a:rPr lang="en-US" altLang="zh-CN" sz="1400" dirty="0">
                <a:solidFill>
                  <a:srgbClr val="191B1F"/>
                </a:solidFill>
                <a:latin typeface="新宋体" panose="02010609030101010101" pitchFamily="49" charset="-122"/>
                <a:ea typeface="新宋体" panose="02010609030101010101" pitchFamily="49" charset="-122"/>
              </a:rPr>
              <a:t>: </a:t>
            </a:r>
            <a:r>
              <a:rPr lang="zh-CN" altLang="en-US" sz="1400" dirty="0">
                <a:solidFill>
                  <a:srgbClr val="191B1F"/>
                </a:solidFill>
                <a:latin typeface="新宋体" panose="02010609030101010101" pitchFamily="49" charset="-122"/>
                <a:ea typeface="新宋体" panose="02010609030101010101" pitchFamily="49" charset="-122"/>
              </a:rPr>
              <a:t>你确定么？ </a:t>
            </a:r>
            <a:r>
              <a:rPr lang="en-US" altLang="zh-CN" sz="1400" dirty="0">
                <a:solidFill>
                  <a:srgbClr val="191B1F"/>
                </a:solidFill>
                <a:latin typeface="新宋体" panose="02010609030101010101" pitchFamily="49" charset="-122"/>
                <a:ea typeface="新宋体" panose="02010609030101010101" pitchFamily="49" charset="-122"/>
              </a:rPr>
              <a:t>(Are you sure? </a:t>
            </a:r>
            <a:r>
              <a:rPr lang="en-US" altLang="zh-CN" sz="1400" dirty="0" smtClean="0">
                <a:solidFill>
                  <a:srgbClr val="191B1F"/>
                </a:solidFill>
                <a:latin typeface="新宋体" panose="02010609030101010101" pitchFamily="49" charset="-122"/>
                <a:ea typeface="新宋体" panose="02010609030101010101" pitchFamily="49" charset="-122"/>
              </a:rPr>
              <a:t>)</a:t>
            </a:r>
          </a:p>
          <a:p>
            <a:r>
              <a:rPr lang="en-US" altLang="zh-CN" sz="1400" dirty="0" smtClean="0">
                <a:solidFill>
                  <a:srgbClr val="191B1F"/>
                </a:solidFill>
                <a:latin typeface="新宋体" panose="02010609030101010101" pitchFamily="49" charset="-122"/>
                <a:ea typeface="新宋体" panose="02010609030101010101" pitchFamily="49" charset="-122"/>
              </a:rPr>
              <a:t>EP05</a:t>
            </a:r>
            <a:r>
              <a:rPr lang="en-US" altLang="zh-CN" sz="1400" dirty="0">
                <a:solidFill>
                  <a:srgbClr val="191B1F"/>
                </a:solidFill>
                <a:latin typeface="新宋体" panose="02010609030101010101" pitchFamily="49" charset="-122"/>
                <a:ea typeface="新宋体" panose="02010609030101010101" pitchFamily="49" charset="-122"/>
              </a:rPr>
              <a:t>: </a:t>
            </a:r>
            <a:r>
              <a:rPr lang="zh-CN" altLang="en-US" sz="1400" dirty="0">
                <a:solidFill>
                  <a:srgbClr val="FF0000"/>
                </a:solidFill>
                <a:latin typeface="新宋体" panose="02010609030101010101" pitchFamily="49" charset="-122"/>
                <a:ea typeface="新宋体" panose="02010609030101010101" pitchFamily="49" charset="-122"/>
              </a:rPr>
              <a:t>这就是你的最终答案么？要不要再检查一下？ </a:t>
            </a:r>
            <a:r>
              <a:rPr lang="en-US" altLang="zh-CN" sz="1400" dirty="0">
                <a:solidFill>
                  <a:srgbClr val="191B1F"/>
                </a:solidFill>
                <a:latin typeface="新宋体" panose="02010609030101010101" pitchFamily="49" charset="-122"/>
                <a:ea typeface="新宋体" panose="02010609030101010101" pitchFamily="49" charset="-122"/>
              </a:rPr>
              <a:t>(Are you sure that‘s your final answer? It might be worth taking another look. </a:t>
            </a:r>
            <a:r>
              <a:rPr lang="en-US" altLang="zh-CN" sz="1400" dirty="0" smtClean="0">
                <a:solidFill>
                  <a:srgbClr val="191B1F"/>
                </a:solidFill>
                <a:latin typeface="新宋体" panose="02010609030101010101" pitchFamily="49" charset="-122"/>
                <a:ea typeface="新宋体" panose="02010609030101010101" pitchFamily="49" charset="-122"/>
              </a:rPr>
              <a:t>)</a:t>
            </a:r>
            <a:endParaRPr lang="zh-CN" altLang="en-US" sz="1400" dirty="0">
              <a:latin typeface="新宋体" panose="02010609030101010101" pitchFamily="49" charset="-122"/>
              <a:ea typeface="新宋体" panose="02010609030101010101" pitchFamily="49" charset="-122"/>
            </a:endParaRPr>
          </a:p>
        </p:txBody>
      </p:sp>
      <p:sp>
        <p:nvSpPr>
          <p:cNvPr id="13" name="矩形 12"/>
          <p:cNvSpPr/>
          <p:nvPr/>
        </p:nvSpPr>
        <p:spPr>
          <a:xfrm>
            <a:off x="373243" y="4059347"/>
            <a:ext cx="11369578" cy="2492990"/>
          </a:xfrm>
          <a:prstGeom prst="rect">
            <a:avLst/>
          </a:prstGeom>
        </p:spPr>
        <p:txBody>
          <a:bodyPr wrap="square">
            <a:spAutoFit/>
          </a:bodyPr>
          <a:lstStyle/>
          <a:p>
            <a:r>
              <a:rPr lang="zh-CN" altLang="en-US" sz="1600" b="1" dirty="0" smtClean="0">
                <a:latin typeface="新宋体" panose="02010609030101010101" pitchFamily="49" charset="-122"/>
                <a:ea typeface="新宋体" panose="02010609030101010101" pitchFamily="49" charset="-122"/>
              </a:rPr>
              <a:t>鼓励</a:t>
            </a:r>
            <a:r>
              <a:rPr lang="zh-CN" altLang="en-US" sz="1600" b="1" dirty="0">
                <a:latin typeface="新宋体" panose="02010609030101010101" pitchFamily="49" charset="-122"/>
                <a:ea typeface="新宋体" panose="02010609030101010101" pitchFamily="49" charset="-122"/>
              </a:rPr>
              <a:t>类</a:t>
            </a:r>
            <a:r>
              <a:rPr lang="zh-CN" altLang="en-US" sz="1400" dirty="0" smtClean="0">
                <a:latin typeface="新宋体" panose="02010609030101010101" pitchFamily="49" charset="-122"/>
                <a:ea typeface="新宋体" panose="02010609030101010101" pitchFamily="49" charset="-122"/>
              </a:rPr>
              <a:t>：</a:t>
            </a:r>
            <a:endParaRPr lang="en-US" altLang="zh-CN" sz="1400" dirty="0" smtClean="0">
              <a:latin typeface="新宋体" panose="02010609030101010101" pitchFamily="49" charset="-122"/>
              <a:ea typeface="新宋体" panose="02010609030101010101" pitchFamily="49" charset="-122"/>
            </a:endParaRPr>
          </a:p>
          <a:p>
            <a:r>
              <a:rPr lang="en-US" altLang="zh-CN" sz="1400" dirty="0" smtClean="0">
                <a:latin typeface="新宋体" panose="02010609030101010101" pitchFamily="49" charset="-122"/>
                <a:ea typeface="新宋体" panose="02010609030101010101" pitchFamily="49" charset="-122"/>
              </a:rPr>
              <a:t>EP07</a:t>
            </a:r>
            <a:r>
              <a:rPr lang="en-US" altLang="zh-CN" sz="1400" dirty="0">
                <a:latin typeface="新宋体" panose="02010609030101010101" pitchFamily="49" charset="-122"/>
                <a:ea typeface="新宋体" panose="02010609030101010101" pitchFamily="49" charset="-122"/>
              </a:rPr>
              <a:t>: </a:t>
            </a:r>
            <a:r>
              <a:rPr lang="zh-CN" altLang="en-US" sz="1400" dirty="0">
                <a:latin typeface="新宋体" panose="02010609030101010101" pitchFamily="49" charset="-122"/>
                <a:ea typeface="新宋体" panose="02010609030101010101" pitchFamily="49" charset="-122"/>
              </a:rPr>
              <a:t>这就是你的最终答案么？</a:t>
            </a:r>
            <a:r>
              <a:rPr lang="zh-CN" altLang="en-US" sz="1400" dirty="0">
                <a:solidFill>
                  <a:srgbClr val="FF0000"/>
                </a:solidFill>
                <a:latin typeface="新宋体" panose="02010609030101010101" pitchFamily="49" charset="-122"/>
                <a:ea typeface="新宋体" panose="02010609030101010101" pitchFamily="49" charset="-122"/>
              </a:rPr>
              <a:t>你要相信自己并且追求卓越。天道酬勤，多一分耕耘，多一分收获</a:t>
            </a:r>
            <a:r>
              <a:rPr lang="zh-CN" altLang="en-US" sz="1400" dirty="0">
                <a:latin typeface="新宋体" panose="02010609030101010101" pitchFamily="49" charset="-122"/>
                <a:ea typeface="新宋体" panose="02010609030101010101" pitchFamily="49" charset="-122"/>
              </a:rPr>
              <a:t>。 </a:t>
            </a:r>
            <a:r>
              <a:rPr lang="en-US" altLang="zh-CN" sz="1400" dirty="0">
                <a:latin typeface="新宋体" panose="02010609030101010101" pitchFamily="49" charset="-122"/>
                <a:ea typeface="新宋体" panose="02010609030101010101" pitchFamily="49" charset="-122"/>
              </a:rPr>
              <a:t>(Are you sure that's your final answer? Believe in your abilities and strive for excellence. Your hard work will yield remarkable results</a:t>
            </a:r>
            <a:r>
              <a:rPr lang="en-US" altLang="zh-CN" sz="1400" dirty="0" smtClean="0">
                <a:latin typeface="新宋体" panose="02010609030101010101" pitchFamily="49" charset="-122"/>
                <a:ea typeface="新宋体" panose="02010609030101010101" pitchFamily="49" charset="-122"/>
              </a:rPr>
              <a:t>.)</a:t>
            </a:r>
          </a:p>
          <a:p>
            <a:r>
              <a:rPr lang="en-US" altLang="zh-CN" sz="1400" dirty="0" smtClean="0">
                <a:latin typeface="新宋体" panose="02010609030101010101" pitchFamily="49" charset="-122"/>
                <a:ea typeface="新宋体" panose="02010609030101010101" pitchFamily="49" charset="-122"/>
              </a:rPr>
              <a:t>EP08</a:t>
            </a:r>
            <a:r>
              <a:rPr lang="en-US" altLang="zh-CN" sz="1400" dirty="0">
                <a:latin typeface="新宋体" panose="02010609030101010101" pitchFamily="49" charset="-122"/>
                <a:ea typeface="新宋体" panose="02010609030101010101" pitchFamily="49" charset="-122"/>
              </a:rPr>
              <a:t>: </a:t>
            </a:r>
            <a:r>
              <a:rPr lang="zh-CN" altLang="en-US" sz="1400" dirty="0">
                <a:solidFill>
                  <a:srgbClr val="FF0000"/>
                </a:solidFill>
                <a:latin typeface="新宋体" panose="02010609030101010101" pitchFamily="49" charset="-122"/>
                <a:ea typeface="新宋体" panose="02010609030101010101" pitchFamily="49" charset="-122"/>
              </a:rPr>
              <a:t>拥抱变化，这是成长的契机。磨难铸就成功</a:t>
            </a:r>
            <a:r>
              <a:rPr lang="zh-CN" altLang="en-US" sz="1400" dirty="0">
                <a:latin typeface="新宋体" panose="02010609030101010101" pitchFamily="49" charset="-122"/>
                <a:ea typeface="新宋体" panose="02010609030101010101" pitchFamily="49" charset="-122"/>
              </a:rPr>
              <a:t>。 </a:t>
            </a:r>
            <a:r>
              <a:rPr lang="en-US" altLang="zh-CN" sz="1400" dirty="0">
                <a:latin typeface="新宋体" panose="02010609030101010101" pitchFamily="49" charset="-122"/>
                <a:ea typeface="新宋体" panose="02010609030101010101" pitchFamily="49" charset="-122"/>
              </a:rPr>
              <a:t>( Embrace challenges as opportunities for growth. Each obstacle you overcome brings you closer to success</a:t>
            </a:r>
            <a:r>
              <a:rPr lang="en-US" altLang="zh-CN" sz="1400" dirty="0" smtClean="0">
                <a:latin typeface="新宋体" panose="02010609030101010101" pitchFamily="49" charset="-122"/>
                <a:ea typeface="新宋体" panose="02010609030101010101" pitchFamily="49" charset="-122"/>
              </a:rPr>
              <a:t>)</a:t>
            </a:r>
          </a:p>
          <a:p>
            <a:r>
              <a:rPr lang="en-US" altLang="zh-CN" sz="1400" dirty="0" smtClean="0">
                <a:latin typeface="新宋体" panose="02010609030101010101" pitchFamily="49" charset="-122"/>
                <a:ea typeface="新宋体" panose="02010609030101010101" pitchFamily="49" charset="-122"/>
              </a:rPr>
              <a:t>EP09</a:t>
            </a:r>
            <a:r>
              <a:rPr lang="en-US" altLang="zh-CN" sz="1400" dirty="0">
                <a:latin typeface="新宋体" panose="02010609030101010101" pitchFamily="49" charset="-122"/>
                <a:ea typeface="新宋体" panose="02010609030101010101" pitchFamily="49" charset="-122"/>
              </a:rPr>
              <a:t>: </a:t>
            </a:r>
            <a:r>
              <a:rPr lang="zh-CN" altLang="en-US" sz="1400" dirty="0">
                <a:latin typeface="新宋体" panose="02010609030101010101" pitchFamily="49" charset="-122"/>
                <a:ea typeface="新宋体" panose="02010609030101010101" pitchFamily="49" charset="-122"/>
              </a:rPr>
              <a:t>有志者事竟成 </a:t>
            </a:r>
            <a:r>
              <a:rPr lang="en-US" altLang="zh-CN" sz="1400" dirty="0">
                <a:latin typeface="新宋体" panose="02010609030101010101" pitchFamily="49" charset="-122"/>
                <a:ea typeface="新宋体" panose="02010609030101010101" pitchFamily="49" charset="-122"/>
              </a:rPr>
              <a:t>: (Stay focused and dedicated to your goals. Your consistent efforts will lead to outstanding achievements</a:t>
            </a:r>
            <a:r>
              <a:rPr lang="en-US" altLang="zh-CN" sz="1400" dirty="0" smtClean="0">
                <a:latin typeface="新宋体" panose="02010609030101010101" pitchFamily="49" charset="-122"/>
                <a:ea typeface="新宋体" panose="02010609030101010101" pitchFamily="49" charset="-122"/>
              </a:rPr>
              <a:t>.)</a:t>
            </a:r>
          </a:p>
          <a:p>
            <a:r>
              <a:rPr lang="en-US" altLang="zh-CN" sz="1400" dirty="0" smtClean="0">
                <a:latin typeface="新宋体" panose="02010609030101010101" pitchFamily="49" charset="-122"/>
                <a:ea typeface="新宋体" panose="02010609030101010101" pitchFamily="49" charset="-122"/>
              </a:rPr>
              <a:t>EP10</a:t>
            </a:r>
            <a:r>
              <a:rPr lang="en-US" altLang="zh-CN" sz="1400" dirty="0">
                <a:latin typeface="新宋体" panose="02010609030101010101" pitchFamily="49" charset="-122"/>
                <a:ea typeface="新宋体" panose="02010609030101010101" pitchFamily="49" charset="-122"/>
              </a:rPr>
              <a:t>: </a:t>
            </a:r>
            <a:r>
              <a:rPr lang="zh-CN" altLang="en-US" sz="1400" dirty="0">
                <a:solidFill>
                  <a:srgbClr val="FF0000"/>
                </a:solidFill>
                <a:latin typeface="新宋体" panose="02010609030101010101" pitchFamily="49" charset="-122"/>
                <a:ea typeface="新宋体" panose="02010609030101010101" pitchFamily="49" charset="-122"/>
              </a:rPr>
              <a:t>我工作，我骄傲</a:t>
            </a:r>
            <a:r>
              <a:rPr lang="zh-CN" altLang="en-US" sz="1400" dirty="0" smtClean="0">
                <a:solidFill>
                  <a:srgbClr val="FF0000"/>
                </a:solidFill>
                <a:latin typeface="新宋体" panose="02010609030101010101" pitchFamily="49" charset="-122"/>
                <a:ea typeface="新宋体" panose="02010609030101010101" pitchFamily="49" charset="-122"/>
              </a:rPr>
              <a:t>，我全力以赴，我终将</a:t>
            </a:r>
            <a:r>
              <a:rPr lang="zh-CN" altLang="en-US" sz="1400" dirty="0">
                <a:solidFill>
                  <a:srgbClr val="FF0000"/>
                </a:solidFill>
                <a:latin typeface="新宋体" panose="02010609030101010101" pitchFamily="49" charset="-122"/>
                <a:ea typeface="新宋体" panose="02010609030101010101" pitchFamily="49" charset="-122"/>
              </a:rPr>
              <a:t>与众不同</a:t>
            </a:r>
            <a:r>
              <a:rPr lang="zh-CN" altLang="en-US" sz="1400" dirty="0">
                <a:latin typeface="新宋体" panose="02010609030101010101" pitchFamily="49" charset="-122"/>
                <a:ea typeface="新宋体" panose="02010609030101010101" pitchFamily="49" charset="-122"/>
              </a:rPr>
              <a:t>。 </a:t>
            </a:r>
            <a:r>
              <a:rPr lang="en-US" altLang="zh-CN" sz="1400" dirty="0">
                <a:latin typeface="新宋体" panose="02010609030101010101" pitchFamily="49" charset="-122"/>
                <a:ea typeface="新宋体" panose="02010609030101010101" pitchFamily="49" charset="-122"/>
              </a:rPr>
              <a:t>(Take pride in your work and give it your best. Your commitment to excellence sets you apart</a:t>
            </a:r>
            <a:r>
              <a:rPr lang="en-US" altLang="zh-CN" sz="1400" dirty="0" smtClean="0">
                <a:latin typeface="新宋体" panose="02010609030101010101" pitchFamily="49" charset="-122"/>
                <a:ea typeface="新宋体" panose="02010609030101010101" pitchFamily="49" charset="-122"/>
              </a:rPr>
              <a:t>.)</a:t>
            </a:r>
          </a:p>
          <a:p>
            <a:r>
              <a:rPr lang="en-US" altLang="zh-CN" sz="1400" dirty="0" smtClean="0">
                <a:latin typeface="新宋体" panose="02010609030101010101" pitchFamily="49" charset="-122"/>
                <a:ea typeface="新宋体" panose="02010609030101010101" pitchFamily="49" charset="-122"/>
              </a:rPr>
              <a:t>EP11</a:t>
            </a:r>
            <a:r>
              <a:rPr lang="en-US" altLang="zh-CN" sz="1400" dirty="0">
                <a:latin typeface="新宋体" panose="02010609030101010101" pitchFamily="49" charset="-122"/>
                <a:ea typeface="新宋体" panose="02010609030101010101" pitchFamily="49" charset="-122"/>
              </a:rPr>
              <a:t>: </a:t>
            </a:r>
            <a:r>
              <a:rPr lang="zh-CN" altLang="en-US" sz="1400" dirty="0">
                <a:solidFill>
                  <a:schemeClr val="tx1"/>
                </a:solidFill>
                <a:latin typeface="新宋体" panose="02010609030101010101" pitchFamily="49" charset="-122"/>
                <a:ea typeface="新宋体" panose="02010609030101010101" pitchFamily="49" charset="-122"/>
              </a:rPr>
              <a:t>不积跬步无以至千里，锲而不舍的前进吧</a:t>
            </a:r>
            <a:r>
              <a:rPr lang="zh-CN" altLang="en-US" sz="1400" dirty="0">
                <a:latin typeface="新宋体" panose="02010609030101010101" pitchFamily="49" charset="-122"/>
                <a:ea typeface="新宋体" panose="02010609030101010101" pitchFamily="49" charset="-122"/>
              </a:rPr>
              <a:t>。</a:t>
            </a:r>
            <a:r>
              <a:rPr lang="en-US" altLang="zh-CN" sz="1400" dirty="0">
                <a:latin typeface="新宋体" panose="02010609030101010101" pitchFamily="49" charset="-122"/>
                <a:ea typeface="新宋体" panose="02010609030101010101" pitchFamily="49" charset="-122"/>
              </a:rPr>
              <a:t>(Remember that progress is made one step at a time. Stay determined and keep moving forward.)</a:t>
            </a:r>
            <a:endParaRPr lang="zh-CN" altLang="en-US" sz="1400" dirty="0">
              <a:latin typeface="新宋体" panose="02010609030101010101" pitchFamily="49" charset="-122"/>
              <a:ea typeface="新宋体" panose="02010609030101010101" pitchFamily="49" charset="-122"/>
            </a:endParaRPr>
          </a:p>
        </p:txBody>
      </p:sp>
      <p:sp>
        <p:nvSpPr>
          <p:cNvPr id="5" name="矩形 4"/>
          <p:cNvSpPr/>
          <p:nvPr/>
        </p:nvSpPr>
        <p:spPr>
          <a:xfrm>
            <a:off x="4572000" y="1780674"/>
            <a:ext cx="1042737" cy="288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Tree>
    <p:extLst>
      <p:ext uri="{BB962C8B-B14F-4D97-AF65-F5344CB8AC3E}">
        <p14:creationId xmlns:p14="http://schemas.microsoft.com/office/powerpoint/2010/main" val="40376548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228359" y="6410509"/>
            <a:ext cx="11819262" cy="369332"/>
          </a:xfrm>
          <a:prstGeom prst="rect">
            <a:avLst/>
          </a:prstGeom>
        </p:spPr>
        <p:txBody>
          <a:bodyPr wrap="square">
            <a:spAutoFit/>
          </a:bodyPr>
          <a:lstStyle/>
          <a:p>
            <a:r>
              <a:rPr lang="en-US" altLang="zh-CN" i="1" dirty="0">
                <a:solidFill>
                  <a:srgbClr val="5D84D1"/>
                </a:solidFill>
              </a:rPr>
              <a:t>《Rephrase and Respond: Let Large Language Models </a:t>
            </a:r>
            <a:r>
              <a:rPr lang="en-US" altLang="zh-CN" i="1" dirty="0" smtClean="0">
                <a:solidFill>
                  <a:srgbClr val="5D84D1"/>
                </a:solidFill>
              </a:rPr>
              <a:t>Ask Better </a:t>
            </a:r>
            <a:r>
              <a:rPr lang="en-US" altLang="zh-CN" i="1" dirty="0">
                <a:solidFill>
                  <a:srgbClr val="5D84D1"/>
                </a:solidFill>
              </a:rPr>
              <a:t>Questions for </a:t>
            </a:r>
            <a:r>
              <a:rPr lang="en-US" altLang="zh-CN" i="1" dirty="0" smtClean="0">
                <a:solidFill>
                  <a:srgbClr val="5D84D1"/>
                </a:solidFill>
              </a:rPr>
              <a:t>Themselves》</a:t>
            </a:r>
            <a:r>
              <a:rPr lang="zh-CN" altLang="en-US" i="1" dirty="0" smtClean="0">
                <a:solidFill>
                  <a:srgbClr val="5D84D1"/>
                </a:solidFill>
              </a:rPr>
              <a:t>，</a:t>
            </a:r>
            <a:r>
              <a:rPr lang="en-US" altLang="zh-CN" i="1" dirty="0" smtClean="0">
                <a:solidFill>
                  <a:srgbClr val="5D84D1"/>
                </a:solidFill>
              </a:rPr>
              <a:t>Meta</a:t>
            </a:r>
            <a:r>
              <a:rPr lang="zh-CN" altLang="en-US" i="1" dirty="0" smtClean="0">
                <a:solidFill>
                  <a:srgbClr val="5D84D1"/>
                </a:solidFill>
              </a:rPr>
              <a:t>，</a:t>
            </a:r>
            <a:r>
              <a:rPr lang="en-US" altLang="zh-CN" i="1" dirty="0" smtClean="0">
                <a:solidFill>
                  <a:srgbClr val="5D84D1"/>
                </a:solidFill>
              </a:rPr>
              <a:t>UCLA</a:t>
            </a:r>
            <a:endParaRPr lang="en-US" altLang="zh-CN" b="1" i="1" dirty="0">
              <a:solidFill>
                <a:srgbClr val="5D84D1"/>
              </a:solidFill>
              <a:latin typeface="-apple-system"/>
            </a:endParaRPr>
          </a:p>
        </p:txBody>
      </p:sp>
      <p:sp>
        <p:nvSpPr>
          <p:cNvPr id="9" name="矩形 8"/>
          <p:cNvSpPr/>
          <p:nvPr/>
        </p:nvSpPr>
        <p:spPr>
          <a:xfrm>
            <a:off x="271128" y="489073"/>
            <a:ext cx="6607127" cy="1015663"/>
          </a:xfrm>
          <a:prstGeom prst="rect">
            <a:avLst/>
          </a:prstGeom>
        </p:spPr>
        <p:txBody>
          <a:bodyPr wrap="square">
            <a:spAutoFit/>
          </a:bodyPr>
          <a:lstStyle/>
          <a:p>
            <a:r>
              <a:rPr lang="en-US" altLang="zh-CN" sz="2400" dirty="0" err="1" smtClean="0">
                <a:solidFill>
                  <a:srgbClr val="191B1F"/>
                </a:solidFill>
                <a:latin typeface="新宋体" panose="02010609030101010101" pitchFamily="49" charset="-122"/>
                <a:ea typeface="新宋体" panose="02010609030101010101" pitchFamily="49" charset="-122"/>
              </a:rPr>
              <a:t>RaR</a:t>
            </a:r>
            <a:r>
              <a:rPr lang="zh-CN" altLang="en-US" dirty="0" smtClean="0">
                <a:solidFill>
                  <a:srgbClr val="191B1F"/>
                </a:solidFill>
                <a:latin typeface="新宋体" panose="02010609030101010101" pitchFamily="49" charset="-122"/>
                <a:ea typeface="新宋体" panose="02010609030101010101" pitchFamily="49" charset="-122"/>
              </a:rPr>
              <a:t>：</a:t>
            </a:r>
            <a:r>
              <a:rPr lang="zh-CN" altLang="en-US" dirty="0" smtClean="0">
                <a:solidFill>
                  <a:srgbClr val="FF0000"/>
                </a:solidFill>
                <a:latin typeface="新宋体" panose="02010609030101010101" pitchFamily="49" charset="-122"/>
                <a:ea typeface="新宋体" panose="02010609030101010101" pitchFamily="49" charset="-122"/>
              </a:rPr>
              <a:t>让大语言模型复述一遍问题再回答</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利用问题扩展与重复，消除模型近因偏差的影响，同时相当于增加了任务的权重。</a:t>
            </a:r>
            <a:endParaRPr lang="zh-CN" altLang="en-US" dirty="0">
              <a:latin typeface="新宋体" panose="02010609030101010101" pitchFamily="49" charset="-122"/>
              <a:ea typeface="新宋体" panose="02010609030101010101" pitchFamily="49" charset="-122"/>
            </a:endParaRPr>
          </a:p>
        </p:txBody>
      </p:sp>
      <p:pic>
        <p:nvPicPr>
          <p:cNvPr id="6" name="图片 5"/>
          <p:cNvPicPr>
            <a:picLocks noChangeAspect="1"/>
          </p:cNvPicPr>
          <p:nvPr/>
        </p:nvPicPr>
        <p:blipFill>
          <a:blip r:embed="rId3"/>
          <a:stretch>
            <a:fillRect/>
          </a:stretch>
        </p:blipFill>
        <p:spPr>
          <a:xfrm>
            <a:off x="7015376" y="4009216"/>
            <a:ext cx="4423852" cy="2049167"/>
          </a:xfrm>
          <a:prstGeom prst="rect">
            <a:avLst/>
          </a:prstGeom>
        </p:spPr>
      </p:pic>
      <p:pic>
        <p:nvPicPr>
          <p:cNvPr id="7" name="图片 6"/>
          <p:cNvPicPr>
            <a:picLocks noChangeAspect="1"/>
          </p:cNvPicPr>
          <p:nvPr/>
        </p:nvPicPr>
        <p:blipFill>
          <a:blip r:embed="rId4"/>
          <a:stretch>
            <a:fillRect/>
          </a:stretch>
        </p:blipFill>
        <p:spPr>
          <a:xfrm>
            <a:off x="364116" y="3849359"/>
            <a:ext cx="6325442" cy="2267355"/>
          </a:xfrm>
          <a:prstGeom prst="rect">
            <a:avLst/>
          </a:prstGeom>
        </p:spPr>
      </p:pic>
      <p:pic>
        <p:nvPicPr>
          <p:cNvPr id="8" name="图片 7"/>
          <p:cNvPicPr>
            <a:picLocks noChangeAspect="1"/>
          </p:cNvPicPr>
          <p:nvPr/>
        </p:nvPicPr>
        <p:blipFill>
          <a:blip r:embed="rId5"/>
          <a:stretch>
            <a:fillRect/>
          </a:stretch>
        </p:blipFill>
        <p:spPr>
          <a:xfrm>
            <a:off x="2229060" y="1226197"/>
            <a:ext cx="3256808" cy="2623161"/>
          </a:xfrm>
          <a:prstGeom prst="rect">
            <a:avLst/>
          </a:prstGeom>
        </p:spPr>
      </p:pic>
      <p:cxnSp>
        <p:nvCxnSpPr>
          <p:cNvPr id="15" name="直接连接符 14"/>
          <p:cNvCxnSpPr/>
          <p:nvPr/>
        </p:nvCxnSpPr>
        <p:spPr>
          <a:xfrm>
            <a:off x="7015377" y="792611"/>
            <a:ext cx="0" cy="53241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015377" y="733600"/>
            <a:ext cx="4871823" cy="3570208"/>
          </a:xfrm>
          <a:prstGeom prst="rect">
            <a:avLst/>
          </a:prstGeom>
        </p:spPr>
        <p:txBody>
          <a:bodyPr wrap="square">
            <a:spAutoFit/>
          </a:bodyPr>
          <a:lstStyle/>
          <a:p>
            <a:r>
              <a:rPr lang="en-US" altLang="zh-CN" b="1" dirty="0" smtClean="0">
                <a:latin typeface="新宋体" panose="02010609030101010101" pitchFamily="49" charset="-122"/>
                <a:ea typeface="新宋体" panose="02010609030101010101" pitchFamily="49" charset="-122"/>
              </a:rPr>
              <a:t>One Step</a:t>
            </a:r>
            <a:r>
              <a:rPr lang="zh-CN" altLang="en-US" b="1" dirty="0" smtClean="0">
                <a:latin typeface="新宋体" panose="02010609030101010101" pitchFamily="49" charset="-122"/>
                <a:ea typeface="新宋体" panose="02010609030101010101" pitchFamily="49" charset="-122"/>
              </a:rPr>
              <a:t>：</a:t>
            </a:r>
            <a:endParaRPr lang="en-US" altLang="zh-CN" b="1" dirty="0" smtClean="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a:t>
            </a:r>
            <a:r>
              <a:rPr lang="en-US" altLang="zh-CN" sz="1600" dirty="0">
                <a:solidFill>
                  <a:srgbClr val="FF0000"/>
                </a:solidFill>
                <a:latin typeface="新宋体" panose="02010609030101010101" pitchFamily="49" charset="-122"/>
                <a:ea typeface="新宋体" panose="02010609030101010101" pitchFamily="49" charset="-122"/>
              </a:rPr>
              <a:t>{question}</a:t>
            </a:r>
            <a:r>
              <a:rPr lang="en-US" altLang="zh-CN" sz="1600" dirty="0">
                <a:latin typeface="新宋体" panose="02010609030101010101" pitchFamily="49" charset="-122"/>
                <a:ea typeface="新宋体" panose="02010609030101010101" pitchFamily="49" charset="-122"/>
              </a:rPr>
              <a:t>" Rephrase and expand the question, and respond</a:t>
            </a:r>
            <a:r>
              <a:rPr lang="en-US" altLang="zh-CN" sz="1600" dirty="0" smtClean="0">
                <a:latin typeface="新宋体" panose="02010609030101010101" pitchFamily="49" charset="-122"/>
                <a:ea typeface="新宋体" panose="02010609030101010101" pitchFamily="49" charset="-122"/>
              </a:rPr>
              <a:t>. </a:t>
            </a:r>
          </a:p>
          <a:p>
            <a:r>
              <a:rPr lang="zh-CN" altLang="en-US" sz="1600" dirty="0" smtClean="0">
                <a:solidFill>
                  <a:srgbClr val="2E4EE0"/>
                </a:solidFill>
                <a:latin typeface="新宋体" panose="02010609030101010101" pitchFamily="49" charset="-122"/>
                <a:ea typeface="新宋体" panose="02010609030101010101" pitchFamily="49" charset="-122"/>
              </a:rPr>
              <a:t>“</a:t>
            </a:r>
            <a:r>
              <a:rPr lang="en-US" altLang="zh-CN" sz="1600" dirty="0" smtClean="0">
                <a:solidFill>
                  <a:srgbClr val="2E4EE0"/>
                </a:solidFill>
                <a:latin typeface="新宋体" panose="02010609030101010101" pitchFamily="49" charset="-122"/>
                <a:ea typeface="新宋体" panose="02010609030101010101" pitchFamily="49" charset="-122"/>
              </a:rPr>
              <a:t>{</a:t>
            </a:r>
            <a:r>
              <a:rPr lang="zh-CN" altLang="en-US" sz="1600" dirty="0" smtClean="0">
                <a:solidFill>
                  <a:srgbClr val="2E4EE0"/>
                </a:solidFill>
                <a:latin typeface="新宋体" panose="02010609030101010101" pitchFamily="49" charset="-122"/>
                <a:ea typeface="新宋体" panose="02010609030101010101" pitchFamily="49" charset="-122"/>
              </a:rPr>
              <a:t>原始问题</a:t>
            </a:r>
            <a:r>
              <a:rPr lang="en-US" altLang="zh-CN" sz="1600" dirty="0" smtClean="0">
                <a:solidFill>
                  <a:srgbClr val="2E4EE0"/>
                </a:solidFill>
                <a:latin typeface="新宋体" panose="02010609030101010101" pitchFamily="49" charset="-122"/>
                <a:ea typeface="新宋体" panose="02010609030101010101" pitchFamily="49" charset="-122"/>
              </a:rPr>
              <a:t>}</a:t>
            </a:r>
            <a:r>
              <a:rPr lang="zh-CN" altLang="en-US" sz="1600" dirty="0" smtClean="0">
                <a:solidFill>
                  <a:srgbClr val="2E4EE0"/>
                </a:solidFill>
                <a:latin typeface="新宋体" panose="02010609030101010101" pitchFamily="49" charset="-122"/>
                <a:ea typeface="新宋体" panose="02010609030101010101" pitchFamily="49" charset="-122"/>
              </a:rPr>
              <a:t>”</a:t>
            </a:r>
            <a:r>
              <a:rPr lang="zh-CN" altLang="en-US" sz="1600" dirty="0" smtClean="0">
                <a:solidFill>
                  <a:srgbClr val="00B050"/>
                </a:solidFill>
                <a:latin typeface="新宋体" panose="02010609030101010101" pitchFamily="49" charset="-122"/>
                <a:ea typeface="新宋体" panose="02010609030101010101" pitchFamily="49" charset="-122"/>
              </a:rPr>
              <a:t>重述</a:t>
            </a:r>
            <a:r>
              <a:rPr lang="zh-CN" altLang="en-US" sz="1600" dirty="0">
                <a:solidFill>
                  <a:srgbClr val="00B050"/>
                </a:solidFill>
                <a:latin typeface="新宋体" panose="02010609030101010101" pitchFamily="49" charset="-122"/>
                <a:ea typeface="新宋体" panose="02010609030101010101" pitchFamily="49" charset="-122"/>
              </a:rPr>
              <a:t>并扩展这个问题，然后进行回答</a:t>
            </a:r>
            <a:r>
              <a:rPr lang="zh-CN" altLang="en-US" sz="1600" dirty="0" smtClean="0">
                <a:solidFill>
                  <a:srgbClr val="2E4EE0"/>
                </a:solidFill>
                <a:latin typeface="新宋体" panose="02010609030101010101" pitchFamily="49" charset="-122"/>
                <a:ea typeface="新宋体" panose="02010609030101010101" pitchFamily="49" charset="-122"/>
              </a:rPr>
              <a:t>。</a:t>
            </a:r>
            <a:endParaRPr lang="en-US" altLang="zh-CN" sz="1600" dirty="0" smtClean="0">
              <a:solidFill>
                <a:srgbClr val="2E4EE0"/>
              </a:solidFill>
              <a:latin typeface="新宋体" panose="02010609030101010101" pitchFamily="49" charset="-122"/>
              <a:ea typeface="新宋体" panose="02010609030101010101" pitchFamily="49" charset="-122"/>
            </a:endParaRPr>
          </a:p>
          <a:p>
            <a:endParaRPr lang="en-US" altLang="zh-CN" sz="1400" dirty="0"/>
          </a:p>
          <a:p>
            <a:r>
              <a:rPr lang="en-US" altLang="zh-CN" b="1" dirty="0" smtClean="0">
                <a:latin typeface="新宋体" panose="02010609030101010101" pitchFamily="49" charset="-122"/>
                <a:ea typeface="新宋体" panose="02010609030101010101" pitchFamily="49" charset="-122"/>
              </a:rPr>
              <a:t>Two Step</a:t>
            </a:r>
            <a:r>
              <a:rPr lang="zh-CN" altLang="en-US" b="1" dirty="0" smtClean="0">
                <a:latin typeface="新宋体" panose="02010609030101010101" pitchFamily="49" charset="-122"/>
                <a:ea typeface="新宋体" panose="02010609030101010101" pitchFamily="49" charset="-122"/>
              </a:rPr>
              <a:t>：</a:t>
            </a:r>
            <a:endParaRPr lang="en-US" altLang="zh-CN" b="1" dirty="0" smtClean="0">
              <a:latin typeface="新宋体" panose="02010609030101010101" pitchFamily="49" charset="-122"/>
              <a:ea typeface="新宋体" panose="02010609030101010101" pitchFamily="49" charset="-122"/>
            </a:endParaRPr>
          </a:p>
          <a:p>
            <a:r>
              <a:rPr lang="en-US" altLang="zh-CN" sz="1400" dirty="0" smtClean="0">
                <a:latin typeface="新宋体" panose="02010609030101010101" pitchFamily="49" charset="-122"/>
                <a:ea typeface="新宋体" panose="02010609030101010101" pitchFamily="49" charset="-122"/>
              </a:rPr>
              <a:t>1. “{</a:t>
            </a:r>
            <a:r>
              <a:rPr lang="en-US" altLang="zh-CN" sz="1400" dirty="0">
                <a:latin typeface="新宋体" panose="02010609030101010101" pitchFamily="49" charset="-122"/>
                <a:ea typeface="新宋体" panose="02010609030101010101" pitchFamily="49" charset="-122"/>
              </a:rPr>
              <a:t>question</a:t>
            </a:r>
            <a:r>
              <a:rPr lang="en-US" altLang="zh-CN" sz="1400" dirty="0" smtClean="0">
                <a:latin typeface="新宋体" panose="02010609030101010101" pitchFamily="49" charset="-122"/>
                <a:ea typeface="新宋体" panose="02010609030101010101" pitchFamily="49" charset="-122"/>
              </a:rPr>
              <a:t>}” </a:t>
            </a:r>
            <a:r>
              <a:rPr lang="en-US" altLang="zh-CN" sz="1400" dirty="0">
                <a:latin typeface="新宋体" panose="02010609030101010101" pitchFamily="49" charset="-122"/>
                <a:ea typeface="新宋体" panose="02010609030101010101" pitchFamily="49" charset="-122"/>
              </a:rPr>
              <a:t>Given the above question, rephrase and expand it to help you do better answering. Maintain all information in the original </a:t>
            </a:r>
            <a:r>
              <a:rPr lang="en-US" altLang="zh-CN" sz="1400" dirty="0" smtClean="0">
                <a:latin typeface="新宋体" panose="02010609030101010101" pitchFamily="49" charset="-122"/>
                <a:ea typeface="新宋体" panose="02010609030101010101" pitchFamily="49" charset="-122"/>
              </a:rPr>
              <a:t>question</a:t>
            </a:r>
            <a:endParaRPr lang="en-US" altLang="zh-CN" sz="1400" dirty="0">
              <a:latin typeface="新宋体" panose="02010609030101010101" pitchFamily="49" charset="-122"/>
              <a:ea typeface="新宋体" panose="02010609030101010101" pitchFamily="49" charset="-122"/>
            </a:endParaRPr>
          </a:p>
          <a:p>
            <a:endParaRPr lang="en-US" altLang="zh-CN" sz="1400" dirty="0" smtClean="0">
              <a:latin typeface="新宋体" panose="02010609030101010101" pitchFamily="49" charset="-122"/>
              <a:ea typeface="新宋体" panose="02010609030101010101" pitchFamily="49" charset="-122"/>
            </a:endParaRPr>
          </a:p>
          <a:p>
            <a:r>
              <a:rPr lang="en-US" altLang="zh-CN" sz="1400" dirty="0" smtClean="0">
                <a:latin typeface="新宋体" panose="02010609030101010101" pitchFamily="49" charset="-122"/>
                <a:ea typeface="新宋体" panose="02010609030101010101" pitchFamily="49" charset="-122"/>
              </a:rPr>
              <a:t>2. (original</a:t>
            </a:r>
            <a:r>
              <a:rPr lang="en-US" altLang="zh-CN" sz="1400" dirty="0">
                <a:latin typeface="新宋体" panose="02010609030101010101" pitchFamily="49" charset="-122"/>
                <a:ea typeface="新宋体" panose="02010609030101010101" pitchFamily="49" charset="-122"/>
              </a:rPr>
              <a:t>) {question} (rephrased) {</a:t>
            </a:r>
            <a:r>
              <a:rPr lang="en-US" altLang="zh-CN" sz="1400" dirty="0" err="1">
                <a:latin typeface="新宋体" panose="02010609030101010101" pitchFamily="49" charset="-122"/>
                <a:ea typeface="新宋体" panose="02010609030101010101" pitchFamily="49" charset="-122"/>
              </a:rPr>
              <a:t>rephrasedquestion</a:t>
            </a:r>
            <a:r>
              <a:rPr lang="en-US" altLang="zh-CN" sz="1400" dirty="0">
                <a:latin typeface="新宋体" panose="02010609030101010101" pitchFamily="49" charset="-122"/>
                <a:ea typeface="新宋体" panose="02010609030101010101" pitchFamily="49" charset="-122"/>
              </a:rPr>
              <a:t>} Use your answer for the rephrased question to answer the original </a:t>
            </a:r>
            <a:r>
              <a:rPr lang="en-US" altLang="zh-CN" sz="1400" dirty="0" smtClean="0">
                <a:latin typeface="新宋体" panose="02010609030101010101" pitchFamily="49" charset="-122"/>
                <a:ea typeface="新宋体" panose="02010609030101010101" pitchFamily="49" charset="-122"/>
              </a:rPr>
              <a:t>question</a:t>
            </a:r>
          </a:p>
          <a:p>
            <a:endParaRPr lang="en-US" altLang="zh-CN" sz="1400" dirty="0" smtClean="0">
              <a:latin typeface="新宋体" panose="02010609030101010101" pitchFamily="49" charset="-122"/>
              <a:ea typeface="新宋体" panose="02010609030101010101" pitchFamily="49" charset="-122"/>
            </a:endParaRPr>
          </a:p>
        </p:txBody>
      </p:sp>
      <p:sp>
        <p:nvSpPr>
          <p:cNvPr id="10" name="矩形 9"/>
          <p:cNvSpPr/>
          <p:nvPr/>
        </p:nvSpPr>
        <p:spPr>
          <a:xfrm>
            <a:off x="352134" y="6096335"/>
            <a:ext cx="10588582"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该方法及变体，可在</a:t>
            </a:r>
            <a:r>
              <a:rPr lang="en-US" altLang="zh-CN" dirty="0" smtClean="0">
                <a:latin typeface="新宋体" panose="02010609030101010101" pitchFamily="49" charset="-122"/>
                <a:ea typeface="新宋体" panose="02010609030101010101" pitchFamily="49" charset="-122"/>
              </a:rPr>
              <a:t>Agent</a:t>
            </a:r>
            <a:r>
              <a:rPr lang="zh-CN" altLang="en-US" dirty="0" smtClean="0">
                <a:latin typeface="新宋体" panose="02010609030101010101" pitchFamily="49" charset="-122"/>
                <a:ea typeface="新宋体" panose="02010609030101010101" pitchFamily="49" charset="-122"/>
              </a:rPr>
              <a:t>中自动收集用户需求生成</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0044201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61948" y="875503"/>
            <a:ext cx="8039646" cy="5623917"/>
            <a:chOff x="389709" y="791396"/>
            <a:chExt cx="8039646" cy="5623917"/>
          </a:xfrm>
        </p:grpSpPr>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09" y="791396"/>
              <a:ext cx="8039646" cy="5623917"/>
            </a:xfrm>
            <a:prstGeom prst="rect">
              <a:avLst/>
            </a:prstGeom>
          </p:spPr>
        </p:pic>
        <p:sp>
          <p:nvSpPr>
            <p:cNvPr id="8" name="矩形 7"/>
            <p:cNvSpPr/>
            <p:nvPr/>
          </p:nvSpPr>
          <p:spPr>
            <a:xfrm>
              <a:off x="2966382" y="930585"/>
              <a:ext cx="2077505" cy="369332"/>
            </a:xfrm>
            <a:prstGeom prst="rect">
              <a:avLst/>
            </a:prstGeom>
          </p:spPr>
          <p:txBody>
            <a:bodyPr wrap="square">
              <a:spAutoFit/>
            </a:bodyPr>
            <a:lstStyle/>
            <a:p>
              <a:r>
                <a:rPr lang="en-US" altLang="zh-CN" dirty="0" smtClean="0">
                  <a:solidFill>
                    <a:srgbClr val="5D84D1"/>
                  </a:solidFill>
                </a:rPr>
                <a:t>A16z </a:t>
              </a:r>
              <a:r>
                <a:rPr lang="zh-CN" altLang="en-US" dirty="0" smtClean="0">
                  <a:solidFill>
                    <a:srgbClr val="5D84D1"/>
                  </a:solidFill>
                </a:rPr>
                <a:t>风投合伙人</a:t>
              </a:r>
              <a:endParaRPr lang="zh-CN" altLang="en-US" dirty="0">
                <a:solidFill>
                  <a:srgbClr val="5D84D1"/>
                </a:solidFill>
              </a:endParaRPr>
            </a:p>
          </p:txBody>
        </p:sp>
      </p:grpSp>
      <p:cxnSp>
        <p:nvCxnSpPr>
          <p:cNvPr id="7" name="直接连接符 6"/>
          <p:cNvCxnSpPr/>
          <p:nvPr/>
        </p:nvCxnSpPr>
        <p:spPr>
          <a:xfrm>
            <a:off x="6241183" y="813383"/>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4" y="761448"/>
            <a:ext cx="4186738" cy="5852024"/>
          </a:xfrm>
          <a:prstGeom prst="rect">
            <a:avLst/>
          </a:prstGeom>
        </p:spPr>
      </p:pic>
    </p:spTree>
    <p:extLst>
      <p:ext uri="{BB962C8B-B14F-4D97-AF65-F5344CB8AC3E}">
        <p14:creationId xmlns:p14="http://schemas.microsoft.com/office/powerpoint/2010/main" val="634235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5860183" y="655915"/>
            <a:ext cx="0" cy="4495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59080" y="655915"/>
            <a:ext cx="5410200" cy="646331"/>
          </a:xfrm>
          <a:prstGeom prst="rect">
            <a:avLst/>
          </a:prstGeom>
        </p:spPr>
        <p:txBody>
          <a:bodyPr wrap="square">
            <a:spAutoFit/>
          </a:bodyPr>
          <a:lstStyle/>
          <a:p>
            <a:r>
              <a:rPr lang="en-US" altLang="zh-CN" dirty="0" smtClean="0">
                <a:solidFill>
                  <a:srgbClr val="FF0000"/>
                </a:solidFill>
                <a:latin typeface="新宋体" panose="02010609030101010101" pitchFamily="49" charset="-122"/>
                <a:ea typeface="新宋体" panose="02010609030101010101" pitchFamily="49" charset="-122"/>
              </a:rPr>
              <a:t>Let’s </a:t>
            </a:r>
            <a:r>
              <a:rPr lang="en-US" altLang="zh-CN" dirty="0">
                <a:solidFill>
                  <a:srgbClr val="FF0000"/>
                </a:solidFill>
                <a:latin typeface="新宋体" panose="02010609030101010101" pitchFamily="49" charset="-122"/>
                <a:ea typeface="新宋体" panose="02010609030101010101" pitchFamily="49" charset="-122"/>
              </a:rPr>
              <a:t>work this out in a step by step way to be sure we have the right </a:t>
            </a:r>
            <a:r>
              <a:rPr lang="en-US" altLang="zh-CN" dirty="0" smtClean="0">
                <a:solidFill>
                  <a:srgbClr val="FF0000"/>
                </a:solidFill>
                <a:latin typeface="新宋体" panose="02010609030101010101" pitchFamily="49" charset="-122"/>
                <a:ea typeface="新宋体" panose="02010609030101010101" pitchFamily="49" charset="-122"/>
              </a:rPr>
              <a:t>answer.</a:t>
            </a:r>
            <a:endParaRPr lang="zh-CN" altLang="en-US" dirty="0">
              <a:solidFill>
                <a:srgbClr val="FF0000"/>
              </a:solidFill>
              <a:latin typeface="新宋体" panose="02010609030101010101" pitchFamily="49" charset="-122"/>
              <a:ea typeface="新宋体" panose="02010609030101010101" pitchFamily="49" charset="-122"/>
            </a:endParaRPr>
          </a:p>
        </p:txBody>
      </p:sp>
      <p:sp>
        <p:nvSpPr>
          <p:cNvPr id="10" name="矩形 9"/>
          <p:cNvSpPr/>
          <p:nvPr/>
        </p:nvSpPr>
        <p:spPr>
          <a:xfrm>
            <a:off x="68451" y="4073035"/>
            <a:ext cx="5547360" cy="923330"/>
          </a:xfrm>
          <a:prstGeom prst="rect">
            <a:avLst/>
          </a:prstGeom>
        </p:spPr>
        <p:txBody>
          <a:bodyPr wrap="square">
            <a:spAutoFit/>
          </a:bodyPr>
          <a:lstStyle/>
          <a:p>
            <a:pPr algn="ctr"/>
            <a:r>
              <a:rPr lang="en-US" altLang="zh-CN" dirty="0" err="1" smtClean="0"/>
              <a:t>MultiArith</a:t>
            </a:r>
            <a:r>
              <a:rPr lang="zh-CN" altLang="en-US" dirty="0" smtClean="0"/>
              <a:t>数据集结果</a:t>
            </a:r>
            <a:endParaRPr lang="en-US" altLang="zh-CN" i="1" dirty="0" smtClean="0">
              <a:solidFill>
                <a:schemeClr val="tx1">
                  <a:lumMod val="50000"/>
                  <a:lumOff val="50000"/>
                </a:schemeClr>
              </a:solidFill>
            </a:endParaRPr>
          </a:p>
          <a:p>
            <a:r>
              <a:rPr lang="en-US" altLang="zh-CN" i="1" dirty="0" smtClean="0">
                <a:solidFill>
                  <a:schemeClr val="tx1">
                    <a:lumMod val="50000"/>
                    <a:lumOff val="50000"/>
                  </a:schemeClr>
                </a:solidFill>
              </a:rPr>
              <a:t>《</a:t>
            </a:r>
            <a:r>
              <a:rPr lang="en-US" altLang="zh-CN" i="1" dirty="0" smtClean="0">
                <a:solidFill>
                  <a:schemeClr val="tx1">
                    <a:lumMod val="50000"/>
                    <a:lumOff val="50000"/>
                  </a:schemeClr>
                </a:solidFill>
              </a:rPr>
              <a:t>APE</a:t>
            </a:r>
            <a:r>
              <a:rPr lang="en-US" altLang="zh-CN" i="1" dirty="0">
                <a:solidFill>
                  <a:schemeClr val="tx1">
                    <a:lumMod val="50000"/>
                    <a:lumOff val="50000"/>
                  </a:schemeClr>
                </a:solidFill>
              </a:rPr>
              <a:t>: </a:t>
            </a:r>
            <a:r>
              <a:rPr lang="en-US" altLang="zh-CN" i="1" dirty="0" smtClean="0">
                <a:solidFill>
                  <a:schemeClr val="tx1">
                    <a:lumMod val="50000"/>
                    <a:lumOff val="50000"/>
                  </a:schemeClr>
                </a:solidFill>
              </a:rPr>
              <a:t>Large </a:t>
            </a:r>
            <a:r>
              <a:rPr lang="en-US" altLang="zh-CN" i="1" dirty="0">
                <a:solidFill>
                  <a:schemeClr val="tx1">
                    <a:lumMod val="50000"/>
                    <a:lumOff val="50000"/>
                  </a:schemeClr>
                </a:solidFill>
              </a:rPr>
              <a:t>Language models are human-level prompt </a:t>
            </a:r>
            <a:r>
              <a:rPr lang="en-US" altLang="zh-CN" i="1" dirty="0" smtClean="0">
                <a:solidFill>
                  <a:schemeClr val="tx1">
                    <a:lumMod val="50000"/>
                    <a:lumOff val="50000"/>
                  </a:schemeClr>
                </a:solidFill>
              </a:rPr>
              <a:t>engineers》</a:t>
            </a:r>
            <a:endParaRPr lang="en-US" altLang="zh-CN" i="1" dirty="0">
              <a:solidFill>
                <a:schemeClr val="tx1">
                  <a:lumMod val="50000"/>
                  <a:lumOff val="50000"/>
                </a:schemeClr>
              </a:solidFill>
            </a:endParaRPr>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51" y="1675916"/>
            <a:ext cx="5112359" cy="2427599"/>
          </a:xfrm>
          <a:prstGeom prst="rect">
            <a:avLst/>
          </a:prstGeom>
        </p:spPr>
      </p:pic>
      <p:sp>
        <p:nvSpPr>
          <p:cNvPr id="13" name="矩形 12"/>
          <p:cNvSpPr/>
          <p:nvPr/>
        </p:nvSpPr>
        <p:spPr>
          <a:xfrm>
            <a:off x="6024490" y="3888367"/>
            <a:ext cx="6096000" cy="646331"/>
          </a:xfrm>
          <a:prstGeom prst="rect">
            <a:avLst/>
          </a:prstGeom>
        </p:spPr>
        <p:txBody>
          <a:bodyPr>
            <a:spAutoFit/>
          </a:bodyPr>
          <a:lstStyle/>
          <a:p>
            <a:r>
              <a:rPr lang="en-US" altLang="zh-CN" i="1" dirty="0" smtClean="0">
                <a:solidFill>
                  <a:schemeClr val="tx1">
                    <a:lumMod val="50000"/>
                    <a:lumOff val="50000"/>
                  </a:schemeClr>
                </a:solidFill>
              </a:rPr>
              <a:t>《</a:t>
            </a:r>
            <a:r>
              <a:rPr lang="zh-CN" altLang="en-US" i="1" dirty="0" smtClean="0">
                <a:solidFill>
                  <a:schemeClr val="tx1">
                    <a:lumMod val="50000"/>
                    <a:lumOff val="50000"/>
                  </a:schemeClr>
                </a:solidFill>
              </a:rPr>
              <a:t>Plan-and-Solve Prompting: Improving Zero-Shot Chain-of-Thought Reasoning by Large Language Models</a:t>
            </a:r>
            <a:r>
              <a:rPr lang="en-US" altLang="zh-CN" i="1" dirty="0" smtClean="0">
                <a:solidFill>
                  <a:schemeClr val="tx1">
                    <a:lumMod val="50000"/>
                    <a:lumOff val="50000"/>
                  </a:schemeClr>
                </a:solidFill>
              </a:rPr>
              <a:t>》</a:t>
            </a:r>
            <a:endParaRPr lang="zh-CN" altLang="en-US" i="1" dirty="0">
              <a:solidFill>
                <a:schemeClr val="tx1">
                  <a:lumMod val="50000"/>
                  <a:lumOff val="50000"/>
                </a:schemeClr>
              </a:solidFill>
            </a:endParaRPr>
          </a:p>
        </p:txBody>
      </p:sp>
      <p:sp>
        <p:nvSpPr>
          <p:cNvPr id="14" name="矩形 13"/>
          <p:cNvSpPr/>
          <p:nvPr/>
        </p:nvSpPr>
        <p:spPr>
          <a:xfrm>
            <a:off x="6035847" y="667966"/>
            <a:ext cx="6096000" cy="923330"/>
          </a:xfrm>
          <a:prstGeom prst="rect">
            <a:avLst/>
          </a:prstGeom>
        </p:spPr>
        <p:txBody>
          <a:bodyPr wrap="square">
            <a:spAutoFit/>
          </a:bodyPr>
          <a:lstStyle/>
          <a:p>
            <a:r>
              <a:rPr lang="en-US" altLang="zh-CN" dirty="0">
                <a:solidFill>
                  <a:srgbClr val="FF0000"/>
                </a:solidFill>
                <a:latin typeface="新宋体" panose="02010609030101010101" pitchFamily="49" charset="-122"/>
                <a:ea typeface="新宋体" panose="02010609030101010101" pitchFamily="49" charset="-122"/>
              </a:rPr>
              <a:t>Let’s first understand the problem and devise a plan to solve the problem. Then, let’s carry out the plan and solve the problem step by step.</a:t>
            </a:r>
            <a:endParaRPr lang="zh-CN" altLang="en-US" dirty="0">
              <a:solidFill>
                <a:srgbClr val="FF0000"/>
              </a:solidFill>
              <a:latin typeface="新宋体" panose="02010609030101010101" pitchFamily="49" charset="-122"/>
              <a:ea typeface="新宋体" panose="02010609030101010101" pitchFamily="49" charset="-122"/>
            </a:endParaRPr>
          </a:p>
        </p:txBody>
      </p: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087" y="2236255"/>
            <a:ext cx="6042806" cy="1330319"/>
          </a:xfrm>
          <a:prstGeom prst="rect">
            <a:avLst/>
          </a:prstGeom>
        </p:spPr>
      </p:pic>
      <p:sp>
        <p:nvSpPr>
          <p:cNvPr id="16" name="矩形 15"/>
          <p:cNvSpPr/>
          <p:nvPr/>
        </p:nvSpPr>
        <p:spPr>
          <a:xfrm>
            <a:off x="6051087" y="1704816"/>
            <a:ext cx="5547360" cy="369332"/>
          </a:xfrm>
          <a:prstGeom prst="rect">
            <a:avLst/>
          </a:prstGeom>
        </p:spPr>
        <p:txBody>
          <a:bodyPr wrap="square">
            <a:spAutoFit/>
          </a:bodyPr>
          <a:lstStyle/>
          <a:p>
            <a:r>
              <a:rPr lang="en-US" altLang="zh-CN" dirty="0" smtClean="0">
                <a:solidFill>
                  <a:srgbClr val="0070C0"/>
                </a:solidFill>
              </a:rPr>
              <a:t>/* </a:t>
            </a:r>
            <a:r>
              <a:rPr lang="zh-CN" altLang="en-US" dirty="0" smtClean="0">
                <a:solidFill>
                  <a:srgbClr val="0070C0"/>
                </a:solidFill>
              </a:rPr>
              <a:t>初步具备了</a:t>
            </a:r>
            <a:r>
              <a:rPr lang="en-US" altLang="zh-CN" dirty="0" smtClean="0">
                <a:solidFill>
                  <a:srgbClr val="0070C0"/>
                </a:solidFill>
              </a:rPr>
              <a:t>Agent</a:t>
            </a:r>
            <a:r>
              <a:rPr lang="zh-CN" altLang="en-US" dirty="0" smtClean="0">
                <a:solidFill>
                  <a:srgbClr val="0070C0"/>
                </a:solidFill>
              </a:rPr>
              <a:t>中的</a:t>
            </a:r>
            <a:r>
              <a:rPr lang="en-US" altLang="zh-CN" dirty="0" smtClean="0">
                <a:solidFill>
                  <a:srgbClr val="0070C0"/>
                </a:solidFill>
              </a:rPr>
              <a:t>Planning</a:t>
            </a:r>
            <a:r>
              <a:rPr lang="zh-CN" altLang="en-US" dirty="0" smtClean="0">
                <a:solidFill>
                  <a:srgbClr val="0070C0"/>
                </a:solidFill>
              </a:rPr>
              <a:t>思想 </a:t>
            </a:r>
            <a:r>
              <a:rPr lang="en-US" altLang="zh-CN" dirty="0" smtClean="0">
                <a:solidFill>
                  <a:srgbClr val="0070C0"/>
                </a:solidFill>
              </a:rPr>
              <a:t>*/</a:t>
            </a:r>
            <a:endParaRPr lang="en-US" altLang="zh-CN" i="1" dirty="0" smtClean="0">
              <a:solidFill>
                <a:srgbClr val="0070C0"/>
              </a:solidFill>
            </a:endParaRPr>
          </a:p>
        </p:txBody>
      </p:sp>
      <p:sp>
        <p:nvSpPr>
          <p:cNvPr id="18" name="矩形 17"/>
          <p:cNvSpPr/>
          <p:nvPr/>
        </p:nvSpPr>
        <p:spPr>
          <a:xfrm>
            <a:off x="403071" y="5159786"/>
            <a:ext cx="11265552" cy="1200329"/>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随着</a:t>
            </a:r>
            <a:r>
              <a:rPr lang="en-US" altLang="zh-CN" dirty="0" smtClean="0">
                <a:latin typeface="新宋体" panose="02010609030101010101" pitchFamily="49" charset="-122"/>
                <a:ea typeface="新宋体" panose="02010609030101010101" pitchFamily="49" charset="-122"/>
              </a:rPr>
              <a:t>RLHF</a:t>
            </a:r>
            <a:r>
              <a:rPr lang="zh-CN" altLang="en-US" dirty="0" smtClean="0">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RLAIF</a:t>
            </a:r>
            <a:r>
              <a:rPr lang="zh-CN" altLang="en-US" dirty="0" smtClean="0">
                <a:latin typeface="新宋体" panose="02010609030101010101" pitchFamily="49" charset="-122"/>
                <a:ea typeface="新宋体" panose="02010609030101010101" pitchFamily="49" charset="-122"/>
              </a:rPr>
              <a:t>）的加强，模型往往会自动带入思维链的能力。上述两句提示，是在目前</a:t>
            </a:r>
            <a:r>
              <a:rPr lang="en-US" altLang="zh-CN" dirty="0" smtClean="0">
                <a:latin typeface="新宋体" panose="02010609030101010101" pitchFamily="49" charset="-122"/>
                <a:ea typeface="新宋体" panose="02010609030101010101" pitchFamily="49" charset="-122"/>
              </a:rPr>
              <a:t>GPT4</a:t>
            </a:r>
            <a:r>
              <a:rPr lang="zh-CN" altLang="en-US" dirty="0" smtClean="0">
                <a:latin typeface="新宋体" panose="02010609030101010101" pitchFamily="49" charset="-122"/>
                <a:ea typeface="新宋体" panose="02010609030101010101" pitchFamily="49" charset="-122"/>
              </a:rPr>
              <a:t>中工作的比较好的。</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此外，对</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的工作方式方式的针对性指导，也是激发思维链的方法。如：</a:t>
            </a:r>
            <a:endParaRPr lang="en-US" altLang="zh-CN" dirty="0" smtClean="0">
              <a:latin typeface="新宋体" panose="02010609030101010101" pitchFamily="49" charset="-122"/>
              <a:ea typeface="新宋体" panose="02010609030101010101" pitchFamily="49" charset="-122"/>
            </a:endParaRPr>
          </a:p>
          <a:p>
            <a:pPr lvl="5"/>
            <a:r>
              <a:rPr lang="zh-CN" altLang="en-US" dirty="0" smtClean="0">
                <a:latin typeface="新宋体" panose="02010609030101010101" pitchFamily="49" charset="-122"/>
                <a:ea typeface="新宋体" panose="02010609030101010101" pitchFamily="49" charset="-122"/>
              </a:rPr>
              <a:t>    </a:t>
            </a:r>
            <a:r>
              <a:rPr lang="zh-CN" altLang="en-US" dirty="0" smtClean="0">
                <a:solidFill>
                  <a:srgbClr val="0070C0"/>
                </a:solidFill>
                <a:latin typeface="新宋体" panose="02010609030101010101" pitchFamily="49" charset="-122"/>
                <a:ea typeface="新宋体" panose="02010609030101010101" pitchFamily="49" charset="-122"/>
              </a:rPr>
              <a:t>你按照以下步骤思考：</a:t>
            </a:r>
            <a:r>
              <a:rPr lang="en-US" altLang="zh-CN" dirty="0" smtClean="0">
                <a:solidFill>
                  <a:srgbClr val="0070C0"/>
                </a:solidFill>
                <a:latin typeface="新宋体" panose="02010609030101010101" pitchFamily="49" charset="-122"/>
                <a:ea typeface="新宋体" panose="02010609030101010101" pitchFamily="49" charset="-122"/>
              </a:rPr>
              <a:t>(1)</a:t>
            </a:r>
            <a:r>
              <a:rPr lang="en-US" altLang="zh-CN" dirty="0" smtClean="0">
                <a:solidFill>
                  <a:srgbClr val="0070C0"/>
                </a:solidFill>
                <a:latin typeface="新宋体" panose="02010609030101010101" pitchFamily="49" charset="-122"/>
                <a:ea typeface="新宋体" panose="02010609030101010101" pitchFamily="49" charset="-122"/>
              </a:rPr>
              <a:t>…(2)…(3)…(4)…</a:t>
            </a:r>
            <a:endParaRPr lang="zh-CN" altLang="en-US" dirty="0">
              <a:solidFill>
                <a:srgbClr val="0070C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1007030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10313208"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Zero-shot </a:t>
            </a:r>
            <a:r>
              <a:rPr lang="en-US" altLang="zh-CN" sz="2400" dirty="0" err="1" smtClean="0">
                <a:solidFill>
                  <a:srgbClr val="3856F5"/>
                </a:solidFill>
                <a:latin typeface="微软雅黑" panose="020B0503020204020204" pitchFamily="34" charset="-122"/>
                <a:ea typeface="微软雅黑" panose="020B0503020204020204" pitchFamily="34" charset="-122"/>
              </a:rPr>
              <a:t>CoT</a:t>
            </a:r>
            <a:r>
              <a:rPr lang="en-US" altLang="zh-CN" sz="2400" dirty="0" smtClean="0">
                <a:solidFill>
                  <a:srgbClr val="3856F5"/>
                </a:solidFill>
                <a:latin typeface="微软雅黑" panose="020B0503020204020204" pitchFamily="34" charset="-122"/>
                <a:ea typeface="微软雅黑" panose="020B0503020204020204" pitchFamily="34" charset="-122"/>
              </a:rPr>
              <a:t> vs Few-shot </a:t>
            </a:r>
            <a:r>
              <a:rPr lang="en-US" altLang="zh-CN" sz="2400" dirty="0" err="1" smtClean="0">
                <a:solidFill>
                  <a:srgbClr val="3856F5"/>
                </a:solidFill>
                <a:latin typeface="微软雅黑" panose="020B0503020204020204" pitchFamily="34" charset="-122"/>
                <a:ea typeface="微软雅黑" panose="020B0503020204020204" pitchFamily="34" charset="-122"/>
              </a:rPr>
              <a:t>CoT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7" name="矩形 16"/>
          <p:cNvSpPr/>
          <p:nvPr/>
        </p:nvSpPr>
        <p:spPr>
          <a:xfrm>
            <a:off x="494847" y="772478"/>
            <a:ext cx="2552786" cy="461665"/>
          </a:xfrm>
          <a:prstGeom prst="rect">
            <a:avLst/>
          </a:prstGeom>
        </p:spPr>
        <p:txBody>
          <a:bodyPr wrap="square">
            <a:spAutoFit/>
          </a:bodyPr>
          <a:lstStyle/>
          <a:p>
            <a:r>
              <a:rPr lang="en-US" altLang="zh-CN" sz="2400" b="1" dirty="0" smtClean="0">
                <a:latin typeface="新宋体" panose="02010609030101010101" pitchFamily="49" charset="-122"/>
                <a:ea typeface="新宋体" panose="02010609030101010101" pitchFamily="49" charset="-122"/>
              </a:rPr>
              <a:t>Zero-shot </a:t>
            </a:r>
            <a:r>
              <a:rPr lang="en-US" altLang="zh-CN" sz="2400" b="1" dirty="0" err="1" smtClean="0">
                <a:latin typeface="新宋体" panose="02010609030101010101" pitchFamily="49" charset="-122"/>
                <a:ea typeface="新宋体" panose="02010609030101010101" pitchFamily="49" charset="-122"/>
              </a:rPr>
              <a:t>CoT</a:t>
            </a:r>
            <a:endParaRPr lang="en-US" altLang="zh-CN" dirty="0" smtClean="0">
              <a:latin typeface="新宋体" panose="02010609030101010101" pitchFamily="49" charset="-122"/>
              <a:ea typeface="新宋体" panose="02010609030101010101" pitchFamily="49" charset="-122"/>
            </a:endParaRPr>
          </a:p>
        </p:txBody>
      </p:sp>
      <p:sp>
        <p:nvSpPr>
          <p:cNvPr id="18" name="矩形 17"/>
          <p:cNvSpPr/>
          <p:nvPr/>
        </p:nvSpPr>
        <p:spPr>
          <a:xfrm>
            <a:off x="494847" y="1332881"/>
            <a:ext cx="9538443" cy="461665"/>
          </a:xfrm>
          <a:prstGeom prst="rect">
            <a:avLst/>
          </a:prstGeom>
        </p:spPr>
        <p:txBody>
          <a:bodyPr wrap="square">
            <a:spAutoFit/>
          </a:bodyPr>
          <a:lstStyle/>
          <a:p>
            <a:r>
              <a:rPr lang="en-US" altLang="zh-CN" sz="2400" b="1" dirty="0" smtClean="0">
                <a:latin typeface="新宋体" panose="02010609030101010101" pitchFamily="49" charset="-122"/>
                <a:ea typeface="新宋体" panose="02010609030101010101" pitchFamily="49" charset="-122"/>
              </a:rPr>
              <a:t>Few-shot </a:t>
            </a:r>
            <a:r>
              <a:rPr lang="en-US" altLang="zh-CN" sz="2400" b="1" dirty="0" err="1" smtClean="0">
                <a:latin typeface="新宋体" panose="02010609030101010101" pitchFamily="49" charset="-122"/>
                <a:ea typeface="新宋体" panose="02010609030101010101" pitchFamily="49" charset="-122"/>
              </a:rPr>
              <a:t>CoT</a:t>
            </a:r>
            <a:endParaRPr lang="en-US" altLang="zh-CN" dirty="0" smtClean="0">
              <a:latin typeface="新宋体" panose="02010609030101010101" pitchFamily="49" charset="-122"/>
              <a:ea typeface="新宋体" panose="02010609030101010101" pitchFamily="49" charset="-122"/>
            </a:endParaRPr>
          </a:p>
        </p:txBody>
      </p:sp>
      <p:sp>
        <p:nvSpPr>
          <p:cNvPr id="21" name="矩形 20"/>
          <p:cNvSpPr/>
          <p:nvPr/>
        </p:nvSpPr>
        <p:spPr>
          <a:xfrm>
            <a:off x="2745782" y="900752"/>
            <a:ext cx="7374119"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用 </a:t>
            </a:r>
            <a:r>
              <a:rPr lang="en-US" altLang="zh-CN" dirty="0" smtClean="0">
                <a:latin typeface="新宋体" panose="02010609030101010101" pitchFamily="49" charset="-122"/>
                <a:ea typeface="新宋体" panose="02010609030101010101" pitchFamily="49" charset="-122"/>
              </a:rPr>
              <a:t>Let’s think step by step</a:t>
            </a:r>
            <a:r>
              <a:rPr lang="zh-CN" altLang="en-US" dirty="0" smtClean="0">
                <a:latin typeface="新宋体" panose="02010609030101010101" pitchFamily="49" charset="-122"/>
                <a:ea typeface="新宋体" panose="02010609030101010101" pitchFamily="49" charset="-122"/>
              </a:rPr>
              <a:t>. 来让模型回答问题时逐步思考。</a:t>
            </a:r>
            <a:endParaRPr lang="en-US" altLang="zh-CN" dirty="0" smtClean="0">
              <a:latin typeface="新宋体" panose="02010609030101010101" pitchFamily="49" charset="-122"/>
              <a:ea typeface="新宋体" panose="02010609030101010101" pitchFamily="49" charset="-122"/>
            </a:endParaRPr>
          </a:p>
        </p:txBody>
      </p:sp>
      <p:sp>
        <p:nvSpPr>
          <p:cNvPr id="23" name="矩形 22"/>
          <p:cNvSpPr/>
          <p:nvPr/>
        </p:nvSpPr>
        <p:spPr>
          <a:xfrm>
            <a:off x="2725952" y="1427086"/>
            <a:ext cx="7374119"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通过一系列的人工示例，每个示例由</a:t>
            </a:r>
            <a:r>
              <a:rPr lang="en-US" altLang="zh-CN" dirty="0" smtClean="0">
                <a:latin typeface="新宋体" panose="02010609030101010101" pitchFamily="49" charset="-122"/>
                <a:ea typeface="新宋体" panose="02010609030101010101" pitchFamily="49" charset="-122"/>
              </a:rPr>
              <a:t> &lt;</a:t>
            </a:r>
            <a:r>
              <a:rPr lang="zh-CN" altLang="en-US" dirty="0" smtClean="0">
                <a:latin typeface="新宋体" panose="02010609030101010101" pitchFamily="49" charset="-122"/>
                <a:ea typeface="新宋体" panose="02010609030101010101" pitchFamily="49" charset="-122"/>
              </a:rPr>
              <a:t>问题</a:t>
            </a:r>
            <a:r>
              <a:rPr lang="en-US" altLang="zh-CN" dirty="0" smtClean="0">
                <a:latin typeface="新宋体" panose="02010609030101010101" pitchFamily="49" charset="-122"/>
                <a:ea typeface="新宋体" panose="02010609030101010101" pitchFamily="49" charset="-122"/>
              </a:rPr>
              <a:t>, </a:t>
            </a:r>
            <a:r>
              <a:rPr lang="zh-CN" altLang="en-US" dirty="0" smtClean="0">
                <a:latin typeface="新宋体" panose="02010609030101010101" pitchFamily="49" charset="-122"/>
                <a:ea typeface="新宋体" panose="02010609030101010101" pitchFamily="49" charset="-122"/>
              </a:rPr>
              <a:t>推理链</a:t>
            </a:r>
            <a:r>
              <a:rPr lang="en-US" altLang="zh-CN" dirty="0" smtClean="0">
                <a:latin typeface="新宋体" panose="02010609030101010101" pitchFamily="49" charset="-122"/>
                <a:ea typeface="新宋体" panose="02010609030101010101" pitchFamily="49" charset="-122"/>
              </a:rPr>
              <a:t>&gt; </a:t>
            </a:r>
            <a:r>
              <a:rPr lang="zh-CN" altLang="en-US" dirty="0" smtClean="0">
                <a:latin typeface="新宋体" panose="02010609030101010101" pitchFamily="49" charset="-122"/>
                <a:ea typeface="新宋体" panose="02010609030101010101" pitchFamily="49" charset="-122"/>
              </a:rPr>
              <a:t>组成。</a:t>
            </a:r>
            <a:endParaRPr lang="en-US" altLang="zh-CN" dirty="0" smtClean="0">
              <a:latin typeface="新宋体" panose="02010609030101010101" pitchFamily="49" charset="-122"/>
              <a:ea typeface="新宋体" panose="02010609030101010101" pitchFamily="49" charset="-122"/>
            </a:endParaRPr>
          </a:p>
        </p:txBody>
      </p:sp>
      <p:sp>
        <p:nvSpPr>
          <p:cNvPr id="5" name="矩形 4"/>
          <p:cNvSpPr/>
          <p:nvPr/>
        </p:nvSpPr>
        <p:spPr>
          <a:xfrm>
            <a:off x="148147" y="6379523"/>
            <a:ext cx="11289873" cy="369332"/>
          </a:xfrm>
          <a:prstGeom prst="rect">
            <a:avLst/>
          </a:prstGeom>
        </p:spPr>
        <p:txBody>
          <a:bodyPr wrap="square">
            <a:spAutoFit/>
          </a:bodyPr>
          <a:lstStyle/>
          <a:p>
            <a:r>
              <a:rPr lang="en-US" altLang="zh-CN" i="1" dirty="0" smtClean="0">
                <a:solidFill>
                  <a:schemeClr val="tx1">
                    <a:lumMod val="50000"/>
                    <a:lumOff val="50000"/>
                  </a:schemeClr>
                </a:solidFill>
                <a:latin typeface="新宋体" panose="02010609030101010101" pitchFamily="49" charset="-122"/>
                <a:ea typeface="新宋体" panose="02010609030101010101" pitchFamily="49" charset="-122"/>
              </a:rPr>
              <a:t>《Automatic </a:t>
            </a:r>
            <a:r>
              <a:rPr lang="en-US" altLang="zh-CN" i="1" dirty="0">
                <a:solidFill>
                  <a:schemeClr val="tx1">
                    <a:lumMod val="50000"/>
                    <a:lumOff val="50000"/>
                  </a:schemeClr>
                </a:solidFill>
                <a:latin typeface="新宋体" panose="02010609030101010101" pitchFamily="49" charset="-122"/>
                <a:ea typeface="新宋体" panose="02010609030101010101" pitchFamily="49" charset="-122"/>
              </a:rPr>
              <a:t>Chain of Thought Prompting in Large Language </a:t>
            </a:r>
            <a:r>
              <a:rPr lang="en-US" altLang="zh-CN" i="1" dirty="0" smtClean="0">
                <a:solidFill>
                  <a:schemeClr val="tx1">
                    <a:lumMod val="50000"/>
                    <a:lumOff val="50000"/>
                  </a:schemeClr>
                </a:solidFill>
                <a:latin typeface="新宋体" panose="02010609030101010101" pitchFamily="49" charset="-122"/>
                <a:ea typeface="新宋体" panose="02010609030101010101" pitchFamily="49" charset="-122"/>
              </a:rPr>
              <a:t>Models》</a:t>
            </a:r>
            <a:r>
              <a:rPr lang="zh-CN" altLang="en-US" i="1"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i="1" dirty="0" smtClean="0">
                <a:solidFill>
                  <a:schemeClr val="tx1">
                    <a:lumMod val="50000"/>
                    <a:lumOff val="50000"/>
                  </a:schemeClr>
                </a:solidFill>
                <a:latin typeface="新宋体" panose="02010609030101010101" pitchFamily="49" charset="-122"/>
                <a:ea typeface="新宋体" panose="02010609030101010101" pitchFamily="49" charset="-122"/>
              </a:rPr>
              <a:t>Amazon</a:t>
            </a:r>
            <a:r>
              <a:rPr lang="zh-CN" altLang="en-US" i="1" dirty="0" smtClean="0">
                <a:solidFill>
                  <a:schemeClr val="tx1">
                    <a:lumMod val="50000"/>
                    <a:lumOff val="50000"/>
                  </a:schemeClr>
                </a:solidFill>
                <a:latin typeface="新宋体" panose="02010609030101010101" pitchFamily="49" charset="-122"/>
                <a:ea typeface="新宋体" panose="02010609030101010101" pitchFamily="49" charset="-122"/>
              </a:rPr>
              <a:t>，上海交大</a:t>
            </a:r>
            <a:endParaRPr lang="en-US" altLang="zh-CN" i="1" dirty="0">
              <a:solidFill>
                <a:schemeClr val="tx1">
                  <a:lumMod val="50000"/>
                  <a:lumOff val="50000"/>
                </a:schemeClr>
              </a:solidFill>
              <a:latin typeface="新宋体" panose="02010609030101010101" pitchFamily="49" charset="-122"/>
              <a:ea typeface="新宋体" panose="02010609030101010101" pitchFamily="49" charset="-122"/>
            </a:endParaRPr>
          </a:p>
        </p:txBody>
      </p:sp>
      <p:sp>
        <p:nvSpPr>
          <p:cNvPr id="6" name="矩形 5"/>
          <p:cNvSpPr/>
          <p:nvPr/>
        </p:nvSpPr>
        <p:spPr>
          <a:xfrm>
            <a:off x="507058" y="4831331"/>
            <a:ext cx="10066150" cy="1477328"/>
          </a:xfrm>
          <a:prstGeom prst="rect">
            <a:avLst/>
          </a:prstGeom>
        </p:spPr>
        <p:txBody>
          <a:bodyPr wrap="square">
            <a:spAutoFit/>
          </a:bodyPr>
          <a:lstStyle/>
          <a:p>
            <a:r>
              <a:rPr lang="en-US" altLang="zh-CN" dirty="0" smtClean="0">
                <a:solidFill>
                  <a:srgbClr val="333333"/>
                </a:solidFill>
                <a:latin typeface="Arial" panose="020B0604020202020204" pitchFamily="34" charset="0"/>
              </a:rPr>
              <a:t>1</a:t>
            </a:r>
            <a:r>
              <a:rPr lang="zh-CN" altLang="en-US" dirty="0" smtClean="0">
                <a:solidFill>
                  <a:srgbClr val="333333"/>
                </a:solidFill>
                <a:latin typeface="Arial" panose="020B0604020202020204" pitchFamily="34" charset="0"/>
              </a:rPr>
              <a:t>、</a:t>
            </a:r>
            <a:r>
              <a:rPr lang="en-US" altLang="zh-CN" dirty="0" smtClean="0">
                <a:solidFill>
                  <a:srgbClr val="FF0000"/>
                </a:solidFill>
                <a:latin typeface="Arial" panose="020B0604020202020204" pitchFamily="34" charset="0"/>
              </a:rPr>
              <a:t>Manual-</a:t>
            </a:r>
            <a:r>
              <a:rPr lang="en-US" altLang="zh-CN" dirty="0" err="1" smtClean="0">
                <a:solidFill>
                  <a:srgbClr val="FF0000"/>
                </a:solidFill>
                <a:latin typeface="Arial" panose="020B0604020202020204" pitchFamily="34" charset="0"/>
              </a:rPr>
              <a:t>CoT</a:t>
            </a:r>
            <a:r>
              <a:rPr lang="en-US" altLang="zh-CN" dirty="0" smtClean="0">
                <a:solidFill>
                  <a:srgbClr val="FF0000"/>
                </a:solidFill>
                <a:latin typeface="Arial" panose="020B0604020202020204" pitchFamily="34" charset="0"/>
              </a:rPr>
              <a:t> </a:t>
            </a:r>
            <a:r>
              <a:rPr lang="zh-CN" altLang="en-US" dirty="0">
                <a:solidFill>
                  <a:srgbClr val="FF0000"/>
                </a:solidFill>
                <a:latin typeface="Arial" panose="020B0604020202020204" pitchFamily="34" charset="0"/>
              </a:rPr>
              <a:t>方法比 </a:t>
            </a:r>
            <a:r>
              <a:rPr lang="en-US" altLang="zh-CN" dirty="0">
                <a:solidFill>
                  <a:srgbClr val="FF0000"/>
                </a:solidFill>
                <a:latin typeface="Arial" panose="020B0604020202020204" pitchFamily="34" charset="0"/>
              </a:rPr>
              <a:t>Zero-Shot-</a:t>
            </a:r>
            <a:r>
              <a:rPr lang="en-US" altLang="zh-CN" dirty="0" err="1">
                <a:solidFill>
                  <a:srgbClr val="FF0000"/>
                </a:solidFill>
                <a:latin typeface="Arial" panose="020B0604020202020204" pitchFamily="34" charset="0"/>
              </a:rPr>
              <a:t>CoT</a:t>
            </a:r>
            <a:r>
              <a:rPr lang="en-US" altLang="zh-CN" dirty="0">
                <a:solidFill>
                  <a:srgbClr val="FF0000"/>
                </a:solidFill>
                <a:latin typeface="Arial" panose="020B0604020202020204" pitchFamily="34" charset="0"/>
              </a:rPr>
              <a:t> </a:t>
            </a:r>
            <a:r>
              <a:rPr lang="zh-CN" altLang="en-US" dirty="0">
                <a:solidFill>
                  <a:srgbClr val="FF0000"/>
                </a:solidFill>
                <a:latin typeface="Arial" panose="020B0604020202020204" pitchFamily="34" charset="0"/>
              </a:rPr>
              <a:t>更有效</a:t>
            </a:r>
            <a:r>
              <a:rPr lang="zh-CN" altLang="en-US" dirty="0">
                <a:solidFill>
                  <a:srgbClr val="333333"/>
                </a:solidFill>
                <a:latin typeface="Arial" panose="020B0604020202020204" pitchFamily="34" charset="0"/>
              </a:rPr>
              <a:t>，但</a:t>
            </a:r>
            <a:r>
              <a:rPr lang="en-US" altLang="zh-CN" dirty="0">
                <a:solidFill>
                  <a:srgbClr val="333333"/>
                </a:solidFill>
                <a:latin typeface="Arial" panose="020B0604020202020204" pitchFamily="34" charset="0"/>
              </a:rPr>
              <a:t>Manual-</a:t>
            </a:r>
            <a:r>
              <a:rPr lang="en-US" altLang="zh-CN" dirty="0" err="1">
                <a:solidFill>
                  <a:srgbClr val="333333"/>
                </a:solidFill>
                <a:latin typeface="Arial" panose="020B0604020202020204" pitchFamily="34" charset="0"/>
              </a:rPr>
              <a:t>CoT</a:t>
            </a:r>
            <a:r>
              <a:rPr lang="zh-CN" altLang="en-US" dirty="0">
                <a:solidFill>
                  <a:srgbClr val="333333"/>
                </a:solidFill>
                <a:latin typeface="Arial" panose="020B0604020202020204" pitchFamily="34" charset="0"/>
              </a:rPr>
              <a:t>的方法需要手动设计大量的演示</a:t>
            </a:r>
            <a:r>
              <a:rPr lang="zh-CN" altLang="en-US" dirty="0" smtClean="0">
                <a:solidFill>
                  <a:srgbClr val="333333"/>
                </a:solidFill>
                <a:latin typeface="Arial" panose="020B0604020202020204" pitchFamily="34" charset="0"/>
              </a:rPr>
              <a:t>。</a:t>
            </a:r>
            <a:endParaRPr lang="en-US" altLang="zh-CN" dirty="0" smtClean="0">
              <a:solidFill>
                <a:srgbClr val="333333"/>
              </a:solidFill>
              <a:latin typeface="Arial" panose="020B0604020202020204" pitchFamily="34" charset="0"/>
            </a:endParaRPr>
          </a:p>
          <a:p>
            <a:endParaRPr lang="en-US" altLang="zh-CN" dirty="0" smtClean="0">
              <a:solidFill>
                <a:srgbClr val="333333"/>
              </a:solidFill>
              <a:latin typeface="Arial" panose="020B0604020202020204" pitchFamily="34" charset="0"/>
            </a:endParaRPr>
          </a:p>
          <a:p>
            <a:pPr marL="357188" indent="-357188"/>
            <a:r>
              <a:rPr lang="en-US" altLang="zh-CN" dirty="0" smtClean="0">
                <a:solidFill>
                  <a:srgbClr val="333333"/>
                </a:solidFill>
                <a:latin typeface="Arial" panose="020B0604020202020204" pitchFamily="34" charset="0"/>
              </a:rPr>
              <a:t>2</a:t>
            </a:r>
            <a:r>
              <a:rPr lang="zh-CN" altLang="en-US" dirty="0" smtClean="0">
                <a:solidFill>
                  <a:srgbClr val="333333"/>
                </a:solidFill>
                <a:latin typeface="Arial" panose="020B0604020202020204" pitchFamily="34" charset="0"/>
              </a:rPr>
              <a:t>、随着类似</a:t>
            </a:r>
            <a:r>
              <a:rPr lang="en-US" altLang="zh-CN" dirty="0" smtClean="0">
                <a:solidFill>
                  <a:srgbClr val="333333"/>
                </a:solidFill>
                <a:latin typeface="Arial" panose="020B0604020202020204" pitchFamily="34" charset="0"/>
              </a:rPr>
              <a:t>Least-to-Most</a:t>
            </a:r>
            <a:r>
              <a:rPr lang="zh-CN" altLang="en-US" dirty="0" smtClean="0">
                <a:solidFill>
                  <a:srgbClr val="333333"/>
                </a:solidFill>
                <a:latin typeface="Arial" panose="020B0604020202020204" pitchFamily="34" charset="0"/>
              </a:rPr>
              <a:t>以及</a:t>
            </a:r>
            <a:r>
              <a:rPr lang="en-US" altLang="zh-CN" dirty="0" smtClean="0">
                <a:solidFill>
                  <a:srgbClr val="333333"/>
                </a:solidFill>
                <a:latin typeface="Arial" panose="020B0604020202020204" pitchFamily="34" charset="0"/>
              </a:rPr>
              <a:t>AI Agent</a:t>
            </a:r>
            <a:r>
              <a:rPr lang="zh-CN" altLang="en-US" dirty="0" smtClean="0">
                <a:solidFill>
                  <a:srgbClr val="333333"/>
                </a:solidFill>
                <a:latin typeface="Arial" panose="020B0604020202020204" pitchFamily="34" charset="0"/>
              </a:rPr>
              <a:t>任务规划方面的研究，要解决类似的问题，</a:t>
            </a:r>
            <a:r>
              <a:rPr lang="en-US" altLang="zh-CN" dirty="0" smtClean="0">
                <a:solidFill>
                  <a:srgbClr val="333333"/>
                </a:solidFill>
                <a:latin typeface="Arial" panose="020B0604020202020204" pitchFamily="34" charset="0"/>
              </a:rPr>
              <a:t>Manual-</a:t>
            </a:r>
            <a:r>
              <a:rPr lang="en-US" altLang="zh-CN" dirty="0" err="1" smtClean="0">
                <a:solidFill>
                  <a:srgbClr val="333333"/>
                </a:solidFill>
                <a:latin typeface="Arial" panose="020B0604020202020204" pitchFamily="34" charset="0"/>
              </a:rPr>
              <a:t>CoT</a:t>
            </a:r>
            <a:r>
              <a:rPr lang="zh-CN" altLang="en-US" dirty="0" smtClean="0">
                <a:solidFill>
                  <a:srgbClr val="333333"/>
                </a:solidFill>
                <a:latin typeface="Arial" panose="020B0604020202020204" pitchFamily="34" charset="0"/>
              </a:rPr>
              <a:t>未来不一定是一个好的方向。</a:t>
            </a:r>
            <a:endParaRPr lang="en-US" altLang="zh-CN" dirty="0" smtClean="0">
              <a:solidFill>
                <a:srgbClr val="333333"/>
              </a:solidFill>
              <a:latin typeface="Arial" panose="020B0604020202020204" pitchFamily="34" charset="0"/>
            </a:endParaRPr>
          </a:p>
          <a:p>
            <a:pPr marL="357188" indent="-93663"/>
            <a:r>
              <a:rPr lang="zh-CN" altLang="en-US" sz="1600" dirty="0" smtClean="0">
                <a:solidFill>
                  <a:schemeClr val="tx1">
                    <a:lumMod val="50000"/>
                    <a:lumOff val="50000"/>
                  </a:schemeClr>
                </a:solidFill>
                <a:latin typeface="Arial" panose="020B0604020202020204" pitchFamily="34" charset="0"/>
              </a:rPr>
              <a:t>（参见</a:t>
            </a:r>
            <a:r>
              <a:rPr lang="en-US" altLang="zh-CN" sz="1600" dirty="0" smtClean="0">
                <a:solidFill>
                  <a:schemeClr val="tx1">
                    <a:lumMod val="50000"/>
                    <a:lumOff val="50000"/>
                  </a:schemeClr>
                </a:solidFill>
                <a:latin typeface="Arial" panose="020B0604020202020204" pitchFamily="34" charset="0"/>
              </a:rPr>
              <a:t>《Prompting-Guide </a:t>
            </a:r>
            <a:r>
              <a:rPr lang="zh-CN" altLang="en-US" sz="1600" dirty="0" smtClean="0">
                <a:solidFill>
                  <a:schemeClr val="tx1">
                    <a:lumMod val="50000"/>
                    <a:lumOff val="50000"/>
                  </a:schemeClr>
                </a:solidFill>
                <a:latin typeface="Arial" panose="020B0604020202020204" pitchFamily="34" charset="0"/>
              </a:rPr>
              <a:t>进阶篇</a:t>
            </a:r>
            <a:r>
              <a:rPr lang="en-US" altLang="zh-CN" sz="1600" dirty="0" smtClean="0">
                <a:solidFill>
                  <a:schemeClr val="tx1">
                    <a:lumMod val="50000"/>
                    <a:lumOff val="50000"/>
                  </a:schemeClr>
                </a:solidFill>
                <a:latin typeface="Arial" panose="020B0604020202020204" pitchFamily="34" charset="0"/>
              </a:rPr>
              <a:t>》</a:t>
            </a:r>
            <a:r>
              <a:rPr lang="zh-CN" altLang="en-US" sz="1600" dirty="0" smtClean="0">
                <a:solidFill>
                  <a:schemeClr val="tx1">
                    <a:lumMod val="50000"/>
                    <a:lumOff val="50000"/>
                  </a:schemeClr>
                </a:solidFill>
                <a:latin typeface="Arial" panose="020B0604020202020204" pitchFamily="34" charset="0"/>
              </a:rPr>
              <a:t>与</a:t>
            </a:r>
            <a:r>
              <a:rPr lang="en-US" altLang="zh-CN" sz="1600" dirty="0" smtClean="0">
                <a:solidFill>
                  <a:schemeClr val="tx1">
                    <a:lumMod val="50000"/>
                    <a:lumOff val="50000"/>
                  </a:schemeClr>
                </a:solidFill>
                <a:latin typeface="Arial" panose="020B0604020202020204" pitchFamily="34" charset="0"/>
              </a:rPr>
              <a:t>《Prompting-Guide </a:t>
            </a:r>
            <a:r>
              <a:rPr lang="zh-CN" altLang="en-US" sz="1600" dirty="0" smtClean="0">
                <a:solidFill>
                  <a:schemeClr val="tx1">
                    <a:lumMod val="50000"/>
                    <a:lumOff val="50000"/>
                  </a:schemeClr>
                </a:solidFill>
                <a:latin typeface="Arial" panose="020B0604020202020204" pitchFamily="34" charset="0"/>
              </a:rPr>
              <a:t>智能体篇</a:t>
            </a:r>
            <a:r>
              <a:rPr lang="en-US" altLang="zh-CN" sz="1600" dirty="0" smtClean="0">
                <a:solidFill>
                  <a:schemeClr val="tx1">
                    <a:lumMod val="50000"/>
                    <a:lumOff val="50000"/>
                  </a:schemeClr>
                </a:solidFill>
                <a:latin typeface="Arial" panose="020B0604020202020204" pitchFamily="34" charset="0"/>
              </a:rPr>
              <a:t>》</a:t>
            </a:r>
            <a:r>
              <a:rPr lang="zh-CN" altLang="en-US" sz="1600" dirty="0" smtClean="0">
                <a:solidFill>
                  <a:schemeClr val="tx1">
                    <a:lumMod val="50000"/>
                    <a:lumOff val="50000"/>
                  </a:schemeClr>
                </a:solidFill>
                <a:latin typeface="Arial" panose="020B0604020202020204" pitchFamily="34" charset="0"/>
              </a:rPr>
              <a:t>）</a:t>
            </a:r>
            <a:endParaRPr lang="zh-CN" altLang="en-US" sz="1600" dirty="0">
              <a:solidFill>
                <a:schemeClr val="tx1">
                  <a:lumMod val="50000"/>
                  <a:lumOff val="50000"/>
                </a:schemeClr>
              </a:solidFill>
            </a:endParaRP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54" y="2042009"/>
            <a:ext cx="9047436" cy="2680722"/>
          </a:xfrm>
          <a:prstGeom prst="rect">
            <a:avLst/>
          </a:prstGeom>
        </p:spPr>
      </p:pic>
    </p:spTree>
    <p:extLst>
      <p:ext uri="{BB962C8B-B14F-4D97-AF65-F5344CB8AC3E}">
        <p14:creationId xmlns:p14="http://schemas.microsoft.com/office/powerpoint/2010/main" val="31618486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Reasoning</a:t>
            </a:r>
            <a:r>
              <a:rPr lang="zh-CN" altLang="en-US" sz="2400" dirty="0" smtClean="0">
                <a:solidFill>
                  <a:srgbClr val="3856F5"/>
                </a:solidFill>
                <a:latin typeface="微软雅黑" panose="020B0503020204020204" pitchFamily="34" charset="-122"/>
                <a:ea typeface="微软雅黑" panose="020B0503020204020204" pitchFamily="34" charset="-122"/>
              </a:rPr>
              <a:t>：“推理”？</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8" name="矩形 7"/>
          <p:cNvSpPr/>
          <p:nvPr/>
        </p:nvSpPr>
        <p:spPr>
          <a:xfrm>
            <a:off x="360895" y="771869"/>
            <a:ext cx="2121047" cy="396000"/>
          </a:xfrm>
          <a:prstGeom prst="rect">
            <a:avLst/>
          </a:prstGeom>
          <a:solidFill>
            <a:schemeClr val="accent1">
              <a:lumMod val="75000"/>
            </a:schemeClr>
          </a:solidFill>
        </p:spPr>
        <p:txBody>
          <a:bodyPr wrap="square">
            <a:noAutofit/>
          </a:bodyPr>
          <a:lstStyle/>
          <a:p>
            <a:pPr marL="274638" indent="-274638"/>
            <a:r>
              <a:rPr lang="en-US" altLang="zh-CN"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Inference</a:t>
            </a:r>
          </a:p>
        </p:txBody>
      </p:sp>
      <p:sp>
        <p:nvSpPr>
          <p:cNvPr id="19" name="矩形 18"/>
          <p:cNvSpPr/>
          <p:nvPr/>
        </p:nvSpPr>
        <p:spPr>
          <a:xfrm>
            <a:off x="360895" y="1231641"/>
            <a:ext cx="2121047" cy="400110"/>
          </a:xfrm>
          <a:prstGeom prst="rect">
            <a:avLst/>
          </a:prstGeom>
          <a:solidFill>
            <a:schemeClr val="accent1">
              <a:lumMod val="75000"/>
            </a:schemeClr>
          </a:solidFill>
        </p:spPr>
        <p:txBody>
          <a:bodyPr wrap="square">
            <a:spAutoFit/>
          </a:bodyPr>
          <a:lstStyle/>
          <a:p>
            <a:r>
              <a:rPr lang="en-US" altLang="zh-CN"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Causal </a:t>
            </a:r>
            <a:r>
              <a:rPr lang="en-US" altLang="zh-CN"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discovery</a:t>
            </a:r>
            <a:endParaRPr lang="zh-CN" altLang="en-US" sz="2000" dirty="0">
              <a:solidFill>
                <a:schemeClr val="bg1"/>
              </a:solidFill>
              <a:latin typeface="Tahoma" panose="020B0604030504040204" pitchFamily="34" charset="0"/>
              <a:cs typeface="Tahoma" panose="020B0604030504040204" pitchFamily="34" charset="0"/>
            </a:endParaRPr>
          </a:p>
        </p:txBody>
      </p:sp>
      <p:sp>
        <p:nvSpPr>
          <p:cNvPr id="20" name="矩形 19"/>
          <p:cNvSpPr/>
          <p:nvPr/>
        </p:nvSpPr>
        <p:spPr>
          <a:xfrm>
            <a:off x="360895" y="1695523"/>
            <a:ext cx="2121047" cy="396000"/>
          </a:xfrm>
          <a:prstGeom prst="rect">
            <a:avLst/>
          </a:prstGeom>
          <a:solidFill>
            <a:schemeClr val="accent1">
              <a:lumMod val="75000"/>
            </a:schemeClr>
          </a:solidFill>
          <a:ln w="25400">
            <a:solidFill>
              <a:srgbClr val="FF0000"/>
            </a:solidFill>
          </a:ln>
        </p:spPr>
        <p:txBody>
          <a:bodyPr wrap="square">
            <a:noAutofit/>
          </a:bodyPr>
          <a:lstStyle/>
          <a:p>
            <a:pPr marL="274638" indent="-274638"/>
            <a:r>
              <a:rPr lang="en-US" altLang="zh-CN"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Reasoning</a:t>
            </a:r>
            <a:endParaRPr lang="zh-CN" altLang="en-US" sz="2000" dirty="0">
              <a:solidFill>
                <a:schemeClr val="bg1"/>
              </a:solidFill>
              <a:latin typeface="Tahoma" panose="020B0604030504040204" pitchFamily="34" charset="0"/>
              <a:ea typeface="微软雅黑" panose="020B0503020204020204" pitchFamily="34" charset="-122"/>
              <a:cs typeface="Tahoma" panose="020B0604030504040204" pitchFamily="34" charset="0"/>
            </a:endParaRPr>
          </a:p>
        </p:txBody>
      </p:sp>
      <p:sp>
        <p:nvSpPr>
          <p:cNvPr id="22" name="矩形 21"/>
          <p:cNvSpPr/>
          <p:nvPr/>
        </p:nvSpPr>
        <p:spPr>
          <a:xfrm>
            <a:off x="2653936" y="1278700"/>
            <a:ext cx="9393685" cy="501690"/>
          </a:xfrm>
          <a:prstGeom prst="rect">
            <a:avLst/>
          </a:prstGeom>
        </p:spPr>
        <p:txBody>
          <a:bodyPr wrap="square">
            <a:noAutofit/>
          </a:bodyPr>
          <a:lstStyle/>
          <a:p>
            <a:pPr marL="274638" indent="-274638"/>
            <a:r>
              <a:rPr lang="zh-CN" altLang="en-US" sz="1400" dirty="0" smtClean="0">
                <a:solidFill>
                  <a:schemeClr val="tx1"/>
                </a:solidFill>
                <a:latin typeface="新宋体" panose="02010609030101010101" pitchFamily="49" charset="-122"/>
                <a:ea typeface="新宋体" panose="02010609030101010101" pitchFamily="49" charset="-122"/>
              </a:rPr>
              <a:t>中文：推理 </a:t>
            </a:r>
            <a:r>
              <a:rPr lang="en-US" altLang="zh-CN" sz="1400" dirty="0" smtClean="0">
                <a:solidFill>
                  <a:schemeClr val="tx1"/>
                </a:solidFill>
                <a:latin typeface="新宋体" panose="02010609030101010101" pitchFamily="49" charset="-122"/>
                <a:ea typeface="新宋体" panose="02010609030101010101" pitchFamily="49" charset="-122"/>
              </a:rPr>
              <a:t>// </a:t>
            </a:r>
            <a:r>
              <a:rPr lang="zh-CN" altLang="en-US" sz="1400" dirty="0" smtClean="0">
                <a:solidFill>
                  <a:schemeClr val="tx1"/>
                </a:solidFill>
                <a:latin typeface="新宋体" panose="02010609030101010101" pitchFamily="49" charset="-122"/>
                <a:ea typeface="新宋体" panose="02010609030101010101" pitchFamily="49" charset="-122"/>
              </a:rPr>
              <a:t>因果推断。强调从事实中归因，得到原理。</a:t>
            </a:r>
            <a:r>
              <a:rPr lang="en-US" altLang="zh-CN" sz="1400" dirty="0" smtClean="0">
                <a:latin typeface="新宋体" panose="02010609030101010101" pitchFamily="49" charset="-122"/>
                <a:ea typeface="新宋体" panose="02010609030101010101" pitchFamily="49" charset="-122"/>
              </a:rPr>
              <a:t>Causality</a:t>
            </a:r>
            <a:r>
              <a:rPr lang="zh-CN" altLang="en-US" sz="1400" dirty="0" smtClean="0">
                <a:latin typeface="新宋体" panose="02010609030101010101" pitchFamily="49" charset="-122"/>
                <a:ea typeface="新宋体" panose="02010609030101010101" pitchFamily="49" charset="-122"/>
              </a:rPr>
              <a:t>指因果性，</a:t>
            </a:r>
            <a:r>
              <a:rPr lang="en-US" altLang="zh-CN" sz="1400" dirty="0" smtClean="0">
                <a:latin typeface="新宋体" panose="02010609030101010101" pitchFamily="49" charset="-122"/>
                <a:ea typeface="新宋体" panose="02010609030101010101" pitchFamily="49" charset="-122"/>
              </a:rPr>
              <a:t>statistical association</a:t>
            </a:r>
            <a:r>
              <a:rPr lang="zh-CN" altLang="en-US" sz="1400" dirty="0" smtClean="0">
                <a:latin typeface="新宋体" panose="02010609030101010101" pitchFamily="49" charset="-122"/>
                <a:ea typeface="新宋体" panose="02010609030101010101" pitchFamily="49" charset="-122"/>
              </a:rPr>
              <a:t>指相关性</a:t>
            </a:r>
            <a:endParaRPr lang="zh-CN" altLang="en-US" sz="1400" dirty="0">
              <a:latin typeface="新宋体" panose="02010609030101010101" pitchFamily="49" charset="-122"/>
              <a:ea typeface="新宋体" panose="02010609030101010101" pitchFamily="49" charset="-122"/>
            </a:endParaRPr>
          </a:p>
          <a:p>
            <a:pPr marL="274638" indent="-274638"/>
            <a:endParaRPr lang="en-US" altLang="zh-CN" sz="1400" dirty="0" smtClean="0">
              <a:solidFill>
                <a:schemeClr val="tx1"/>
              </a:solidFill>
              <a:latin typeface="新宋体" panose="02010609030101010101" pitchFamily="49" charset="-122"/>
              <a:ea typeface="新宋体" panose="02010609030101010101" pitchFamily="49" charset="-122"/>
            </a:endParaRPr>
          </a:p>
        </p:txBody>
      </p:sp>
      <p:sp>
        <p:nvSpPr>
          <p:cNvPr id="24" name="矩形 23"/>
          <p:cNvSpPr/>
          <p:nvPr/>
        </p:nvSpPr>
        <p:spPr>
          <a:xfrm>
            <a:off x="2653936" y="1744135"/>
            <a:ext cx="9393685" cy="501690"/>
          </a:xfrm>
          <a:prstGeom prst="rect">
            <a:avLst/>
          </a:prstGeom>
        </p:spPr>
        <p:txBody>
          <a:bodyPr wrap="square">
            <a:noAutofit/>
          </a:bodyPr>
          <a:lstStyle/>
          <a:p>
            <a:pPr marL="274638" indent="-274638"/>
            <a:r>
              <a:rPr lang="zh-CN" altLang="en-US" sz="1400" dirty="0" smtClean="0">
                <a:solidFill>
                  <a:schemeClr val="tx1"/>
                </a:solidFill>
                <a:latin typeface="新宋体" panose="02010609030101010101" pitchFamily="49" charset="-122"/>
                <a:ea typeface="新宋体" panose="02010609030101010101" pitchFamily="49" charset="-122"/>
              </a:rPr>
              <a:t>中文：推理 </a:t>
            </a:r>
            <a:r>
              <a:rPr lang="en-US" altLang="zh-CN" sz="1400" dirty="0" smtClean="0">
                <a:solidFill>
                  <a:schemeClr val="tx1"/>
                </a:solidFill>
                <a:latin typeface="新宋体" panose="02010609030101010101" pitchFamily="49" charset="-122"/>
                <a:ea typeface="新宋体" panose="02010609030101010101" pitchFamily="49" charset="-122"/>
              </a:rPr>
              <a:t>// </a:t>
            </a:r>
            <a:r>
              <a:rPr lang="zh-CN" altLang="en-US" sz="1600" dirty="0" smtClean="0">
                <a:solidFill>
                  <a:srgbClr val="FF0000"/>
                </a:solidFill>
                <a:latin typeface="新宋体" panose="02010609030101010101" pitchFamily="49" charset="-122"/>
                <a:ea typeface="新宋体" panose="02010609030101010101" pitchFamily="49" charset="-122"/>
              </a:rPr>
              <a:t>指</a:t>
            </a:r>
            <a:r>
              <a:rPr lang="zh-CN" altLang="en-US" sz="1600" dirty="0">
                <a:solidFill>
                  <a:srgbClr val="FF0000"/>
                </a:solidFill>
                <a:latin typeface="新宋体" panose="02010609030101010101" pitchFamily="49" charset="-122"/>
                <a:ea typeface="新宋体" panose="02010609030101010101" pitchFamily="49" charset="-122"/>
              </a:rPr>
              <a:t>的是思考、</a:t>
            </a:r>
            <a:r>
              <a:rPr lang="zh-CN" altLang="en-US" sz="1600" dirty="0" smtClean="0">
                <a:solidFill>
                  <a:srgbClr val="FF0000"/>
                </a:solidFill>
                <a:latin typeface="新宋体" panose="02010609030101010101" pitchFamily="49" charset="-122"/>
                <a:ea typeface="新宋体" panose="02010609030101010101" pitchFamily="49" charset="-122"/>
              </a:rPr>
              <a:t>论证、推断和得出结论的</a:t>
            </a:r>
            <a:r>
              <a:rPr lang="zh-CN" altLang="en-US" sz="1600" dirty="0">
                <a:solidFill>
                  <a:srgbClr val="FF0000"/>
                </a:solidFill>
                <a:latin typeface="新宋体" panose="02010609030101010101" pitchFamily="49" charset="-122"/>
                <a:ea typeface="新宋体" panose="02010609030101010101" pitchFamily="49" charset="-122"/>
              </a:rPr>
              <a:t>整个过程</a:t>
            </a:r>
            <a:r>
              <a:rPr lang="zh-CN" altLang="en-US" sz="1600" dirty="0" smtClean="0">
                <a:solidFill>
                  <a:srgbClr val="FF0000"/>
                </a:solidFill>
                <a:latin typeface="新宋体" panose="02010609030101010101" pitchFamily="49" charset="-122"/>
                <a:ea typeface="新宋体" panose="02010609030101010101" pitchFamily="49" charset="-122"/>
              </a:rPr>
              <a:t>。包括构建</a:t>
            </a:r>
            <a:r>
              <a:rPr lang="zh-CN" altLang="en-US" sz="1600" dirty="0">
                <a:solidFill>
                  <a:srgbClr val="FF0000"/>
                </a:solidFill>
                <a:latin typeface="新宋体" panose="02010609030101010101" pitchFamily="49" charset="-122"/>
                <a:ea typeface="新宋体" panose="02010609030101010101" pitchFamily="49" charset="-122"/>
              </a:rPr>
              <a:t>和评估论证的</a:t>
            </a:r>
            <a:r>
              <a:rPr lang="zh-CN" altLang="en-US" sz="1600" dirty="0" smtClean="0">
                <a:solidFill>
                  <a:srgbClr val="FF0000"/>
                </a:solidFill>
                <a:latin typeface="新宋体" panose="02010609030101010101" pitchFamily="49" charset="-122"/>
                <a:ea typeface="新宋体" panose="02010609030101010101" pitchFamily="49" charset="-122"/>
              </a:rPr>
              <a:t>过程以及结论。</a:t>
            </a:r>
            <a:endParaRPr lang="zh-CN" altLang="en-US" sz="1600" dirty="0">
              <a:solidFill>
                <a:srgbClr val="FF0000"/>
              </a:solidFill>
              <a:latin typeface="新宋体" panose="02010609030101010101" pitchFamily="49" charset="-122"/>
              <a:ea typeface="新宋体" panose="02010609030101010101" pitchFamily="49" charset="-122"/>
            </a:endParaRPr>
          </a:p>
        </p:txBody>
      </p:sp>
      <p:sp>
        <p:nvSpPr>
          <p:cNvPr id="25" name="矩形 24"/>
          <p:cNvSpPr/>
          <p:nvPr/>
        </p:nvSpPr>
        <p:spPr>
          <a:xfrm>
            <a:off x="2653936" y="799176"/>
            <a:ext cx="9393685" cy="501690"/>
          </a:xfrm>
          <a:prstGeom prst="rect">
            <a:avLst/>
          </a:prstGeom>
        </p:spPr>
        <p:txBody>
          <a:bodyPr wrap="square">
            <a:noAutofit/>
          </a:bodyPr>
          <a:lstStyle/>
          <a:p>
            <a:pPr marL="274638" indent="-274638"/>
            <a:r>
              <a:rPr lang="zh-CN" altLang="en-US" sz="1400" dirty="0" smtClean="0">
                <a:solidFill>
                  <a:schemeClr val="tx1"/>
                </a:solidFill>
                <a:latin typeface="新宋体" panose="02010609030101010101" pitchFamily="49" charset="-122"/>
                <a:ea typeface="新宋体" panose="02010609030101010101" pitchFamily="49" charset="-122"/>
              </a:rPr>
              <a:t>中文：推理 </a:t>
            </a:r>
            <a:r>
              <a:rPr lang="en-US" altLang="zh-CN" sz="1400" dirty="0" smtClean="0">
                <a:solidFill>
                  <a:schemeClr val="tx1"/>
                </a:solidFill>
                <a:latin typeface="新宋体" panose="02010609030101010101" pitchFamily="49" charset="-122"/>
                <a:ea typeface="新宋体" panose="02010609030101010101" pitchFamily="49" charset="-122"/>
              </a:rPr>
              <a:t>// </a:t>
            </a:r>
            <a:r>
              <a:rPr lang="zh-CN" altLang="en-US" sz="1400" dirty="0" smtClean="0">
                <a:latin typeface="新宋体" panose="02010609030101010101" pitchFamily="49" charset="-122"/>
                <a:ea typeface="新宋体" panose="02010609030101010101" pitchFamily="49" charset="-122"/>
              </a:rPr>
              <a:t>指的模型前向计算的过程。</a:t>
            </a:r>
            <a:endParaRPr lang="zh-CN" altLang="en-US" sz="1400" dirty="0">
              <a:solidFill>
                <a:schemeClr val="tx1"/>
              </a:solidFill>
              <a:latin typeface="新宋体" panose="02010609030101010101" pitchFamily="49" charset="-122"/>
              <a:ea typeface="新宋体" panose="02010609030101010101" pitchFamily="49" charset="-122"/>
            </a:endParaRPr>
          </a:p>
        </p:txBody>
      </p:sp>
      <p:sp>
        <p:nvSpPr>
          <p:cNvPr id="28" name="矩形 27"/>
          <p:cNvSpPr/>
          <p:nvPr/>
        </p:nvSpPr>
        <p:spPr>
          <a:xfrm>
            <a:off x="360895" y="2133742"/>
            <a:ext cx="11381162" cy="2031325"/>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Reasoning is the process of thinking about something in a logical way in order to form a conclusion or judgment</a:t>
            </a:r>
            <a:r>
              <a:rPr lang="zh-CN" altLang="en-US" dirty="0" smtClean="0">
                <a:latin typeface="新宋体" panose="02010609030101010101" pitchFamily="49" charset="-122"/>
                <a:ea typeface="新宋体" panose="02010609030101010101" pitchFamily="49" charset="-122"/>
              </a:rPr>
              <a:t>.Reasoning </a:t>
            </a:r>
            <a:r>
              <a:rPr lang="zh-CN" altLang="en-US" dirty="0">
                <a:latin typeface="新宋体" panose="02010609030101010101" pitchFamily="49" charset="-122"/>
                <a:ea typeface="新宋体" panose="02010609030101010101" pitchFamily="49" charset="-122"/>
              </a:rPr>
              <a:t>involves the use of evidence, logic, and critical thinking skills to carefully evaluate and understand information, ideas, and arguments</a:t>
            </a:r>
            <a:r>
              <a:rPr lang="zh-CN" altLang="en-US" dirty="0" smtClean="0">
                <a:latin typeface="新宋体" panose="02010609030101010101" pitchFamily="49" charset="-122"/>
                <a:ea typeface="新宋体" panose="02010609030101010101" pitchFamily="49" charset="-122"/>
              </a:rPr>
              <a:t>.Reasoning </a:t>
            </a:r>
            <a:r>
              <a:rPr lang="zh-CN" altLang="en-US" dirty="0">
                <a:latin typeface="新宋体" panose="02010609030101010101" pitchFamily="49" charset="-122"/>
                <a:ea typeface="新宋体" panose="02010609030101010101" pitchFamily="49" charset="-122"/>
              </a:rPr>
              <a:t>is a method that allows us to make decisions and draw conclusions based on available information</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zh-CN" altLang="en-US" dirty="0">
              <a:latin typeface="新宋体" panose="02010609030101010101" pitchFamily="49" charset="-122"/>
              <a:ea typeface="新宋体" panose="02010609030101010101" pitchFamily="49" charset="-122"/>
            </a:endParaRPr>
          </a:p>
          <a:p>
            <a:r>
              <a:rPr lang="zh-CN" altLang="en-US" dirty="0" smtClean="0"/>
              <a:t>推理</a:t>
            </a:r>
            <a:r>
              <a:rPr lang="zh-CN" altLang="en-US" dirty="0"/>
              <a:t>是以合乎逻辑的方式思考问题，以形成结论或判断的过程。推理涉及使用证据、逻辑和批判性思维技能来仔细评估和理解信息、想法和论点。推理是一种方法，使我们能够根据现有的信息做出决定并得出结论</a:t>
            </a:r>
            <a:r>
              <a:rPr lang="zh-CN" altLang="en-US" dirty="0" smtClean="0"/>
              <a:t>。</a:t>
            </a:r>
            <a:endParaRPr lang="zh-CN" altLang="en-US" dirty="0"/>
          </a:p>
        </p:txBody>
      </p:sp>
      <p:sp>
        <p:nvSpPr>
          <p:cNvPr id="29" name="AutoShape 20"/>
          <p:cNvSpPr>
            <a:spLocks noChangeArrowheads="1"/>
          </p:cNvSpPr>
          <p:nvPr/>
        </p:nvSpPr>
        <p:spPr bwMode="gray">
          <a:xfrm>
            <a:off x="407878" y="4232931"/>
            <a:ext cx="3602647" cy="1908000"/>
          </a:xfrm>
          <a:prstGeom prst="roundRect">
            <a:avLst>
              <a:gd name="adj" fmla="val 11921"/>
            </a:avLst>
          </a:prstGeom>
          <a:noFill/>
          <a:ln w="38100">
            <a:solidFill>
              <a:schemeClr val="tx1"/>
            </a:solidFill>
            <a:round/>
          </a:ln>
          <a:effectLst/>
        </p:spPr>
        <p:txBody>
          <a:bodyPr wrap="square" anchor="t">
            <a:noAutofit/>
          </a:bodyPr>
          <a:lstStyle/>
          <a:p>
            <a:pPr algn="ctr" defTabSz="1219200" fontAlgn="base">
              <a:spcBef>
                <a:spcPct val="0"/>
              </a:spcBef>
              <a:spcAft>
                <a:spcPct val="0"/>
              </a:spcAft>
            </a:pPr>
            <a:r>
              <a:rPr lang="zh-CN" altLang="en-US" sz="1600" b="1" dirty="0">
                <a:latin typeface="新宋体" panose="02010609030101010101" pitchFamily="49" charset="-122"/>
                <a:ea typeface="新宋体" panose="02010609030101010101" pitchFamily="49" charset="-122"/>
              </a:rPr>
              <a:t>演绎推理（</a:t>
            </a:r>
            <a:r>
              <a:rPr lang="en-US" altLang="zh-CN" sz="1600" b="1" dirty="0">
                <a:latin typeface="新宋体" panose="02010609030101010101" pitchFamily="49" charset="-122"/>
                <a:ea typeface="新宋体" panose="02010609030101010101" pitchFamily="49" charset="-122"/>
              </a:rPr>
              <a:t>Deductive Reasoning</a:t>
            </a:r>
            <a:r>
              <a:rPr lang="zh-CN" altLang="en-US" sz="1600" b="1" dirty="0" smtClean="0">
                <a:latin typeface="新宋体" panose="02010609030101010101" pitchFamily="49" charset="-122"/>
                <a:ea typeface="新宋体" panose="02010609030101010101" pitchFamily="49" charset="-122"/>
              </a:rPr>
              <a:t>）</a:t>
            </a:r>
            <a:endParaRPr lang="en-US" altLang="zh-CN" sz="1600" b="1" dirty="0" smtClean="0">
              <a:latin typeface="新宋体" panose="02010609030101010101" pitchFamily="49" charset="-122"/>
              <a:ea typeface="新宋体" panose="02010609030101010101" pitchFamily="49" charset="-122"/>
            </a:endParaRPr>
          </a:p>
          <a:p>
            <a:pPr algn="ctr" defTabSz="1219200" fontAlgn="base">
              <a:spcBef>
                <a:spcPct val="0"/>
              </a:spcBef>
              <a:spcAft>
                <a:spcPct val="0"/>
              </a:spcAft>
            </a:pPr>
            <a:endParaRPr lang="en-US" altLang="zh-CN" sz="1600" b="1"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r>
              <a:rPr lang="zh-CN" altLang="en-US" sz="1600" dirty="0">
                <a:latin typeface="新宋体" panose="02010609030101010101" pitchFamily="49" charset="-122"/>
                <a:ea typeface="新宋体" panose="02010609030101010101" pitchFamily="49" charset="-122"/>
              </a:rPr>
              <a:t>演绎推理是从一般到特殊的推理过程。它从一个或多个一般原则或前提出发，推导出特定的结论</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endParaRPr lang="en-US" altLang="zh-CN" sz="1600" dirty="0">
              <a:solidFill>
                <a:schemeClr val="tx1"/>
              </a:solidFill>
              <a:latin typeface="新宋体" panose="02010609030101010101" pitchFamily="49" charset="-122"/>
              <a:ea typeface="新宋体" panose="02010609030101010101" pitchFamily="49" charset="-122"/>
            </a:endParaRPr>
          </a:p>
          <a:p>
            <a:pPr defTabSz="1219200" fontAlgn="base">
              <a:spcBef>
                <a:spcPct val="0"/>
              </a:spcBef>
              <a:spcAft>
                <a:spcPct val="0"/>
              </a:spcAft>
            </a:pPr>
            <a:r>
              <a:rPr lang="zh-CN" altLang="en-US" sz="1600" i="1" dirty="0" smtClean="0">
                <a:solidFill>
                  <a:schemeClr val="tx1"/>
                </a:solidFill>
                <a:latin typeface="新宋体" panose="02010609030101010101" pitchFamily="49" charset="-122"/>
                <a:ea typeface="新宋体" panose="02010609030101010101" pitchFamily="49" charset="-122"/>
              </a:rPr>
              <a:t>鸟有毛 </a:t>
            </a:r>
            <a:r>
              <a:rPr lang="en-US" altLang="zh-CN" sz="1600" i="1" dirty="0" smtClean="0">
                <a:solidFill>
                  <a:schemeClr val="tx1"/>
                </a:solidFill>
                <a:latin typeface="新宋体" panose="02010609030101010101" pitchFamily="49" charset="-122"/>
                <a:ea typeface="新宋体" panose="02010609030101010101" pitchFamily="49" charset="-122"/>
              </a:rPr>
              <a:t>– </a:t>
            </a:r>
            <a:r>
              <a:rPr lang="zh-CN" altLang="en-US" sz="1600" i="1" dirty="0" smtClean="0">
                <a:solidFill>
                  <a:schemeClr val="tx1"/>
                </a:solidFill>
                <a:latin typeface="新宋体" panose="02010609030101010101" pitchFamily="49" charset="-122"/>
                <a:ea typeface="新宋体" panose="02010609030101010101" pitchFamily="49" charset="-122"/>
              </a:rPr>
              <a:t>你是鸟 </a:t>
            </a:r>
            <a:r>
              <a:rPr lang="en-US" altLang="zh-CN" sz="1600" i="1" dirty="0" smtClean="0">
                <a:solidFill>
                  <a:schemeClr val="tx1"/>
                </a:solidFill>
                <a:latin typeface="新宋体" panose="02010609030101010101" pitchFamily="49" charset="-122"/>
                <a:ea typeface="新宋体" panose="02010609030101010101" pitchFamily="49" charset="-122"/>
              </a:rPr>
              <a:t>– </a:t>
            </a:r>
            <a:r>
              <a:rPr lang="zh-CN" altLang="en-US" sz="1600" i="1" dirty="0" smtClean="0">
                <a:solidFill>
                  <a:schemeClr val="tx1"/>
                </a:solidFill>
                <a:latin typeface="新宋体" panose="02010609030101010101" pitchFamily="49" charset="-122"/>
                <a:ea typeface="新宋体" panose="02010609030101010101" pitchFamily="49" charset="-122"/>
              </a:rPr>
              <a:t>你有毛</a:t>
            </a:r>
            <a:endParaRPr lang="zh-CN" altLang="en-US" sz="1600" i="1" dirty="0">
              <a:solidFill>
                <a:schemeClr val="tx1"/>
              </a:solidFill>
              <a:latin typeface="新宋体" panose="02010609030101010101" pitchFamily="49" charset="-122"/>
              <a:ea typeface="新宋体" panose="02010609030101010101" pitchFamily="49" charset="-122"/>
            </a:endParaRPr>
          </a:p>
        </p:txBody>
      </p:sp>
      <p:sp>
        <p:nvSpPr>
          <p:cNvPr id="30" name="AutoShape 20"/>
          <p:cNvSpPr>
            <a:spLocks noChangeArrowheads="1"/>
          </p:cNvSpPr>
          <p:nvPr/>
        </p:nvSpPr>
        <p:spPr bwMode="gray">
          <a:xfrm>
            <a:off x="4206866" y="4232931"/>
            <a:ext cx="3602647" cy="1908000"/>
          </a:xfrm>
          <a:prstGeom prst="roundRect">
            <a:avLst>
              <a:gd name="adj" fmla="val 11921"/>
            </a:avLst>
          </a:prstGeom>
          <a:noFill/>
          <a:ln w="38100">
            <a:solidFill>
              <a:schemeClr val="tx1"/>
            </a:solidFill>
            <a:round/>
          </a:ln>
          <a:effectLst/>
        </p:spPr>
        <p:txBody>
          <a:bodyPr wrap="square" anchor="t">
            <a:noAutofit/>
          </a:bodyPr>
          <a:lstStyle/>
          <a:p>
            <a:pPr algn="ctr" defTabSz="1219200" fontAlgn="base">
              <a:spcBef>
                <a:spcPct val="0"/>
              </a:spcBef>
              <a:spcAft>
                <a:spcPct val="0"/>
              </a:spcAft>
            </a:pPr>
            <a:r>
              <a:rPr lang="zh-CN" altLang="en-US" sz="1600" b="1" dirty="0">
                <a:latin typeface="新宋体" panose="02010609030101010101" pitchFamily="49" charset="-122"/>
                <a:ea typeface="新宋体" panose="02010609030101010101" pitchFamily="49" charset="-122"/>
              </a:rPr>
              <a:t>归纳推理（</a:t>
            </a:r>
            <a:r>
              <a:rPr lang="en-US" altLang="zh-CN" sz="1600" b="1" dirty="0">
                <a:latin typeface="新宋体" panose="02010609030101010101" pitchFamily="49" charset="-122"/>
                <a:ea typeface="新宋体" panose="02010609030101010101" pitchFamily="49" charset="-122"/>
              </a:rPr>
              <a:t>Inductive Reasoning</a:t>
            </a:r>
            <a:r>
              <a:rPr lang="zh-CN" altLang="en-US" sz="1600" b="1" dirty="0" smtClean="0">
                <a:latin typeface="新宋体" panose="02010609030101010101" pitchFamily="49" charset="-122"/>
                <a:ea typeface="新宋体" panose="02010609030101010101" pitchFamily="49" charset="-122"/>
              </a:rPr>
              <a:t>）</a:t>
            </a:r>
            <a:endParaRPr lang="en-US" altLang="zh-CN" sz="1600" b="1"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endParaRPr lang="en-US" altLang="zh-CN" sz="1600"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r>
              <a:rPr lang="zh-CN" altLang="en-US" sz="1600" dirty="0" smtClean="0">
                <a:latin typeface="新宋体" panose="02010609030101010101" pitchFamily="49" charset="-122"/>
                <a:ea typeface="新宋体" panose="02010609030101010101" pitchFamily="49" charset="-122"/>
              </a:rPr>
              <a:t>归纳推理</a:t>
            </a:r>
            <a:r>
              <a:rPr lang="zh-CN" altLang="en-US" sz="1600" dirty="0">
                <a:latin typeface="新宋体" panose="02010609030101010101" pitchFamily="49" charset="-122"/>
                <a:ea typeface="新宋体" panose="02010609030101010101" pitchFamily="49" charset="-122"/>
              </a:rPr>
              <a:t>是从特殊到一般的推理过程。它基于特定的观察或实例，推导出一般性的结论或规律</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endParaRPr lang="en-US" altLang="zh-CN" sz="1600" dirty="0">
              <a:solidFill>
                <a:schemeClr val="tx1"/>
              </a:solidFill>
              <a:latin typeface="新宋体" panose="02010609030101010101" pitchFamily="49" charset="-122"/>
              <a:ea typeface="新宋体" panose="02010609030101010101" pitchFamily="49" charset="-122"/>
            </a:endParaRPr>
          </a:p>
          <a:p>
            <a:pPr defTabSz="1219200" fontAlgn="base">
              <a:spcBef>
                <a:spcPct val="0"/>
              </a:spcBef>
              <a:spcAft>
                <a:spcPct val="0"/>
              </a:spcAft>
            </a:pPr>
            <a:r>
              <a:rPr lang="en-US" altLang="zh-CN" sz="1600" i="1" dirty="0" smtClean="0">
                <a:solidFill>
                  <a:schemeClr val="tx1"/>
                </a:solidFill>
                <a:latin typeface="新宋体" panose="02010609030101010101" pitchFamily="49" charset="-122"/>
                <a:ea typeface="新宋体" panose="02010609030101010101" pitchFamily="49" charset="-122"/>
              </a:rPr>
              <a:t>100</a:t>
            </a:r>
            <a:r>
              <a:rPr lang="zh-CN" altLang="en-US" sz="1600" i="1" dirty="0" smtClean="0">
                <a:solidFill>
                  <a:schemeClr val="tx1"/>
                </a:solidFill>
                <a:latin typeface="新宋体" panose="02010609030101010101" pitchFamily="49" charset="-122"/>
                <a:ea typeface="新宋体" panose="02010609030101010101" pitchFamily="49" charset="-122"/>
              </a:rPr>
              <a:t>只鸟有毛，</a:t>
            </a:r>
            <a:r>
              <a:rPr lang="en-US" altLang="zh-CN" sz="1600" i="1" dirty="0" smtClean="0">
                <a:solidFill>
                  <a:schemeClr val="tx1"/>
                </a:solidFill>
                <a:latin typeface="新宋体" panose="02010609030101010101" pitchFamily="49" charset="-122"/>
                <a:ea typeface="新宋体" panose="02010609030101010101" pitchFamily="49" charset="-122"/>
              </a:rPr>
              <a:t>0</a:t>
            </a:r>
            <a:r>
              <a:rPr lang="zh-CN" altLang="en-US" sz="1600" i="1" dirty="0" smtClean="0">
                <a:solidFill>
                  <a:schemeClr val="tx1"/>
                </a:solidFill>
                <a:latin typeface="新宋体" panose="02010609030101010101" pitchFamily="49" charset="-122"/>
                <a:ea typeface="新宋体" panose="02010609030101010101" pitchFamily="49" charset="-122"/>
              </a:rPr>
              <a:t>只没毛</a:t>
            </a:r>
            <a:r>
              <a:rPr lang="en-US" altLang="zh-CN" sz="1600" i="1" dirty="0" smtClean="0">
                <a:solidFill>
                  <a:schemeClr val="tx1"/>
                </a:solidFill>
                <a:latin typeface="新宋体" panose="02010609030101010101" pitchFamily="49" charset="-122"/>
                <a:ea typeface="新宋体" panose="02010609030101010101" pitchFamily="49" charset="-122"/>
              </a:rPr>
              <a:t> – </a:t>
            </a:r>
            <a:r>
              <a:rPr lang="zh-CN" altLang="en-US" sz="1600" i="1" dirty="0" smtClean="0">
                <a:solidFill>
                  <a:schemeClr val="tx1"/>
                </a:solidFill>
                <a:latin typeface="新宋体" panose="02010609030101010101" pitchFamily="49" charset="-122"/>
                <a:ea typeface="新宋体" panose="02010609030101010101" pitchFamily="49" charset="-122"/>
              </a:rPr>
              <a:t>鸟都有毛</a:t>
            </a:r>
            <a:endParaRPr lang="zh-CN" altLang="en-US" sz="1600" i="1" dirty="0">
              <a:solidFill>
                <a:schemeClr val="tx1"/>
              </a:solidFill>
              <a:latin typeface="新宋体" panose="02010609030101010101" pitchFamily="49" charset="-122"/>
              <a:ea typeface="新宋体" panose="02010609030101010101" pitchFamily="49" charset="-122"/>
            </a:endParaRPr>
          </a:p>
        </p:txBody>
      </p:sp>
      <p:sp>
        <p:nvSpPr>
          <p:cNvPr id="31" name="AutoShape 20"/>
          <p:cNvSpPr>
            <a:spLocks noChangeArrowheads="1"/>
          </p:cNvSpPr>
          <p:nvPr/>
        </p:nvSpPr>
        <p:spPr bwMode="gray">
          <a:xfrm>
            <a:off x="8005854" y="4232931"/>
            <a:ext cx="3602647" cy="1908000"/>
          </a:xfrm>
          <a:prstGeom prst="roundRect">
            <a:avLst>
              <a:gd name="adj" fmla="val 11921"/>
            </a:avLst>
          </a:prstGeom>
          <a:noFill/>
          <a:ln w="38100">
            <a:solidFill>
              <a:schemeClr val="tx1"/>
            </a:solidFill>
            <a:round/>
          </a:ln>
          <a:effectLst/>
        </p:spPr>
        <p:txBody>
          <a:bodyPr wrap="square" anchor="t">
            <a:noAutofit/>
          </a:bodyPr>
          <a:lstStyle/>
          <a:p>
            <a:pPr algn="ctr" defTabSz="1219200" fontAlgn="base">
              <a:spcBef>
                <a:spcPct val="0"/>
              </a:spcBef>
              <a:spcAft>
                <a:spcPct val="0"/>
              </a:spcAft>
            </a:pPr>
            <a:r>
              <a:rPr lang="zh-CN" altLang="en-US" sz="1600" b="1" dirty="0">
                <a:latin typeface="新宋体" panose="02010609030101010101" pitchFamily="49" charset="-122"/>
                <a:ea typeface="新宋体" panose="02010609030101010101" pitchFamily="49" charset="-122"/>
              </a:rPr>
              <a:t>溯</a:t>
            </a:r>
            <a:r>
              <a:rPr lang="zh-CN" altLang="en-US" sz="1600" b="1" dirty="0" smtClean="0">
                <a:latin typeface="新宋体" panose="02010609030101010101" pitchFamily="49" charset="-122"/>
                <a:ea typeface="新宋体" panose="02010609030101010101" pitchFamily="49" charset="-122"/>
              </a:rPr>
              <a:t>因推理</a:t>
            </a:r>
            <a:r>
              <a:rPr lang="zh-CN" altLang="en-US" sz="1600" b="1" dirty="0">
                <a:latin typeface="新宋体" panose="02010609030101010101" pitchFamily="49" charset="-122"/>
                <a:ea typeface="新宋体" panose="02010609030101010101" pitchFamily="49" charset="-122"/>
              </a:rPr>
              <a:t>（</a:t>
            </a:r>
            <a:r>
              <a:rPr lang="en-US" altLang="zh-CN" sz="1600" b="1" dirty="0">
                <a:latin typeface="新宋体" panose="02010609030101010101" pitchFamily="49" charset="-122"/>
                <a:ea typeface="新宋体" panose="02010609030101010101" pitchFamily="49" charset="-122"/>
              </a:rPr>
              <a:t>Abductive Reasoning</a:t>
            </a:r>
            <a:r>
              <a:rPr lang="zh-CN" altLang="en-US" sz="1600" b="1" dirty="0" smtClean="0">
                <a:latin typeface="新宋体" panose="02010609030101010101" pitchFamily="49" charset="-122"/>
                <a:ea typeface="新宋体" panose="02010609030101010101" pitchFamily="49" charset="-122"/>
              </a:rPr>
              <a:t>）</a:t>
            </a:r>
            <a:endParaRPr lang="en-US" altLang="zh-CN" sz="1600" b="1"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endParaRPr lang="en-US" altLang="zh-CN" sz="1600"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r>
              <a:rPr lang="zh-CN" altLang="en-US" sz="1600" dirty="0" smtClean="0">
                <a:latin typeface="新宋体" panose="02010609030101010101" pitchFamily="49" charset="-122"/>
                <a:ea typeface="新宋体" panose="02010609030101010101" pitchFamily="49" charset="-122"/>
              </a:rPr>
              <a:t>溯</a:t>
            </a:r>
            <a:r>
              <a:rPr lang="zh-CN" altLang="en-US" sz="1600" dirty="0">
                <a:latin typeface="新宋体" panose="02010609030101010101" pitchFamily="49" charset="-122"/>
                <a:ea typeface="新宋体" panose="02010609030101010101" pitchFamily="49" charset="-122"/>
              </a:rPr>
              <a:t>因推理是一种解释性推理，它试图找到最可能的解释来解释特定的观察或事实</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pPr defTabSz="1219200" fontAlgn="base">
              <a:spcBef>
                <a:spcPct val="0"/>
              </a:spcBef>
              <a:spcAft>
                <a:spcPct val="0"/>
              </a:spcAft>
            </a:pPr>
            <a:endParaRPr lang="en-US" altLang="zh-CN" sz="1600" dirty="0">
              <a:solidFill>
                <a:schemeClr val="tx1"/>
              </a:solidFill>
              <a:latin typeface="新宋体" panose="02010609030101010101" pitchFamily="49" charset="-122"/>
              <a:ea typeface="新宋体" panose="02010609030101010101" pitchFamily="49" charset="-122"/>
            </a:endParaRPr>
          </a:p>
          <a:p>
            <a:pPr defTabSz="1219200" fontAlgn="base">
              <a:spcBef>
                <a:spcPct val="0"/>
              </a:spcBef>
              <a:spcAft>
                <a:spcPct val="0"/>
              </a:spcAft>
            </a:pPr>
            <a:r>
              <a:rPr lang="zh-CN" altLang="en-US" sz="1600" i="1" dirty="0" smtClean="0">
                <a:solidFill>
                  <a:schemeClr val="tx1"/>
                </a:solidFill>
                <a:latin typeface="新宋体" panose="02010609030101010101" pitchFamily="49" charset="-122"/>
                <a:ea typeface="新宋体" panose="02010609030101010101" pitchFamily="49" charset="-122"/>
              </a:rPr>
              <a:t>腿断了 </a:t>
            </a:r>
            <a:r>
              <a:rPr lang="en-US" altLang="zh-CN" sz="1600" i="1" dirty="0" smtClean="0">
                <a:solidFill>
                  <a:schemeClr val="tx1"/>
                </a:solidFill>
                <a:latin typeface="新宋体" panose="02010609030101010101" pitchFamily="49" charset="-122"/>
                <a:ea typeface="新宋体" panose="02010609030101010101" pitchFamily="49" charset="-122"/>
              </a:rPr>
              <a:t>– </a:t>
            </a:r>
            <a:r>
              <a:rPr lang="zh-CN" altLang="en-US" sz="1600" i="1" dirty="0" smtClean="0">
                <a:solidFill>
                  <a:schemeClr val="tx1"/>
                </a:solidFill>
                <a:latin typeface="新宋体" panose="02010609030101010101" pitchFamily="49" charset="-122"/>
                <a:ea typeface="新宋体" panose="02010609030101010101" pitchFamily="49" charset="-122"/>
              </a:rPr>
              <a:t>摔了</a:t>
            </a:r>
            <a:endParaRPr lang="zh-CN" altLang="en-US" sz="1600" i="1" dirty="0">
              <a:solidFill>
                <a:schemeClr val="tx1"/>
              </a:solidFill>
              <a:latin typeface="新宋体" panose="02010609030101010101" pitchFamily="49" charset="-122"/>
              <a:ea typeface="新宋体" panose="02010609030101010101" pitchFamily="49" charset="-122"/>
            </a:endParaRPr>
          </a:p>
        </p:txBody>
      </p:sp>
      <p:sp>
        <p:nvSpPr>
          <p:cNvPr id="32" name="矩形 31"/>
          <p:cNvSpPr/>
          <p:nvPr/>
        </p:nvSpPr>
        <p:spPr>
          <a:xfrm>
            <a:off x="278858" y="6221677"/>
            <a:ext cx="9243236" cy="338554"/>
          </a:xfrm>
          <a:prstGeom prst="rect">
            <a:avLst/>
          </a:prstGeom>
        </p:spPr>
        <p:txBody>
          <a:bodyPr wrap="none">
            <a:spAutoFit/>
          </a:bodyPr>
          <a:lstStyle/>
          <a:p>
            <a:r>
              <a:rPr lang="en-US" altLang="zh-CN" sz="1600" i="1" dirty="0">
                <a:solidFill>
                  <a:srgbClr val="0070C0"/>
                </a:solidFill>
                <a:latin typeface="-apple-system"/>
              </a:rPr>
              <a:t>《Large Language Models are Zero-Shot </a:t>
            </a:r>
            <a:r>
              <a:rPr lang="en-US" altLang="zh-CN" sz="1600" i="1" dirty="0">
                <a:solidFill>
                  <a:srgbClr val="FF0000"/>
                </a:solidFill>
                <a:latin typeface="-apple-system"/>
              </a:rPr>
              <a:t>Reasoners</a:t>
            </a:r>
            <a:r>
              <a:rPr lang="en-US" altLang="zh-CN" sz="1600" i="1" dirty="0" smtClean="0">
                <a:solidFill>
                  <a:srgbClr val="0070C0"/>
                </a:solidFill>
                <a:latin typeface="-apple-system"/>
              </a:rPr>
              <a:t>》,</a:t>
            </a:r>
            <a:r>
              <a:rPr lang="en-US" altLang="zh-CN" sz="1600" i="1" dirty="0">
                <a:solidFill>
                  <a:srgbClr val="0070C0"/>
                </a:solidFill>
              </a:rPr>
              <a:t> Google Research </a:t>
            </a:r>
            <a:r>
              <a:rPr lang="en-US" altLang="zh-CN" sz="1600" i="1" dirty="0" smtClean="0">
                <a:solidFill>
                  <a:srgbClr val="0070C0"/>
                </a:solidFill>
              </a:rPr>
              <a:t>&amp; The </a:t>
            </a:r>
            <a:r>
              <a:rPr lang="en-US" altLang="zh-CN" sz="1600" i="1" dirty="0">
                <a:solidFill>
                  <a:srgbClr val="0070C0"/>
                </a:solidFill>
              </a:rPr>
              <a:t>University of </a:t>
            </a:r>
            <a:r>
              <a:rPr lang="en-US" altLang="zh-CN" sz="1600" i="1" dirty="0" smtClean="0">
                <a:solidFill>
                  <a:srgbClr val="0070C0"/>
                </a:solidFill>
              </a:rPr>
              <a:t>Tokyo </a:t>
            </a:r>
            <a:endParaRPr lang="zh-CN" altLang="en-US" sz="1600" i="1" dirty="0">
              <a:solidFill>
                <a:srgbClr val="0070C0"/>
              </a:solidFill>
            </a:endParaRPr>
          </a:p>
        </p:txBody>
      </p:sp>
      <p:sp>
        <p:nvSpPr>
          <p:cNvPr id="33" name="矩形 32"/>
          <p:cNvSpPr/>
          <p:nvPr/>
        </p:nvSpPr>
        <p:spPr>
          <a:xfrm>
            <a:off x="278858" y="6499000"/>
            <a:ext cx="9110186" cy="338554"/>
          </a:xfrm>
          <a:prstGeom prst="rect">
            <a:avLst/>
          </a:prstGeom>
        </p:spPr>
        <p:txBody>
          <a:bodyPr wrap="none">
            <a:spAutoFit/>
          </a:bodyPr>
          <a:lstStyle/>
          <a:p>
            <a:r>
              <a:rPr lang="en-US" altLang="zh-CN" sz="1600" i="1" dirty="0" smtClean="0">
                <a:solidFill>
                  <a:srgbClr val="0070C0"/>
                </a:solidFill>
                <a:latin typeface="-apple-system"/>
              </a:rPr>
              <a:t>《Chain-of-Thought </a:t>
            </a:r>
            <a:r>
              <a:rPr lang="en-US" altLang="zh-CN" sz="1600" i="1" dirty="0">
                <a:solidFill>
                  <a:srgbClr val="0070C0"/>
                </a:solidFill>
                <a:latin typeface="-apple-system"/>
              </a:rPr>
              <a:t>Prompting Elicits </a:t>
            </a:r>
            <a:r>
              <a:rPr lang="en-US" altLang="zh-CN" sz="1600" i="1" dirty="0">
                <a:solidFill>
                  <a:srgbClr val="FF0000"/>
                </a:solidFill>
                <a:latin typeface="-apple-system"/>
              </a:rPr>
              <a:t>Reasoning</a:t>
            </a:r>
            <a:r>
              <a:rPr lang="en-US" altLang="zh-CN" sz="1600" i="1" dirty="0">
                <a:solidFill>
                  <a:srgbClr val="0070C0"/>
                </a:solidFill>
                <a:latin typeface="-apple-system"/>
              </a:rPr>
              <a:t> in Large Language </a:t>
            </a:r>
            <a:r>
              <a:rPr lang="en-US" altLang="zh-CN" sz="1600" i="1" dirty="0" smtClean="0">
                <a:solidFill>
                  <a:srgbClr val="0070C0"/>
                </a:solidFill>
                <a:latin typeface="-apple-system"/>
              </a:rPr>
              <a:t>Models》, </a:t>
            </a:r>
            <a:r>
              <a:rPr lang="en-US" altLang="zh-CN" sz="1600" i="1" dirty="0">
                <a:solidFill>
                  <a:srgbClr val="0070C0"/>
                </a:solidFill>
                <a:latin typeface="-apple-system"/>
              </a:rPr>
              <a:t>Google Brain</a:t>
            </a:r>
          </a:p>
        </p:txBody>
      </p:sp>
    </p:spTree>
    <p:extLst>
      <p:ext uri="{BB962C8B-B14F-4D97-AF65-F5344CB8AC3E}">
        <p14:creationId xmlns:p14="http://schemas.microsoft.com/office/powerpoint/2010/main" val="29384526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Chain of Thought Prompting</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CoT</a:t>
            </a:r>
            <a:r>
              <a:rPr lang="zh-CN" altLang="en-US" sz="2400" dirty="0" smtClean="0">
                <a:solidFill>
                  <a:srgbClr val="3856F5"/>
                </a:solidFill>
                <a:latin typeface="微软雅黑" panose="020B0503020204020204" pitchFamily="34" charset="-122"/>
                <a:ea typeface="微软雅黑" panose="020B0503020204020204" pitchFamily="34" charset="-122"/>
              </a:rPr>
              <a:t>相关</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矩形 6"/>
          <p:cNvSpPr/>
          <p:nvPr/>
        </p:nvSpPr>
        <p:spPr>
          <a:xfrm>
            <a:off x="398652" y="1445588"/>
            <a:ext cx="8002942" cy="415694"/>
          </a:xfrm>
          <a:prstGeom prst="rect">
            <a:avLst/>
          </a:prstGeom>
          <a:noFill/>
          <a:ln>
            <a:solidFill>
              <a:schemeClr val="tx1"/>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Chain-of-Thought Prompting Elicits Reasoning in Large Language </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Models, Google Research</a:t>
            </a:r>
            <a:endPar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矩形 7"/>
          <p:cNvSpPr/>
          <p:nvPr/>
        </p:nvSpPr>
        <p:spPr>
          <a:xfrm>
            <a:off x="317354" y="898945"/>
            <a:ext cx="11377803" cy="501690"/>
          </a:xfrm>
          <a:prstGeom prst="rect">
            <a:avLst/>
          </a:prstGeom>
        </p:spPr>
        <p:txBody>
          <a:bodyPr wrap="square">
            <a:noAutofit/>
          </a:bodyPr>
          <a:lstStyle/>
          <a:p>
            <a:pPr marL="274638" indent="-274638"/>
            <a:r>
              <a:rPr lang="zh-CN" altLang="en-US" sz="1600" dirty="0" smtClean="0">
                <a:solidFill>
                  <a:schemeClr val="tx1"/>
                </a:solidFill>
                <a:latin typeface="微软雅黑" panose="020B0503020204020204" pitchFamily="34" charset="-122"/>
                <a:ea typeface="微软雅黑" panose="020B0503020204020204" pitchFamily="34" charset="-122"/>
              </a:rPr>
              <a:t>扩展阅读：</a:t>
            </a:r>
            <a:r>
              <a:rPr lang="en-US" altLang="zh-CN" sz="1600" dirty="0" smtClean="0">
                <a:solidFill>
                  <a:schemeClr val="tx1"/>
                </a:solidFill>
                <a:latin typeface="微软雅黑" panose="020B0503020204020204" pitchFamily="34" charset="-122"/>
                <a:ea typeface="微软雅黑" panose="020B0503020204020204" pitchFamily="34" charset="-122"/>
              </a:rPr>
              <a:t>Reasoning &amp; Something of Thought </a:t>
            </a:r>
            <a:r>
              <a:rPr lang="zh-CN" altLang="en-US" sz="1600" dirty="0" smtClean="0">
                <a:solidFill>
                  <a:schemeClr val="tx1"/>
                </a:solidFill>
                <a:latin typeface="微软雅黑" panose="020B0503020204020204" pitchFamily="34" charset="-122"/>
                <a:ea typeface="微软雅黑" panose="020B0503020204020204" pitchFamily="34" charset="-122"/>
              </a:rPr>
              <a:t>相关（参见</a:t>
            </a:r>
            <a:r>
              <a:rPr lang="en-US" altLang="zh-CN" sz="1600" dirty="0" smtClean="0">
                <a:solidFill>
                  <a:schemeClr val="tx1"/>
                </a:solidFill>
                <a:latin typeface="微软雅黑" panose="020B0503020204020204" pitchFamily="34" charset="-122"/>
                <a:ea typeface="微软雅黑" panose="020B0503020204020204" pitchFamily="34" charset="-122"/>
              </a:rPr>
              <a:t>《Prompt-Guide </a:t>
            </a:r>
            <a:r>
              <a:rPr lang="zh-CN" altLang="en-US" sz="1600" dirty="0" smtClean="0">
                <a:solidFill>
                  <a:schemeClr val="tx1"/>
                </a:solidFill>
                <a:latin typeface="微软雅黑" panose="020B0503020204020204" pitchFamily="34" charset="-122"/>
                <a:ea typeface="微软雅黑" panose="020B0503020204020204" pitchFamily="34" charset="-122"/>
              </a:rPr>
              <a:t>进阶篇</a:t>
            </a:r>
            <a:r>
              <a:rPr lang="en-US" altLang="zh-CN" sz="1600" dirty="0" smtClean="0">
                <a:solidFill>
                  <a:schemeClr val="tx1"/>
                </a:solidFill>
                <a:latin typeface="微软雅黑" panose="020B0503020204020204" pitchFamily="34" charset="-122"/>
                <a:ea typeface="微软雅黑" panose="020B0503020204020204" pitchFamily="34" charset="-122"/>
              </a:rPr>
              <a:t>》</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8401594" y="1488170"/>
            <a:ext cx="1249708" cy="501690"/>
          </a:xfrm>
          <a:prstGeom prst="rect">
            <a:avLst/>
          </a:prstGeom>
        </p:spPr>
        <p:txBody>
          <a:bodyPr wrap="square">
            <a:noAutofit/>
          </a:bodyPr>
          <a:lstStyle/>
          <a:p>
            <a:pPr marL="274638" indent="-274638"/>
            <a:r>
              <a:rPr lang="zh-CN" altLang="en-US" sz="1400" dirty="0" smtClean="0">
                <a:solidFill>
                  <a:srgbClr val="0070C0"/>
                </a:solidFill>
                <a:latin typeface="微软雅黑" panose="020B0503020204020204" pitchFamily="34" charset="-122"/>
                <a:ea typeface="微软雅黑" panose="020B0503020204020204" pitchFamily="34" charset="-122"/>
              </a:rPr>
              <a:t>开山之作</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1177072" y="2036839"/>
            <a:ext cx="8784000" cy="360000"/>
          </a:xfrm>
          <a:prstGeom prst="rect">
            <a:avLst/>
          </a:prstGeom>
          <a:noFill/>
          <a:ln>
            <a:solidFill>
              <a:schemeClr val="tx1"/>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Large Language Models are Zero-Shot </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Reasoners</a:t>
            </a:r>
            <a:r>
              <a:rPr lang="zh-CN" altLang="en-US" sz="1400" dirty="0" smtClean="0">
                <a:solidFill>
                  <a:schemeClr val="tx1"/>
                </a:solidFill>
                <a:latin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Google Research</a:t>
            </a:r>
            <a:endPar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矩形 10"/>
          <p:cNvSpPr/>
          <p:nvPr/>
        </p:nvSpPr>
        <p:spPr>
          <a:xfrm>
            <a:off x="10065382" y="2036283"/>
            <a:ext cx="1830279" cy="316250"/>
          </a:xfrm>
          <a:prstGeom prst="rect">
            <a:avLst/>
          </a:prstGeom>
        </p:spPr>
        <p:txBody>
          <a:bodyPr wrap="square">
            <a:noAutofit/>
          </a:bodyPr>
          <a:lstStyle/>
          <a:p>
            <a:pPr marL="274638" indent="-274638"/>
            <a:r>
              <a:rPr lang="en-US" altLang="zh-CN" sz="1400" dirty="0" smtClean="0">
                <a:solidFill>
                  <a:srgbClr val="0070C0"/>
                </a:solidFill>
                <a:latin typeface="新宋体" panose="02010609030101010101" pitchFamily="49" charset="-122"/>
                <a:ea typeface="新宋体" panose="02010609030101010101" pitchFamily="49" charset="-122"/>
              </a:rPr>
              <a:t>Zero-Shot </a:t>
            </a:r>
            <a:r>
              <a:rPr lang="en-US" altLang="zh-CN" sz="1400" dirty="0" err="1" smtClean="0">
                <a:solidFill>
                  <a:srgbClr val="0070C0"/>
                </a:solidFill>
                <a:latin typeface="新宋体" panose="02010609030101010101" pitchFamily="49" charset="-122"/>
                <a:ea typeface="新宋体" panose="02010609030101010101" pitchFamily="49" charset="-122"/>
              </a:rPr>
              <a:t>CoT</a:t>
            </a:r>
            <a:endParaRPr lang="zh-CN" altLang="en-US" sz="1400" dirty="0">
              <a:solidFill>
                <a:srgbClr val="0070C0"/>
              </a:solidFill>
              <a:latin typeface="新宋体" panose="02010609030101010101" pitchFamily="49" charset="-122"/>
              <a:ea typeface="新宋体" panose="02010609030101010101" pitchFamily="49" charset="-122"/>
            </a:endParaRPr>
          </a:p>
        </p:txBody>
      </p:sp>
      <p:sp>
        <p:nvSpPr>
          <p:cNvPr id="12" name="矩形 11"/>
          <p:cNvSpPr/>
          <p:nvPr/>
        </p:nvSpPr>
        <p:spPr>
          <a:xfrm>
            <a:off x="1177072" y="2573325"/>
            <a:ext cx="8784000" cy="360000"/>
          </a:xfrm>
          <a:prstGeom prst="rect">
            <a:avLst/>
          </a:prstGeom>
          <a:noFill/>
          <a:ln>
            <a:solidFill>
              <a:srgbClr val="FF0000"/>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Self-Consistency Improves Chain of Thought Reasoning in Language Models, Google Research</a:t>
            </a:r>
            <a:endParaRPr lang="zh-CN" alt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矩形 13"/>
          <p:cNvSpPr/>
          <p:nvPr/>
        </p:nvSpPr>
        <p:spPr>
          <a:xfrm>
            <a:off x="1177072" y="3109811"/>
            <a:ext cx="8784000" cy="360000"/>
          </a:xfrm>
          <a:prstGeom prst="rect">
            <a:avLst/>
          </a:prstGeom>
          <a:noFill/>
          <a:ln>
            <a:solidFill>
              <a:srgbClr val="FF0000"/>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Least-to-Most Prompting Enables Complex Reasoning in Large Language </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Models</a:t>
            </a:r>
            <a:r>
              <a:rPr lang="zh-CN" alt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Google Research</a:t>
            </a:r>
            <a:endPar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矩形 15"/>
          <p:cNvSpPr/>
          <p:nvPr/>
        </p:nvSpPr>
        <p:spPr>
          <a:xfrm>
            <a:off x="1177072" y="3646297"/>
            <a:ext cx="8784000" cy="360000"/>
          </a:xfrm>
          <a:prstGeom prst="rect">
            <a:avLst/>
          </a:prstGeom>
          <a:noFill/>
          <a:ln>
            <a:solidFill>
              <a:srgbClr val="FF0000"/>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Tree of Thoughts: Deliberate Problem Solving with Large Language </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Models</a:t>
            </a:r>
            <a:r>
              <a:rPr lang="zh-CN" alt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DeepMind</a:t>
            </a:r>
            <a:r>
              <a:rPr lang="zh-CN" alt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Princeton</a:t>
            </a:r>
            <a:endParaRPr lang="zh-CN" alt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矩形 16"/>
          <p:cNvSpPr/>
          <p:nvPr/>
        </p:nvSpPr>
        <p:spPr>
          <a:xfrm>
            <a:off x="10065382" y="2571014"/>
            <a:ext cx="1830279" cy="316250"/>
          </a:xfrm>
          <a:prstGeom prst="rect">
            <a:avLst/>
          </a:prstGeom>
        </p:spPr>
        <p:txBody>
          <a:bodyPr wrap="square">
            <a:noAutofit/>
          </a:bodyPr>
          <a:lstStyle/>
          <a:p>
            <a:pPr marL="274638" indent="-274638"/>
            <a:r>
              <a:rPr lang="en-US" altLang="zh-CN" sz="1400" dirty="0" err="1" smtClean="0">
                <a:solidFill>
                  <a:srgbClr val="0070C0"/>
                </a:solidFill>
                <a:latin typeface="新宋体" panose="02010609030101010101" pitchFamily="49" charset="-122"/>
                <a:ea typeface="新宋体" panose="02010609030101010101" pitchFamily="49" charset="-122"/>
              </a:rPr>
              <a:t>CoT</a:t>
            </a:r>
            <a:r>
              <a:rPr lang="en-US" altLang="zh-CN" sz="1400" dirty="0" smtClean="0">
                <a:solidFill>
                  <a:srgbClr val="0070C0"/>
                </a:solidFill>
                <a:latin typeface="新宋体" panose="02010609030101010101" pitchFamily="49" charset="-122"/>
                <a:ea typeface="新宋体" panose="02010609030101010101" pitchFamily="49" charset="-122"/>
              </a:rPr>
              <a:t>-SC</a:t>
            </a:r>
            <a:endParaRPr lang="zh-CN" altLang="en-US" sz="1400" dirty="0">
              <a:solidFill>
                <a:srgbClr val="0070C0"/>
              </a:solidFill>
              <a:latin typeface="新宋体" panose="02010609030101010101" pitchFamily="49" charset="-122"/>
              <a:ea typeface="新宋体" panose="02010609030101010101" pitchFamily="49" charset="-122"/>
            </a:endParaRPr>
          </a:p>
        </p:txBody>
      </p:sp>
      <p:sp>
        <p:nvSpPr>
          <p:cNvPr id="3" name="矩形 2"/>
          <p:cNvSpPr/>
          <p:nvPr/>
        </p:nvSpPr>
        <p:spPr>
          <a:xfrm>
            <a:off x="10065382" y="3105745"/>
            <a:ext cx="1519784" cy="307777"/>
          </a:xfrm>
          <a:prstGeom prst="rect">
            <a:avLst/>
          </a:prstGeom>
        </p:spPr>
        <p:txBody>
          <a:bodyPr wrap="square">
            <a:noAutofit/>
          </a:bodyPr>
          <a:lstStyle/>
          <a:p>
            <a:pPr marL="274638" indent="-274638"/>
            <a:r>
              <a:rPr lang="zh-CN" altLang="en-US" sz="1400" dirty="0" smtClean="0">
                <a:solidFill>
                  <a:srgbClr val="0070C0"/>
                </a:solidFill>
                <a:latin typeface="新宋体" panose="02010609030101010101" pitchFamily="49" charset="-122"/>
                <a:ea typeface="新宋体" panose="02010609030101010101" pitchFamily="49" charset="-122"/>
              </a:rPr>
              <a:t>分解复杂问题</a:t>
            </a:r>
            <a:endParaRPr lang="zh-CN" altLang="en-US" sz="1400" dirty="0">
              <a:solidFill>
                <a:srgbClr val="0070C0"/>
              </a:solidFill>
              <a:latin typeface="新宋体" panose="02010609030101010101" pitchFamily="49" charset="-122"/>
              <a:ea typeface="新宋体" panose="02010609030101010101" pitchFamily="49" charset="-122"/>
            </a:endParaRPr>
          </a:p>
        </p:txBody>
      </p:sp>
      <p:sp>
        <p:nvSpPr>
          <p:cNvPr id="15" name="矩形 14"/>
          <p:cNvSpPr/>
          <p:nvPr/>
        </p:nvSpPr>
        <p:spPr>
          <a:xfrm>
            <a:off x="10065382" y="3632003"/>
            <a:ext cx="1172116" cy="307777"/>
          </a:xfrm>
          <a:prstGeom prst="rect">
            <a:avLst/>
          </a:prstGeom>
        </p:spPr>
        <p:txBody>
          <a:bodyPr wrap="square">
            <a:noAutofit/>
          </a:bodyPr>
          <a:lstStyle/>
          <a:p>
            <a:pPr marL="274638" indent="-274638"/>
            <a:r>
              <a:rPr lang="en-US" altLang="zh-CN" sz="1400" dirty="0" err="1">
                <a:solidFill>
                  <a:srgbClr val="0070C0"/>
                </a:solidFill>
                <a:latin typeface="新宋体" panose="02010609030101010101" pitchFamily="49" charset="-122"/>
                <a:ea typeface="新宋体" panose="02010609030101010101" pitchFamily="49" charset="-122"/>
              </a:rPr>
              <a:t>ToT</a:t>
            </a:r>
            <a:r>
              <a:rPr lang="zh-CN" altLang="en-US" sz="1400" dirty="0">
                <a:solidFill>
                  <a:srgbClr val="0070C0"/>
                </a:solidFill>
                <a:latin typeface="新宋体" panose="02010609030101010101" pitchFamily="49" charset="-122"/>
                <a:ea typeface="新宋体" panose="02010609030101010101" pitchFamily="49" charset="-122"/>
              </a:rPr>
              <a:t>，思维树</a:t>
            </a:r>
          </a:p>
        </p:txBody>
      </p:sp>
      <p:sp>
        <p:nvSpPr>
          <p:cNvPr id="4" name="矩形 3"/>
          <p:cNvSpPr/>
          <p:nvPr/>
        </p:nvSpPr>
        <p:spPr>
          <a:xfrm>
            <a:off x="1177072" y="4182783"/>
            <a:ext cx="8784000" cy="360000"/>
          </a:xfrm>
          <a:prstGeom prst="rect">
            <a:avLst/>
          </a:prstGeom>
          <a:noFill/>
          <a:ln>
            <a:solidFill>
              <a:srgbClr val="FF0000"/>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Graph of Thoughts: Solving Elaborate Problems with Large Language Models</a:t>
            </a:r>
            <a:endParaRPr lang="zh-CN" alt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矩形 18"/>
          <p:cNvSpPr/>
          <p:nvPr/>
        </p:nvSpPr>
        <p:spPr>
          <a:xfrm>
            <a:off x="10065382" y="4158261"/>
            <a:ext cx="1172116" cy="307777"/>
          </a:xfrm>
          <a:prstGeom prst="rect">
            <a:avLst/>
          </a:prstGeom>
        </p:spPr>
        <p:txBody>
          <a:bodyPr wrap="square">
            <a:noAutofit/>
          </a:bodyPr>
          <a:lstStyle/>
          <a:p>
            <a:pPr marL="274638" indent="-274638"/>
            <a:r>
              <a:rPr lang="en-US" altLang="zh-CN" sz="1400" dirty="0" err="1">
                <a:solidFill>
                  <a:srgbClr val="0070C0"/>
                </a:solidFill>
                <a:latin typeface="新宋体" panose="02010609030101010101" pitchFamily="49" charset="-122"/>
                <a:ea typeface="新宋体" panose="02010609030101010101" pitchFamily="49" charset="-122"/>
              </a:rPr>
              <a:t>GoT</a:t>
            </a:r>
            <a:r>
              <a:rPr lang="zh-CN" altLang="en-US" sz="1400" dirty="0">
                <a:solidFill>
                  <a:srgbClr val="0070C0"/>
                </a:solidFill>
                <a:latin typeface="新宋体" panose="02010609030101010101" pitchFamily="49" charset="-122"/>
                <a:ea typeface="新宋体" panose="02010609030101010101" pitchFamily="49" charset="-122"/>
              </a:rPr>
              <a:t>，思维图</a:t>
            </a:r>
          </a:p>
        </p:txBody>
      </p:sp>
      <p:sp>
        <p:nvSpPr>
          <p:cNvPr id="20" name="矩形 19"/>
          <p:cNvSpPr/>
          <p:nvPr/>
        </p:nvSpPr>
        <p:spPr>
          <a:xfrm>
            <a:off x="1177072" y="4719269"/>
            <a:ext cx="8784000" cy="360000"/>
          </a:xfrm>
          <a:prstGeom prst="rect">
            <a:avLst/>
          </a:prstGeom>
          <a:noFill/>
          <a:ln>
            <a:solidFill>
              <a:schemeClr val="tx1"/>
            </a:solidFill>
          </a:ln>
        </p:spPr>
        <p:txBody>
          <a:bodyPr wrap="square" anchor="ctr">
            <a:noAutofit/>
          </a:bodyPr>
          <a:lstStyle/>
          <a:p>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Skeleton of Thought</a:t>
            </a:r>
            <a:r>
              <a:rPr lang="zh-CN" alt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Large Language Models Can Do Parallel Decoding</a:t>
            </a:r>
            <a:r>
              <a:rPr lang="zh-CN" alt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Microsoft</a:t>
            </a:r>
            <a:r>
              <a:rPr lang="zh-CN" alt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altLang="zh-CN"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Tsinghua</a:t>
            </a:r>
            <a:endParaRPr lang="zh-CN" alt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 name="矩形 4"/>
          <p:cNvSpPr/>
          <p:nvPr/>
        </p:nvSpPr>
        <p:spPr>
          <a:xfrm>
            <a:off x="1177072" y="5255755"/>
            <a:ext cx="8784000" cy="360000"/>
          </a:xfrm>
          <a:prstGeom prst="rect">
            <a:avLst/>
          </a:prstGeom>
          <a:noFill/>
          <a:ln>
            <a:solidFill>
              <a:srgbClr val="FF0000"/>
            </a:solidFill>
          </a:ln>
        </p:spPr>
        <p:txBody>
          <a:bodyPr wrap="square" anchor="ctr">
            <a:noAutofit/>
          </a:bodyPr>
          <a:lstStyle/>
          <a:p>
            <a:r>
              <a:rPr lang="en-US" altLang="zh-CN" sz="1400" dirty="0">
                <a:solidFill>
                  <a:schemeClr val="tx1"/>
                </a:solidFill>
                <a:latin typeface="Tahoma" panose="020B0604030504040204" pitchFamily="34" charset="0"/>
                <a:ea typeface="Tahoma" panose="020B0604030504040204" pitchFamily="34" charset="0"/>
                <a:cs typeface="Tahoma" panose="020B0604030504040204" pitchFamily="34" charset="0"/>
              </a:rPr>
              <a:t>Algorithm of Thoughts: Enhancing Exploration of Ideas in Large Language Models</a:t>
            </a:r>
            <a:endParaRPr lang="zh-CN" alt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5"/>
          <p:cNvSpPr/>
          <p:nvPr/>
        </p:nvSpPr>
        <p:spPr>
          <a:xfrm>
            <a:off x="1177072" y="5792244"/>
            <a:ext cx="8784000" cy="360000"/>
          </a:xfrm>
          <a:prstGeom prst="rect">
            <a:avLst/>
          </a:prstGeom>
          <a:noFill/>
          <a:ln>
            <a:solidFill>
              <a:srgbClr val="FF0000"/>
            </a:solidFill>
          </a:ln>
        </p:spPr>
        <p:txBody>
          <a:bodyPr wrap="square" anchor="ctr">
            <a:noAutofit/>
          </a:bodyPr>
          <a:lstStyle/>
          <a:p>
            <a:r>
              <a:rPr lang="zh-CN" altLang="en-US" sz="1400" dirty="0">
                <a:solidFill>
                  <a:schemeClr val="tx1"/>
                </a:solidFill>
                <a:latin typeface="Tahoma" panose="020B0604030504040204" pitchFamily="34" charset="0"/>
                <a:ea typeface="Tahoma" panose="020B0604030504040204" pitchFamily="34" charset="0"/>
                <a:cs typeface="Tahoma" panose="020B0604030504040204" pitchFamily="34" charset="0"/>
              </a:rPr>
              <a:t>Everything of Thoughts：Defying The Law of Penrose Triangle for Thought Generation</a:t>
            </a:r>
          </a:p>
        </p:txBody>
      </p:sp>
      <p:sp>
        <p:nvSpPr>
          <p:cNvPr id="21" name="矩形 20"/>
          <p:cNvSpPr/>
          <p:nvPr/>
        </p:nvSpPr>
        <p:spPr>
          <a:xfrm>
            <a:off x="10065382" y="4684519"/>
            <a:ext cx="1468892" cy="333889"/>
          </a:xfrm>
          <a:prstGeom prst="rect">
            <a:avLst/>
          </a:prstGeom>
        </p:spPr>
        <p:txBody>
          <a:bodyPr wrap="square">
            <a:noAutofit/>
          </a:bodyPr>
          <a:lstStyle/>
          <a:p>
            <a:pPr marL="274638" indent="-274638"/>
            <a:r>
              <a:rPr lang="en-US" altLang="zh-CN" sz="1400" dirty="0" err="1" smtClean="0">
                <a:solidFill>
                  <a:srgbClr val="0070C0"/>
                </a:solidFill>
                <a:latin typeface="新宋体" panose="02010609030101010101" pitchFamily="49" charset="-122"/>
                <a:ea typeface="新宋体" panose="02010609030101010101" pitchFamily="49" charset="-122"/>
              </a:rPr>
              <a:t>SoT</a:t>
            </a:r>
            <a:r>
              <a:rPr lang="zh-CN" altLang="en-US" sz="1400" dirty="0">
                <a:solidFill>
                  <a:srgbClr val="0070C0"/>
                </a:solidFill>
                <a:latin typeface="新宋体" panose="02010609030101010101" pitchFamily="49" charset="-122"/>
                <a:ea typeface="新宋体" panose="02010609030101010101" pitchFamily="49" charset="-122"/>
              </a:rPr>
              <a:t>，</a:t>
            </a:r>
            <a:r>
              <a:rPr lang="zh-CN" altLang="en-US" sz="1400" dirty="0" smtClean="0">
                <a:solidFill>
                  <a:srgbClr val="0070C0"/>
                </a:solidFill>
                <a:latin typeface="新宋体" panose="02010609030101010101" pitchFamily="49" charset="-122"/>
                <a:ea typeface="新宋体" panose="02010609030101010101" pitchFamily="49" charset="-122"/>
              </a:rPr>
              <a:t>思维框架</a:t>
            </a:r>
            <a:endParaRPr lang="zh-CN" altLang="en-US" sz="1400" dirty="0">
              <a:solidFill>
                <a:srgbClr val="0070C0"/>
              </a:solidFill>
              <a:latin typeface="新宋体" panose="02010609030101010101" pitchFamily="49" charset="-122"/>
              <a:ea typeface="新宋体" panose="02010609030101010101" pitchFamily="49" charset="-122"/>
            </a:endParaRPr>
          </a:p>
        </p:txBody>
      </p:sp>
      <p:sp>
        <p:nvSpPr>
          <p:cNvPr id="22" name="矩形 21"/>
          <p:cNvSpPr/>
          <p:nvPr/>
        </p:nvSpPr>
        <p:spPr>
          <a:xfrm>
            <a:off x="10065382" y="5236889"/>
            <a:ext cx="1468892" cy="333889"/>
          </a:xfrm>
          <a:prstGeom prst="rect">
            <a:avLst/>
          </a:prstGeom>
        </p:spPr>
        <p:txBody>
          <a:bodyPr wrap="square">
            <a:noAutofit/>
          </a:bodyPr>
          <a:lstStyle/>
          <a:p>
            <a:pPr marL="274638" indent="-274638"/>
            <a:r>
              <a:rPr lang="en-US" altLang="zh-CN" sz="1400" dirty="0" err="1" smtClean="0">
                <a:solidFill>
                  <a:srgbClr val="0070C0"/>
                </a:solidFill>
                <a:latin typeface="新宋体" panose="02010609030101010101" pitchFamily="49" charset="-122"/>
                <a:ea typeface="新宋体" panose="02010609030101010101" pitchFamily="49" charset="-122"/>
              </a:rPr>
              <a:t>AoT</a:t>
            </a:r>
            <a:r>
              <a:rPr lang="zh-CN" altLang="en-US" sz="1400" dirty="0">
                <a:solidFill>
                  <a:srgbClr val="0070C0"/>
                </a:solidFill>
                <a:latin typeface="新宋体" panose="02010609030101010101" pitchFamily="49" charset="-122"/>
                <a:ea typeface="新宋体" panose="02010609030101010101" pitchFamily="49" charset="-122"/>
              </a:rPr>
              <a:t>，</a:t>
            </a:r>
            <a:r>
              <a:rPr lang="zh-CN" altLang="en-US" sz="1400" dirty="0" smtClean="0">
                <a:solidFill>
                  <a:srgbClr val="0070C0"/>
                </a:solidFill>
                <a:latin typeface="新宋体" panose="02010609030101010101" pitchFamily="49" charset="-122"/>
                <a:ea typeface="新宋体" panose="02010609030101010101" pitchFamily="49" charset="-122"/>
              </a:rPr>
              <a:t>思维算法</a:t>
            </a:r>
            <a:endParaRPr lang="zh-CN" altLang="en-US" sz="1400" dirty="0">
              <a:solidFill>
                <a:srgbClr val="0070C0"/>
              </a:solidFill>
              <a:latin typeface="新宋体" panose="02010609030101010101" pitchFamily="49" charset="-122"/>
              <a:ea typeface="新宋体" panose="02010609030101010101" pitchFamily="49" charset="-122"/>
            </a:endParaRPr>
          </a:p>
        </p:txBody>
      </p:sp>
      <p:sp>
        <p:nvSpPr>
          <p:cNvPr id="23" name="矩形 22"/>
          <p:cNvSpPr/>
          <p:nvPr/>
        </p:nvSpPr>
        <p:spPr>
          <a:xfrm>
            <a:off x="10092564" y="5789257"/>
            <a:ext cx="1810678" cy="346945"/>
          </a:xfrm>
          <a:prstGeom prst="rect">
            <a:avLst/>
          </a:prstGeom>
        </p:spPr>
        <p:txBody>
          <a:bodyPr wrap="square">
            <a:noAutofit/>
          </a:bodyPr>
          <a:lstStyle/>
          <a:p>
            <a:pPr marL="274638" indent="-274638"/>
            <a:r>
              <a:rPr lang="en-US" altLang="zh-CN" sz="1400" dirty="0" err="1" smtClean="0">
                <a:solidFill>
                  <a:srgbClr val="0070C0"/>
                </a:solidFill>
                <a:latin typeface="新宋体" panose="02010609030101010101" pitchFamily="49" charset="-122"/>
                <a:ea typeface="新宋体" panose="02010609030101010101" pitchFamily="49" charset="-122"/>
              </a:rPr>
              <a:t>XoT</a:t>
            </a:r>
            <a:r>
              <a:rPr lang="zh-CN" altLang="en-US" sz="1400" dirty="0" smtClean="0">
                <a:solidFill>
                  <a:srgbClr val="0070C0"/>
                </a:solidFill>
                <a:latin typeface="新宋体" panose="02010609030101010101" pitchFamily="49" charset="-122"/>
                <a:ea typeface="新宋体" panose="02010609030101010101" pitchFamily="49" charset="-122"/>
              </a:rPr>
              <a:t>，蒙特卡洛模拟</a:t>
            </a:r>
            <a:endParaRPr lang="zh-CN" altLang="en-US" sz="1400" dirty="0">
              <a:solidFill>
                <a:srgbClr val="0070C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9262261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2" name="矩形 11"/>
          <p:cNvSpPr/>
          <p:nvPr/>
        </p:nvSpPr>
        <p:spPr>
          <a:xfrm>
            <a:off x="1722509" y="4886324"/>
            <a:ext cx="10469491" cy="646331"/>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容易读</a:t>
            </a:r>
            <a:r>
              <a:rPr lang="zh-CN" altLang="en-US" dirty="0" smtClean="0">
                <a:solidFill>
                  <a:schemeClr val="tx1"/>
                </a:solidFill>
                <a:latin typeface="新宋体" panose="02010609030101010101" pitchFamily="49" charset="-122"/>
                <a:ea typeface="新宋体" panose="02010609030101010101" pitchFamily="49" charset="-122"/>
              </a:rPr>
              <a:t>：结构化提示便于人的阅读，提示有利于整理与复用常用的</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模板。</a:t>
            </a:r>
            <a:endParaRPr lang="en-US" altLang="zh-CN" dirty="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容易改</a:t>
            </a:r>
            <a:r>
              <a:rPr lang="zh-CN" altLang="en-US" dirty="0" smtClean="0">
                <a:solidFill>
                  <a:schemeClr val="tx1"/>
                </a:solidFill>
                <a:latin typeface="新宋体" panose="02010609030101010101" pitchFamily="49" charset="-122"/>
                <a:ea typeface="新宋体" panose="02010609030101010101" pitchFamily="49" charset="-122"/>
              </a:rPr>
              <a:t>：结构化便于在优化时进行局部调整，进行试验。</a:t>
            </a:r>
            <a:endParaRPr lang="zh-CN" altLang="en-US" sz="1600" i="1" dirty="0">
              <a:solidFill>
                <a:schemeClr val="tx1"/>
              </a:solidFill>
              <a:latin typeface="新宋体" panose="02010609030101010101" pitchFamily="49" charset="-122"/>
              <a:ea typeface="新宋体" panose="02010609030101010101" pitchFamily="49" charset="-122"/>
            </a:endParaRPr>
          </a:p>
        </p:txBody>
      </p:sp>
      <p:sp>
        <p:nvSpPr>
          <p:cNvPr id="5" name="矩形 4"/>
          <p:cNvSpPr/>
          <p:nvPr/>
        </p:nvSpPr>
        <p:spPr>
          <a:xfrm>
            <a:off x="771827" y="1329283"/>
            <a:ext cx="4603482" cy="3001690"/>
          </a:xfrm>
          <a:prstGeom prst="rect">
            <a:avLst/>
          </a:prstGeom>
          <a:solidFill>
            <a:srgbClr val="FFFFFF"/>
          </a:solidFill>
        </p:spPr>
        <p:txBody>
          <a:bodyPr wrap="square">
            <a:noAutofit/>
          </a:bodyPr>
          <a:lstStyle/>
          <a:p>
            <a:r>
              <a:rPr lang="zh-CN" altLang="en-US" sz="1600" dirty="0">
                <a:solidFill>
                  <a:schemeClr val="tx1"/>
                </a:solidFill>
                <a:latin typeface="新宋体" panose="02010609030101010101" pitchFamily="49" charset="-122"/>
                <a:ea typeface="新宋体" panose="02010609030101010101" pitchFamily="49" charset="-122"/>
              </a:rPr>
              <a:t>我希望你当英文</a:t>
            </a:r>
            <a:r>
              <a:rPr lang="zh-CN" altLang="en-US" sz="1600" dirty="0" smtClean="0">
                <a:solidFill>
                  <a:schemeClr val="tx1"/>
                </a:solidFill>
                <a:latin typeface="新宋体" panose="02010609030101010101" pitchFamily="49" charset="-122"/>
                <a:ea typeface="新宋体" panose="02010609030101010101" pitchFamily="49" charset="-122"/>
              </a:rPr>
              <a:t>翻译、</a:t>
            </a:r>
            <a:r>
              <a:rPr lang="zh-CN" altLang="en-US" sz="1600" dirty="0">
                <a:solidFill>
                  <a:schemeClr val="tx1"/>
                </a:solidFill>
                <a:latin typeface="新宋体" panose="02010609030101010101" pitchFamily="49" charset="-122"/>
                <a:ea typeface="新宋体" panose="02010609030101010101" pitchFamily="49" charset="-122"/>
              </a:rPr>
              <a:t>拼写</a:t>
            </a:r>
            <a:r>
              <a:rPr lang="zh-CN" altLang="en-US" sz="1600" dirty="0" smtClean="0">
                <a:solidFill>
                  <a:schemeClr val="tx1"/>
                </a:solidFill>
                <a:latin typeface="新宋体" panose="02010609030101010101" pitchFamily="49" charset="-122"/>
                <a:ea typeface="新宋体" panose="02010609030101010101" pitchFamily="49" charset="-122"/>
              </a:rPr>
              <a:t>校正和</a:t>
            </a:r>
            <a:r>
              <a:rPr lang="zh-CN" altLang="en-US" sz="1600" dirty="0">
                <a:solidFill>
                  <a:schemeClr val="tx1"/>
                </a:solidFill>
                <a:latin typeface="新宋体" panose="02010609030101010101" pitchFamily="49" charset="-122"/>
                <a:ea typeface="新宋体" panose="02010609030101010101" pitchFamily="49" charset="-122"/>
              </a:rPr>
              <a:t>文本</a:t>
            </a:r>
            <a:r>
              <a:rPr lang="zh-CN" altLang="en-US" sz="1600" dirty="0" smtClean="0">
                <a:solidFill>
                  <a:schemeClr val="tx1"/>
                </a:solidFill>
                <a:latin typeface="新宋体" panose="02010609030101010101" pitchFamily="49" charset="-122"/>
                <a:ea typeface="新宋体" panose="02010609030101010101" pitchFamily="49" charset="-122"/>
              </a:rPr>
              <a:t>润色。</a:t>
            </a:r>
            <a:r>
              <a:rPr lang="zh-CN" altLang="en-US" sz="1600" dirty="0">
                <a:solidFill>
                  <a:schemeClr val="tx1"/>
                </a:solidFill>
                <a:latin typeface="新宋体" panose="02010609030101010101" pitchFamily="49" charset="-122"/>
                <a:ea typeface="新宋体" panose="02010609030101010101" pitchFamily="49" charset="-122"/>
              </a:rPr>
              <a:t>我用任何语言对你说话，你都要识别出来，翻译成英文，并回答我纠正并改善后的文本版本。我希望你用</a:t>
            </a:r>
            <a:r>
              <a:rPr lang="zh-CN" altLang="en-US" sz="1600" dirty="0" smtClean="0">
                <a:solidFill>
                  <a:schemeClr val="tx1"/>
                </a:solidFill>
                <a:latin typeface="新宋体" panose="02010609030101010101" pitchFamily="49" charset="-122"/>
                <a:ea typeface="新宋体" panose="02010609030101010101" pitchFamily="49" charset="-122"/>
              </a:rPr>
              <a:t>更优雅的</a:t>
            </a:r>
            <a:r>
              <a:rPr lang="zh-CN" altLang="en-US" sz="1600" dirty="0">
                <a:solidFill>
                  <a:schemeClr val="tx1"/>
                </a:solidFill>
                <a:latin typeface="新宋体" panose="02010609030101010101" pitchFamily="49" charset="-122"/>
                <a:ea typeface="新宋体" panose="02010609030101010101" pitchFamily="49" charset="-122"/>
              </a:rPr>
              <a:t>英文词汇和句子，替换我简单的</a:t>
            </a:r>
            <a:r>
              <a:rPr lang="en-US" altLang="zh-CN" sz="1600" dirty="0">
                <a:solidFill>
                  <a:schemeClr val="tx1"/>
                </a:solidFill>
                <a:latin typeface="新宋体" panose="02010609030101010101" pitchFamily="49" charset="-122"/>
                <a:ea typeface="新宋体" panose="02010609030101010101" pitchFamily="49" charset="-122"/>
              </a:rPr>
              <a:t>A0</a:t>
            </a:r>
            <a:r>
              <a:rPr lang="zh-CN" altLang="en-US" sz="1600" dirty="0">
                <a:solidFill>
                  <a:schemeClr val="tx1"/>
                </a:solidFill>
                <a:latin typeface="新宋体" panose="02010609030101010101" pitchFamily="49" charset="-122"/>
                <a:ea typeface="新宋体" panose="02010609030101010101" pitchFamily="49" charset="-122"/>
              </a:rPr>
              <a:t>级词汇和句子。保持原意不变，但要使其更具文学性</a:t>
            </a:r>
            <a:r>
              <a:rPr lang="zh-CN" altLang="en-US" sz="1600" dirty="0" smtClean="0">
                <a:solidFill>
                  <a:schemeClr val="tx1"/>
                </a:solidFill>
                <a:latin typeface="新宋体" panose="02010609030101010101" pitchFamily="49" charset="-122"/>
                <a:ea typeface="新宋体" panose="02010609030101010101" pitchFamily="49" charset="-122"/>
              </a:rPr>
              <a:t>。</a:t>
            </a:r>
            <a:endParaRPr lang="en-US" altLang="zh-CN" sz="1600" dirty="0" smtClean="0">
              <a:solidFill>
                <a:schemeClr val="tx1"/>
              </a:solidFill>
              <a:latin typeface="新宋体" panose="02010609030101010101" pitchFamily="49" charset="-122"/>
              <a:ea typeface="新宋体" panose="02010609030101010101" pitchFamily="49" charset="-122"/>
            </a:endParaRPr>
          </a:p>
          <a:p>
            <a:r>
              <a:rPr lang="zh-CN" altLang="en-US" sz="1600" dirty="0" smtClean="0">
                <a:solidFill>
                  <a:schemeClr val="tx1"/>
                </a:solidFill>
                <a:latin typeface="新宋体" panose="02010609030101010101" pitchFamily="49" charset="-122"/>
                <a:ea typeface="新宋体" panose="02010609030101010101" pitchFamily="49" charset="-122"/>
              </a:rPr>
              <a:t>我需要翻译的内容是</a:t>
            </a:r>
            <a:r>
              <a:rPr lang="zh-CN" altLang="en-US" sz="1600" dirty="0">
                <a:solidFill>
                  <a:schemeClr val="tx1"/>
                </a:solidFill>
                <a:latin typeface="新宋体" panose="02010609030101010101" pitchFamily="49" charset="-122"/>
                <a:ea typeface="新宋体" panose="02010609030101010101" pitchFamily="49" charset="-122"/>
              </a:rPr>
              <a:t>：“</a:t>
            </a:r>
            <a:r>
              <a:rPr lang="en-US" altLang="zh-CN" sz="1600" dirty="0" err="1">
                <a:solidFill>
                  <a:schemeClr val="tx1"/>
                </a:solidFill>
                <a:latin typeface="新宋体" panose="02010609030101010101" pitchFamily="49" charset="-122"/>
                <a:ea typeface="新宋体" panose="02010609030101010101" pitchFamily="49" charset="-122"/>
              </a:rPr>
              <a:t>istanbulu</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cok</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seviyom</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burada</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olmak</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cok</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guzel</a:t>
            </a:r>
            <a:r>
              <a:rPr lang="en-US" altLang="zh-CN" sz="1600" dirty="0">
                <a:solidFill>
                  <a:schemeClr val="tx1"/>
                </a:solidFill>
                <a:latin typeface="新宋体" panose="02010609030101010101" pitchFamily="49" charset="-122"/>
                <a:ea typeface="新宋体" panose="02010609030101010101" pitchFamily="49" charset="-122"/>
              </a:rPr>
              <a:t>”</a:t>
            </a:r>
            <a:r>
              <a:rPr lang="zh-CN" altLang="en-US" sz="1600" dirty="0">
                <a:solidFill>
                  <a:schemeClr val="tx1"/>
                </a:solidFill>
                <a:latin typeface="新宋体" panose="02010609030101010101" pitchFamily="49" charset="-122"/>
                <a:ea typeface="新宋体" panose="02010609030101010101" pitchFamily="49" charset="-122"/>
              </a:rPr>
              <a:t>。</a:t>
            </a:r>
          </a:p>
        </p:txBody>
      </p:sp>
      <p:sp>
        <p:nvSpPr>
          <p:cNvPr id="6" name="矩形 5"/>
          <p:cNvSpPr/>
          <p:nvPr/>
        </p:nvSpPr>
        <p:spPr>
          <a:xfrm>
            <a:off x="5958840" y="1329282"/>
            <a:ext cx="5000907" cy="3416320"/>
          </a:xfrm>
          <a:prstGeom prst="rect">
            <a:avLst/>
          </a:prstGeom>
        </p:spPr>
        <p:txBody>
          <a:bodyPr wrap="square">
            <a:spAutoFit/>
          </a:bodyPr>
          <a:lstStyle/>
          <a:p>
            <a:r>
              <a:rPr lang="en-US" altLang="zh-CN" b="1" dirty="0" smtClean="0">
                <a:solidFill>
                  <a:schemeClr val="tx1"/>
                </a:solidFill>
                <a:latin typeface="新宋体" panose="02010609030101010101" pitchFamily="49" charset="-122"/>
                <a:ea typeface="新宋体" panose="02010609030101010101" pitchFamily="49" charset="-122"/>
              </a:rPr>
              <a:t>## Role</a:t>
            </a:r>
          </a:p>
          <a:p>
            <a:pPr indent="365125"/>
            <a:r>
              <a:rPr lang="zh-CN" altLang="en-US" sz="1600" dirty="0" smtClean="0">
                <a:solidFill>
                  <a:schemeClr val="tx1"/>
                </a:solidFill>
                <a:latin typeface="新宋体" panose="02010609030101010101" pitchFamily="49" charset="-122"/>
                <a:ea typeface="新宋体" panose="02010609030101010101" pitchFamily="49" charset="-122"/>
              </a:rPr>
              <a:t>你是一名翻译家。</a:t>
            </a:r>
            <a:endParaRPr lang="en-US" altLang="zh-CN" sz="1600" dirty="0" smtClean="0">
              <a:solidFill>
                <a:schemeClr val="tx1"/>
              </a:solidFill>
              <a:latin typeface="新宋体" panose="02010609030101010101" pitchFamily="49" charset="-122"/>
              <a:ea typeface="新宋体" panose="02010609030101010101" pitchFamily="49" charset="-122"/>
            </a:endParaRPr>
          </a:p>
          <a:p>
            <a:r>
              <a:rPr lang="en-US" altLang="zh-CN" b="1" dirty="0" smtClean="0">
                <a:solidFill>
                  <a:schemeClr val="tx1"/>
                </a:solidFill>
                <a:latin typeface="新宋体" panose="02010609030101010101" pitchFamily="49" charset="-122"/>
                <a:ea typeface="新宋体" panose="02010609030101010101" pitchFamily="49" charset="-122"/>
              </a:rPr>
              <a:t>## Skills</a:t>
            </a:r>
          </a:p>
          <a:p>
            <a:pPr marL="342900" indent="-342900">
              <a:buAutoNum type="arabicPeriod"/>
            </a:pPr>
            <a:r>
              <a:rPr lang="zh-CN" altLang="en-US" sz="1600" dirty="0" smtClean="0">
                <a:solidFill>
                  <a:schemeClr val="tx1"/>
                </a:solidFill>
                <a:latin typeface="新宋体" panose="02010609030101010101" pitchFamily="49" charset="-122"/>
                <a:ea typeface="新宋体" panose="02010609030101010101" pitchFamily="49" charset="-122"/>
              </a:rPr>
              <a:t>你可以将任何语言翻译为英文，并进行纠正与改善。</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342900" indent="-342900">
              <a:buAutoNum type="arabicPeriod"/>
            </a:pPr>
            <a:r>
              <a:rPr lang="zh-CN" altLang="en-US" sz="1600" dirty="0" smtClean="0">
                <a:solidFill>
                  <a:schemeClr val="tx1"/>
                </a:solidFill>
                <a:latin typeface="新宋体" panose="02010609030101010101" pitchFamily="49" charset="-122"/>
                <a:ea typeface="新宋体" panose="02010609030101010101" pitchFamily="49" charset="-122"/>
              </a:rPr>
              <a:t>你善于使用更优雅的英文词汇和句子，替换简单的</a:t>
            </a:r>
            <a:r>
              <a:rPr lang="en-US" altLang="zh-CN" sz="1600" dirty="0" smtClean="0">
                <a:solidFill>
                  <a:schemeClr val="tx1"/>
                </a:solidFill>
                <a:latin typeface="新宋体" panose="02010609030101010101" pitchFamily="49" charset="-122"/>
                <a:ea typeface="新宋体" panose="02010609030101010101" pitchFamily="49" charset="-122"/>
              </a:rPr>
              <a:t>A0</a:t>
            </a:r>
            <a:r>
              <a:rPr lang="zh-CN" altLang="en-US" sz="1600" dirty="0" smtClean="0">
                <a:solidFill>
                  <a:schemeClr val="tx1"/>
                </a:solidFill>
                <a:latin typeface="新宋体" panose="02010609030101010101" pitchFamily="49" charset="-122"/>
                <a:ea typeface="新宋体" panose="02010609030101010101" pitchFamily="49" charset="-122"/>
              </a:rPr>
              <a:t>级词汇和句子。</a:t>
            </a:r>
            <a:endParaRPr lang="en-US" altLang="zh-CN" sz="1600" dirty="0" smtClean="0">
              <a:solidFill>
                <a:schemeClr val="tx1"/>
              </a:solidFill>
              <a:latin typeface="新宋体" panose="02010609030101010101" pitchFamily="49" charset="-122"/>
              <a:ea typeface="新宋体" panose="02010609030101010101" pitchFamily="49" charset="-122"/>
            </a:endParaRPr>
          </a:p>
          <a:p>
            <a:r>
              <a:rPr lang="en-US" altLang="zh-CN" b="1" dirty="0" smtClean="0">
                <a:solidFill>
                  <a:schemeClr val="tx1"/>
                </a:solidFill>
                <a:latin typeface="新宋体" panose="02010609030101010101" pitchFamily="49" charset="-122"/>
                <a:ea typeface="新宋体" panose="02010609030101010101" pitchFamily="49" charset="-122"/>
              </a:rPr>
              <a:t>## Constraints</a:t>
            </a:r>
          </a:p>
          <a:p>
            <a:pPr marL="365125"/>
            <a:r>
              <a:rPr lang="zh-CN" altLang="en-US" sz="1600" dirty="0" smtClean="0">
                <a:solidFill>
                  <a:schemeClr val="tx1"/>
                </a:solidFill>
                <a:latin typeface="新宋体" panose="02010609030101010101" pitchFamily="49" charset="-122"/>
                <a:ea typeface="新宋体" panose="02010609030101010101" pitchFamily="49" charset="-122"/>
              </a:rPr>
              <a:t>你需要深入理解原文的意义，翻译过程当中保持原意</a:t>
            </a:r>
            <a:r>
              <a:rPr lang="zh-CN" altLang="en-US" sz="1600" dirty="0">
                <a:solidFill>
                  <a:schemeClr val="tx1"/>
                </a:solidFill>
                <a:latin typeface="新宋体" panose="02010609030101010101" pitchFamily="49" charset="-122"/>
                <a:ea typeface="新宋体" panose="02010609030101010101" pitchFamily="49" charset="-122"/>
              </a:rPr>
              <a:t>不变，但要使其更具</a:t>
            </a:r>
            <a:r>
              <a:rPr lang="zh-CN" altLang="en-US" sz="1600" dirty="0" smtClean="0">
                <a:solidFill>
                  <a:schemeClr val="tx1"/>
                </a:solidFill>
                <a:latin typeface="新宋体" panose="02010609030101010101" pitchFamily="49" charset="-122"/>
                <a:ea typeface="新宋体" panose="02010609030101010101" pitchFamily="49" charset="-122"/>
              </a:rPr>
              <a:t>文学性。</a:t>
            </a:r>
            <a:endParaRPr lang="en-US" altLang="zh-CN" sz="1600" dirty="0" smtClean="0">
              <a:solidFill>
                <a:schemeClr val="tx1"/>
              </a:solidFill>
              <a:latin typeface="新宋体" panose="02010609030101010101" pitchFamily="49" charset="-122"/>
              <a:ea typeface="新宋体" panose="02010609030101010101" pitchFamily="49" charset="-122"/>
            </a:endParaRPr>
          </a:p>
          <a:p>
            <a:r>
              <a:rPr lang="en-US" altLang="zh-CN" b="1" dirty="0" smtClean="0">
                <a:solidFill>
                  <a:schemeClr val="tx1"/>
                </a:solidFill>
                <a:latin typeface="新宋体" panose="02010609030101010101" pitchFamily="49" charset="-122"/>
                <a:ea typeface="新宋体" panose="02010609030101010101" pitchFamily="49" charset="-122"/>
              </a:rPr>
              <a:t>## Task</a:t>
            </a:r>
          </a:p>
          <a:p>
            <a:pPr marL="365125"/>
            <a:r>
              <a:rPr lang="zh-CN" altLang="en-US" sz="1600" dirty="0">
                <a:solidFill>
                  <a:schemeClr val="tx1"/>
                </a:solidFill>
                <a:latin typeface="新宋体" panose="02010609030101010101" pitchFamily="49" charset="-122"/>
                <a:ea typeface="新宋体" panose="02010609030101010101" pitchFamily="49" charset="-122"/>
              </a:rPr>
              <a:t>翻译： “</a:t>
            </a:r>
            <a:r>
              <a:rPr lang="en-US" altLang="zh-CN" sz="1600" dirty="0" err="1">
                <a:solidFill>
                  <a:schemeClr val="tx1"/>
                </a:solidFill>
                <a:latin typeface="新宋体" panose="02010609030101010101" pitchFamily="49" charset="-122"/>
                <a:ea typeface="新宋体" panose="02010609030101010101" pitchFamily="49" charset="-122"/>
              </a:rPr>
              <a:t>istanbulu</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cok</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seviyom</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burada</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olmak</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cok</a:t>
            </a:r>
            <a:r>
              <a:rPr lang="en-US" altLang="zh-CN" sz="1600" dirty="0">
                <a:solidFill>
                  <a:schemeClr val="tx1"/>
                </a:solidFill>
                <a:latin typeface="新宋体" panose="02010609030101010101" pitchFamily="49" charset="-122"/>
                <a:ea typeface="新宋体" panose="02010609030101010101" pitchFamily="49" charset="-122"/>
              </a:rPr>
              <a:t> </a:t>
            </a:r>
            <a:r>
              <a:rPr lang="en-US" altLang="zh-CN" sz="1600" dirty="0" err="1">
                <a:solidFill>
                  <a:schemeClr val="tx1"/>
                </a:solidFill>
                <a:latin typeface="新宋体" panose="02010609030101010101" pitchFamily="49" charset="-122"/>
                <a:ea typeface="新宋体" panose="02010609030101010101" pitchFamily="49" charset="-122"/>
              </a:rPr>
              <a:t>guzel</a:t>
            </a:r>
            <a:r>
              <a:rPr lang="en-US" altLang="zh-CN" sz="1600" dirty="0" smtClean="0">
                <a:solidFill>
                  <a:schemeClr val="tx1"/>
                </a:solidFill>
                <a:latin typeface="新宋体" panose="02010609030101010101" pitchFamily="49" charset="-122"/>
                <a:ea typeface="新宋体" panose="02010609030101010101" pitchFamily="49" charset="-122"/>
              </a:rPr>
              <a:t>”</a:t>
            </a:r>
          </a:p>
        </p:txBody>
      </p:sp>
      <p:sp>
        <p:nvSpPr>
          <p:cNvPr id="4" name="圆角矩形 3"/>
          <p:cNvSpPr/>
          <p:nvPr/>
        </p:nvSpPr>
        <p:spPr>
          <a:xfrm>
            <a:off x="490256" y="694366"/>
            <a:ext cx="5166625" cy="4104000"/>
          </a:xfrm>
          <a:prstGeom prst="round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9" name="圆角矩形 8"/>
          <p:cNvSpPr/>
          <p:nvPr/>
        </p:nvSpPr>
        <p:spPr>
          <a:xfrm>
            <a:off x="5919020" y="694366"/>
            <a:ext cx="5425739" cy="4104000"/>
          </a:xfrm>
          <a:prstGeom prst="round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0" name="矩形 9"/>
          <p:cNvSpPr/>
          <p:nvPr/>
        </p:nvSpPr>
        <p:spPr>
          <a:xfrm>
            <a:off x="2281753" y="777798"/>
            <a:ext cx="1852791" cy="400110"/>
          </a:xfrm>
          <a:prstGeom prst="rect">
            <a:avLst/>
          </a:prstGeom>
          <a:solidFill>
            <a:srgbClr val="FFFFFF"/>
          </a:solidFill>
        </p:spPr>
        <p:txBody>
          <a:bodyPr wrap="square">
            <a:spAutoFit/>
          </a:bodyPr>
          <a:lstStyle/>
          <a:p>
            <a:r>
              <a:rPr lang="zh-CN" altLang="en-US" sz="2000" b="1" dirty="0" smtClean="0">
                <a:solidFill>
                  <a:srgbClr val="CC325E"/>
                </a:solidFill>
                <a:latin typeface="新宋体" panose="02010609030101010101" pitchFamily="49" charset="-122"/>
                <a:ea typeface="新宋体" panose="02010609030101010101" pitchFamily="49" charset="-122"/>
              </a:rPr>
              <a:t>自然语言版本</a:t>
            </a:r>
            <a:endParaRPr lang="zh-CN" altLang="en-US" sz="2000" b="1" dirty="0">
              <a:solidFill>
                <a:srgbClr val="CC325E"/>
              </a:solidFill>
              <a:latin typeface="新宋体" panose="02010609030101010101" pitchFamily="49" charset="-122"/>
              <a:ea typeface="新宋体" panose="02010609030101010101" pitchFamily="49" charset="-122"/>
            </a:endParaRPr>
          </a:p>
        </p:txBody>
      </p:sp>
      <p:sp>
        <p:nvSpPr>
          <p:cNvPr id="11" name="矩形 10"/>
          <p:cNvSpPr/>
          <p:nvPr/>
        </p:nvSpPr>
        <p:spPr>
          <a:xfrm>
            <a:off x="7718876" y="777798"/>
            <a:ext cx="1852791" cy="400110"/>
          </a:xfrm>
          <a:prstGeom prst="rect">
            <a:avLst/>
          </a:prstGeom>
          <a:solidFill>
            <a:srgbClr val="FFFFFF"/>
          </a:solidFill>
        </p:spPr>
        <p:txBody>
          <a:bodyPr wrap="square">
            <a:spAutoFit/>
          </a:bodyPr>
          <a:lstStyle/>
          <a:p>
            <a:r>
              <a:rPr lang="zh-CN" altLang="en-US" sz="2000" b="1" dirty="0" smtClean="0">
                <a:solidFill>
                  <a:srgbClr val="CC325E"/>
                </a:solidFill>
                <a:latin typeface="新宋体" panose="02010609030101010101" pitchFamily="49" charset="-122"/>
                <a:ea typeface="新宋体" panose="02010609030101010101" pitchFamily="49" charset="-122"/>
              </a:rPr>
              <a:t>结构化版本</a:t>
            </a:r>
            <a:endParaRPr lang="zh-CN" altLang="en-US" sz="2000" b="1" dirty="0">
              <a:solidFill>
                <a:srgbClr val="CC325E"/>
              </a:solidFill>
              <a:latin typeface="新宋体" panose="02010609030101010101" pitchFamily="49" charset="-122"/>
              <a:ea typeface="新宋体" panose="02010609030101010101" pitchFamily="49" charset="-122"/>
            </a:endParaRPr>
          </a:p>
        </p:txBody>
      </p:sp>
      <p:cxnSp>
        <p:nvCxnSpPr>
          <p:cNvPr id="13" name="直接连接符 12"/>
          <p:cNvCxnSpPr/>
          <p:nvPr/>
        </p:nvCxnSpPr>
        <p:spPr>
          <a:xfrm>
            <a:off x="490256" y="1301893"/>
            <a:ext cx="5166625"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4" name="直接连接符 13"/>
          <p:cNvCxnSpPr/>
          <p:nvPr/>
        </p:nvCxnSpPr>
        <p:spPr>
          <a:xfrm>
            <a:off x="5958840" y="1301893"/>
            <a:ext cx="5385919"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16" name="矩形 15"/>
          <p:cNvSpPr/>
          <p:nvPr/>
        </p:nvSpPr>
        <p:spPr>
          <a:xfrm>
            <a:off x="715270" y="6519446"/>
            <a:ext cx="10469491" cy="338554"/>
          </a:xfrm>
          <a:prstGeom prst="rect">
            <a:avLst/>
          </a:prstGeom>
        </p:spPr>
        <p:txBody>
          <a:bodyPr wrap="square">
            <a:spAutoFit/>
          </a:bodyPr>
          <a:lstStyle/>
          <a:p>
            <a:r>
              <a:rPr lang="en-US" altLang="zh-CN" sz="1600" i="1" dirty="0" smtClean="0">
                <a:solidFill>
                  <a:srgbClr val="0070C0"/>
                </a:solidFill>
                <a:latin typeface="新宋体" panose="02010609030101010101" pitchFamily="49" charset="-122"/>
                <a:ea typeface="新宋体" panose="02010609030101010101" pitchFamily="49" charset="-122"/>
              </a:rPr>
              <a:t>/* GPT-3.5</a:t>
            </a:r>
            <a:r>
              <a:rPr lang="zh-CN" altLang="en-US" sz="1600" i="1" dirty="0" smtClean="0">
                <a:solidFill>
                  <a:srgbClr val="0070C0"/>
                </a:solidFill>
                <a:latin typeface="新宋体" panose="02010609030101010101" pitchFamily="49" charset="-122"/>
                <a:ea typeface="新宋体" panose="02010609030101010101" pitchFamily="49" charset="-122"/>
              </a:rPr>
              <a:t>对于结构化提示产生的效果，往往与比整段的长篇大论要好。对于</a:t>
            </a:r>
            <a:r>
              <a:rPr lang="en-US" altLang="zh-CN" sz="1600" i="1" dirty="0" smtClean="0">
                <a:solidFill>
                  <a:srgbClr val="0070C0"/>
                </a:solidFill>
                <a:latin typeface="新宋体" panose="02010609030101010101" pitchFamily="49" charset="-122"/>
                <a:ea typeface="新宋体" panose="02010609030101010101" pitchFamily="49" charset="-122"/>
              </a:rPr>
              <a:t>GPT-4</a:t>
            </a:r>
            <a:r>
              <a:rPr lang="zh-CN" altLang="en-US" sz="1600" i="1" dirty="0" smtClean="0">
                <a:solidFill>
                  <a:srgbClr val="0070C0"/>
                </a:solidFill>
                <a:latin typeface="新宋体" panose="02010609030101010101" pitchFamily="49" charset="-122"/>
                <a:ea typeface="新宋体" panose="02010609030101010101" pitchFamily="49" charset="-122"/>
              </a:rPr>
              <a:t>，两者往往没有明显差异。</a:t>
            </a:r>
            <a:r>
              <a:rPr lang="en-US" altLang="zh-CN" sz="1600" i="1" dirty="0" smtClean="0">
                <a:solidFill>
                  <a:srgbClr val="0070C0"/>
                </a:solidFill>
                <a:latin typeface="新宋体" panose="02010609030101010101" pitchFamily="49" charset="-122"/>
                <a:ea typeface="新宋体" panose="02010609030101010101" pitchFamily="49" charset="-122"/>
              </a:rPr>
              <a:t>*/</a:t>
            </a:r>
            <a:endParaRPr lang="zh-CN" altLang="en-US" sz="1600" i="1" dirty="0">
              <a:solidFill>
                <a:srgbClr val="0070C0"/>
              </a:solidFill>
              <a:latin typeface="新宋体" panose="02010609030101010101" pitchFamily="49" charset="-122"/>
              <a:ea typeface="新宋体" panose="02010609030101010101" pitchFamily="49" charset="-122"/>
            </a:endParaRPr>
          </a:p>
        </p:txBody>
      </p:sp>
      <p:sp>
        <p:nvSpPr>
          <p:cNvPr id="17" name="矩形 16"/>
          <p:cNvSpPr/>
          <p:nvPr/>
        </p:nvSpPr>
        <p:spPr>
          <a:xfrm>
            <a:off x="933578" y="4855327"/>
            <a:ext cx="1300374" cy="400110"/>
          </a:xfrm>
          <a:prstGeom prst="rect">
            <a:avLst/>
          </a:prstGeom>
        </p:spPr>
        <p:txBody>
          <a:bodyPr wrap="square">
            <a:spAutoFit/>
          </a:bodyPr>
          <a:lstStyle/>
          <a:p>
            <a:r>
              <a:rPr lang="zh-CN" altLang="en-US" sz="2000" b="1" dirty="0" smtClean="0">
                <a:solidFill>
                  <a:schemeClr val="tx1"/>
                </a:solidFill>
                <a:latin typeface="新宋体" panose="02010609030101010101" pitchFamily="49" charset="-122"/>
                <a:ea typeface="新宋体" panose="02010609030101010101" pitchFamily="49" charset="-122"/>
              </a:rPr>
              <a:t>优势</a:t>
            </a:r>
            <a:endParaRPr lang="en-US" altLang="zh-CN" sz="2000" b="1" dirty="0">
              <a:solidFill>
                <a:schemeClr val="tx1"/>
              </a:solidFill>
              <a:latin typeface="新宋体" panose="02010609030101010101" pitchFamily="49" charset="-122"/>
              <a:ea typeface="新宋体" panose="02010609030101010101" pitchFamily="49" charset="-122"/>
            </a:endParaRPr>
          </a:p>
        </p:txBody>
      </p:sp>
      <p:sp>
        <p:nvSpPr>
          <p:cNvPr id="18" name="矩形 17"/>
          <p:cNvSpPr/>
          <p:nvPr/>
        </p:nvSpPr>
        <p:spPr>
          <a:xfrm>
            <a:off x="933578" y="5474090"/>
            <a:ext cx="1300374" cy="400110"/>
          </a:xfrm>
          <a:prstGeom prst="rect">
            <a:avLst/>
          </a:prstGeom>
        </p:spPr>
        <p:txBody>
          <a:bodyPr wrap="square">
            <a:spAutoFit/>
          </a:bodyPr>
          <a:lstStyle/>
          <a:p>
            <a:r>
              <a:rPr lang="zh-CN" altLang="en-US" sz="2000" b="1" dirty="0" smtClean="0">
                <a:solidFill>
                  <a:schemeClr val="tx1"/>
                </a:solidFill>
                <a:latin typeface="新宋体" panose="02010609030101010101" pitchFamily="49" charset="-122"/>
                <a:ea typeface="新宋体" panose="02010609030101010101" pitchFamily="49" charset="-122"/>
              </a:rPr>
              <a:t>劣势</a:t>
            </a:r>
            <a:endParaRPr lang="en-US" altLang="zh-CN" sz="2000" b="1" dirty="0">
              <a:solidFill>
                <a:schemeClr val="tx1"/>
              </a:solidFill>
              <a:latin typeface="新宋体" panose="02010609030101010101" pitchFamily="49" charset="-122"/>
              <a:ea typeface="新宋体" panose="02010609030101010101" pitchFamily="49" charset="-122"/>
            </a:endParaRPr>
          </a:p>
        </p:txBody>
      </p:sp>
      <p:sp>
        <p:nvSpPr>
          <p:cNvPr id="19" name="矩形 18"/>
          <p:cNvSpPr/>
          <p:nvPr/>
        </p:nvSpPr>
        <p:spPr>
          <a:xfrm>
            <a:off x="1722509" y="5504648"/>
            <a:ext cx="10469491"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费</a:t>
            </a:r>
            <a:r>
              <a:rPr lang="en-US" altLang="zh-CN" dirty="0" smtClean="0">
                <a:solidFill>
                  <a:srgbClr val="FF0000"/>
                </a:solidFill>
                <a:latin typeface="新宋体" panose="02010609030101010101" pitchFamily="49" charset="-122"/>
                <a:ea typeface="新宋体" panose="02010609030101010101" pitchFamily="49" charset="-122"/>
              </a:rPr>
              <a:t>Token</a:t>
            </a:r>
            <a:r>
              <a:rPr lang="zh-CN" altLang="en-US" dirty="0" smtClean="0">
                <a:solidFill>
                  <a:schemeClr val="tx1"/>
                </a:solidFill>
                <a:latin typeface="新宋体" panose="02010609030101010101" pitchFamily="49" charset="-122"/>
                <a:ea typeface="新宋体" panose="02010609030101010101" pitchFamily="49" charset="-122"/>
              </a:rPr>
              <a:t>：结构化往往会更长，增加费用以及</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处理较慢。</a:t>
            </a:r>
            <a:endParaRPr lang="en-US" altLang="zh-CN" dirty="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过度使用</a:t>
            </a:r>
            <a:r>
              <a:rPr lang="zh-CN" altLang="en-US" dirty="0" smtClean="0">
                <a:solidFill>
                  <a:schemeClr val="tx1"/>
                </a:solidFill>
                <a:latin typeface="新宋体" panose="02010609030101010101" pitchFamily="49" charset="-122"/>
                <a:ea typeface="新宋体" panose="02010609030101010101" pitchFamily="49" charset="-122"/>
              </a:rPr>
              <a:t>：结构化的</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目前在各培训中往往处于炫技型的滥用</a:t>
            </a:r>
            <a:r>
              <a:rPr lang="zh-CN" altLang="en-US" dirty="0">
                <a:solidFill>
                  <a:schemeClr val="tx1"/>
                </a:solidFill>
                <a:latin typeface="新宋体" panose="02010609030101010101" pitchFamily="49" charset="-122"/>
                <a:ea typeface="新宋体" panose="02010609030101010101" pitchFamily="49" charset="-122"/>
              </a:rPr>
              <a:t>状态。在结构化</a:t>
            </a:r>
            <a:r>
              <a:rPr lang="en-US" altLang="zh-CN" dirty="0">
                <a:solidFill>
                  <a:schemeClr val="tx1"/>
                </a:solidFill>
                <a:latin typeface="新宋体" panose="02010609030101010101" pitchFamily="49" charset="-122"/>
                <a:ea typeface="新宋体" panose="02010609030101010101" pitchFamily="49" charset="-122"/>
              </a:rPr>
              <a:t>Prompt</a:t>
            </a:r>
            <a:r>
              <a:rPr lang="zh-CN" altLang="en-US" dirty="0">
                <a:solidFill>
                  <a:schemeClr val="tx1"/>
                </a:solidFill>
                <a:latin typeface="新宋体" panose="02010609030101010101" pitchFamily="49" charset="-122"/>
                <a:ea typeface="新宋体" panose="02010609030101010101" pitchFamily="49" charset="-122"/>
              </a:rPr>
              <a:t>中用</a:t>
            </a:r>
            <a:r>
              <a:rPr lang="en-US" altLang="zh-CN" dirty="0">
                <a:solidFill>
                  <a:schemeClr val="tx1"/>
                </a:solidFill>
                <a:latin typeface="新宋体" panose="02010609030101010101" pitchFamily="49" charset="-122"/>
                <a:ea typeface="新宋体" panose="02010609030101010101" pitchFamily="49" charset="-122"/>
              </a:rPr>
              <a:t>Workflow</a:t>
            </a:r>
            <a:r>
              <a:rPr lang="zh-CN" altLang="en-US" dirty="0">
                <a:solidFill>
                  <a:schemeClr val="tx1"/>
                </a:solidFill>
                <a:latin typeface="新宋体" panose="02010609030101010101" pitchFamily="49" charset="-122"/>
                <a:ea typeface="新宋体" panose="02010609030101010101" pitchFamily="49" charset="-122"/>
              </a:rPr>
              <a:t>流程来</a:t>
            </a:r>
            <a:r>
              <a:rPr lang="zh-CN" altLang="en-US" dirty="0" smtClean="0">
                <a:solidFill>
                  <a:schemeClr val="tx1"/>
                </a:solidFill>
                <a:latin typeface="新宋体" panose="02010609030101010101" pitchFamily="49" charset="-122"/>
                <a:ea typeface="新宋体" panose="02010609030101010101" pitchFamily="49" charset="-122"/>
              </a:rPr>
              <a:t>处理的逻辑，有些</a:t>
            </a:r>
            <a:r>
              <a:rPr lang="zh-CN" altLang="en-US" dirty="0" smtClean="0">
                <a:solidFill>
                  <a:schemeClr val="tx1"/>
                </a:solidFill>
                <a:latin typeface="新宋体" panose="02010609030101010101" pitchFamily="49" charset="-122"/>
                <a:ea typeface="新宋体" panose="02010609030101010101" pitchFamily="49" charset="-122"/>
              </a:rPr>
              <a:t>更应该使用</a:t>
            </a:r>
            <a:r>
              <a:rPr lang="en-US" altLang="zh-CN" dirty="0" smtClean="0">
                <a:solidFill>
                  <a:schemeClr val="tx1"/>
                </a:solidFill>
                <a:latin typeface="新宋体" panose="02010609030101010101" pitchFamily="49" charset="-122"/>
                <a:ea typeface="新宋体" panose="02010609030101010101" pitchFamily="49" charset="-122"/>
              </a:rPr>
              <a:t>Agent</a:t>
            </a:r>
            <a:r>
              <a:rPr lang="zh-CN" altLang="en-US" dirty="0" smtClean="0">
                <a:solidFill>
                  <a:schemeClr val="tx1"/>
                </a:solidFill>
                <a:latin typeface="新宋体" panose="02010609030101010101" pitchFamily="49" charset="-122"/>
                <a:ea typeface="新宋体" panose="02010609030101010101" pitchFamily="49" charset="-122"/>
              </a:rPr>
              <a:t>来实现。</a:t>
            </a:r>
            <a:endParaRPr lang="zh-CN" altLang="en-US" sz="1600" i="1" dirty="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585427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a:solidFill>
                  <a:srgbClr val="3856F5"/>
                </a:solidFill>
                <a:latin typeface="微软雅黑" panose="020B0503020204020204" pitchFamily="34" charset="-122"/>
                <a:ea typeface="微软雅黑" panose="020B0503020204020204" pitchFamily="34" charset="-122"/>
              </a:rPr>
              <a:t> CRISPE</a:t>
            </a:r>
            <a:r>
              <a:rPr lang="zh-CN" altLang="en-US" sz="2400" dirty="0">
                <a:solidFill>
                  <a:srgbClr val="3856F5"/>
                </a:solidFill>
                <a:latin typeface="微软雅黑" panose="020B0503020204020204" pitchFamily="34" charset="-122"/>
                <a:ea typeface="微软雅黑" panose="020B0503020204020204" pitchFamily="34" charset="-122"/>
              </a:rPr>
              <a:t>框架 </a:t>
            </a:r>
          </a:p>
        </p:txBody>
      </p:sp>
      <p:sp>
        <p:nvSpPr>
          <p:cNvPr id="4" name="矩形 3"/>
          <p:cNvSpPr/>
          <p:nvPr/>
        </p:nvSpPr>
        <p:spPr>
          <a:xfrm>
            <a:off x="148148" y="6357918"/>
            <a:ext cx="10603832" cy="369332"/>
          </a:xfrm>
          <a:prstGeom prst="rect">
            <a:avLst/>
          </a:prstGeom>
        </p:spPr>
        <p:txBody>
          <a:bodyPr wrap="square">
            <a:spAutoFit/>
          </a:bodyPr>
          <a:lstStyle/>
          <a:p>
            <a:r>
              <a:rPr lang="en-US" altLang="zh-CN" i="1" dirty="0">
                <a:solidFill>
                  <a:srgbClr val="0070C0"/>
                </a:solidFill>
              </a:rPr>
              <a:t>https://github.com/mattnigh/ChatGPT3-Free-Prompt-List</a:t>
            </a:r>
            <a:endParaRPr lang="zh-CN" altLang="en-US" i="1" dirty="0">
              <a:solidFill>
                <a:srgbClr val="0070C0"/>
              </a:solidFill>
            </a:endParaRPr>
          </a:p>
        </p:txBody>
      </p:sp>
      <p:sp>
        <p:nvSpPr>
          <p:cNvPr id="8" name="矩形 7"/>
          <p:cNvSpPr/>
          <p:nvPr/>
        </p:nvSpPr>
        <p:spPr>
          <a:xfrm>
            <a:off x="423098" y="3392977"/>
            <a:ext cx="11306002" cy="738664"/>
          </a:xfrm>
          <a:prstGeom prst="rect">
            <a:avLst/>
          </a:prstGeom>
        </p:spPr>
        <p:txBody>
          <a:bodyPr wrap="square">
            <a:spAutoFit/>
          </a:bodyPr>
          <a:lstStyle/>
          <a:p>
            <a:r>
              <a:rPr lang="en-US" altLang="zh-CN" sz="2400" b="1" dirty="0" smtClean="0">
                <a:solidFill>
                  <a:srgbClr val="191B1F"/>
                </a:solidFill>
                <a:latin typeface="新宋体" panose="02010609030101010101" pitchFamily="49" charset="-122"/>
                <a:ea typeface="新宋体" panose="02010609030101010101" pitchFamily="49" charset="-122"/>
              </a:rPr>
              <a:t>CRISPE</a:t>
            </a:r>
            <a:r>
              <a:rPr lang="en-US" altLang="zh-CN" b="1" dirty="0" smtClean="0">
                <a:solidFill>
                  <a:srgbClr val="191B1F"/>
                </a:solidFill>
                <a:latin typeface="新宋体" panose="02010609030101010101" pitchFamily="49" charset="-122"/>
                <a:ea typeface="新宋体" panose="02010609030101010101" pitchFamily="49" charset="-122"/>
              </a:rPr>
              <a:t> </a:t>
            </a:r>
            <a:r>
              <a:rPr lang="zh-CN" altLang="en-US" dirty="0" smtClean="0">
                <a:solidFill>
                  <a:srgbClr val="191B1F"/>
                </a:solidFill>
                <a:latin typeface="新宋体" panose="02010609030101010101" pitchFamily="49" charset="-122"/>
                <a:ea typeface="新宋体" panose="02010609030101010101" pitchFamily="49" charset="-122"/>
              </a:rPr>
              <a:t>框架 </a:t>
            </a:r>
            <a:r>
              <a:rPr lang="zh-CN" altLang="en-US" dirty="0">
                <a:solidFill>
                  <a:srgbClr val="191B1F"/>
                </a:solidFill>
                <a:latin typeface="新宋体" panose="02010609030101010101" pitchFamily="49" charset="-122"/>
                <a:ea typeface="新宋体" panose="02010609030101010101" pitchFamily="49" charset="-122"/>
              </a:rPr>
              <a:t>是由 </a:t>
            </a:r>
            <a:r>
              <a:rPr lang="en-US" altLang="zh-CN" dirty="0">
                <a:solidFill>
                  <a:srgbClr val="191B1F"/>
                </a:solidFill>
                <a:latin typeface="新宋体" panose="02010609030101010101" pitchFamily="49" charset="-122"/>
                <a:ea typeface="新宋体" panose="02010609030101010101" pitchFamily="49" charset="-122"/>
              </a:rPr>
              <a:t>Matt Nigh </a:t>
            </a:r>
            <a:r>
              <a:rPr lang="zh-CN" altLang="en-US" dirty="0">
                <a:solidFill>
                  <a:srgbClr val="191B1F"/>
                </a:solidFill>
                <a:latin typeface="新宋体" panose="02010609030101010101" pitchFamily="49" charset="-122"/>
                <a:ea typeface="新宋体" panose="02010609030101010101" pitchFamily="49" charset="-122"/>
              </a:rPr>
              <a:t>提出并发布的提示词书写框架，共由五部分组成</a:t>
            </a:r>
            <a:r>
              <a:rPr lang="zh-CN" altLang="en-US" dirty="0" smtClean="0">
                <a:solidFill>
                  <a:srgbClr val="191B1F"/>
                </a:solidFill>
                <a:latin typeface="新宋体" panose="02010609030101010101" pitchFamily="49" charset="-122"/>
                <a:ea typeface="新宋体" panose="02010609030101010101" pitchFamily="49" charset="-122"/>
              </a:rPr>
              <a:t>。该框架在泛滥的</a:t>
            </a:r>
            <a:r>
              <a:rPr lang="en-US" altLang="zh-CN" dirty="0" smtClean="0">
                <a:solidFill>
                  <a:srgbClr val="191B1F"/>
                </a:solidFill>
                <a:latin typeface="新宋体" panose="02010609030101010101" pitchFamily="49" charset="-122"/>
                <a:ea typeface="新宋体" panose="02010609030101010101" pitchFamily="49" charset="-122"/>
              </a:rPr>
              <a:t>Prompt</a:t>
            </a:r>
            <a:r>
              <a:rPr lang="zh-CN" altLang="en-US" dirty="0" smtClean="0">
                <a:solidFill>
                  <a:srgbClr val="191B1F"/>
                </a:solidFill>
                <a:latin typeface="新宋体" panose="02010609030101010101" pitchFamily="49" charset="-122"/>
                <a:ea typeface="新宋体" panose="02010609030101010101" pitchFamily="49" charset="-122"/>
              </a:rPr>
              <a:t>各种培训中经常被提及。</a:t>
            </a:r>
            <a:endParaRPr lang="zh-CN" altLang="en-US" dirty="0">
              <a:latin typeface="新宋体" panose="02010609030101010101" pitchFamily="49" charset="-122"/>
              <a:ea typeface="新宋体" panose="02010609030101010101" pitchFamily="49" charset="-122"/>
            </a:endParaRPr>
          </a:p>
        </p:txBody>
      </p:sp>
      <p:sp>
        <p:nvSpPr>
          <p:cNvPr id="9" name="矩形 8"/>
          <p:cNvSpPr/>
          <p:nvPr/>
        </p:nvSpPr>
        <p:spPr>
          <a:xfrm>
            <a:off x="423098" y="4098155"/>
            <a:ext cx="10469491" cy="1938992"/>
          </a:xfrm>
          <a:prstGeom prst="rect">
            <a:avLst/>
          </a:prstGeom>
        </p:spPr>
        <p:txBody>
          <a:bodyPr wrap="square">
            <a:spAutoFit/>
          </a:bodyPr>
          <a:lstStyle/>
          <a:p>
            <a:r>
              <a:rPr lang="en-US" altLang="zh-CN" sz="2400" b="1" dirty="0">
                <a:solidFill>
                  <a:srgbClr val="191B1F"/>
                </a:solidFill>
                <a:latin typeface="新宋体" panose="02010609030101010101" pitchFamily="49" charset="-122"/>
                <a:ea typeface="新宋体" panose="02010609030101010101" pitchFamily="49" charset="-122"/>
              </a:rPr>
              <a:t>CR</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Capacity and Role</a:t>
            </a:r>
            <a:r>
              <a:rPr lang="zh-CN" altLang="en-US" dirty="0">
                <a:solidFill>
                  <a:srgbClr val="191B1F"/>
                </a:solidFill>
                <a:latin typeface="新宋体" panose="02010609030101010101" pitchFamily="49" charset="-122"/>
                <a:ea typeface="新宋体" panose="02010609030101010101" pitchFamily="49" charset="-122"/>
              </a:rPr>
              <a:t>（能力与角色）。你</a:t>
            </a:r>
            <a:r>
              <a:rPr lang="zh-CN" altLang="en-US" dirty="0" smtClean="0">
                <a:solidFill>
                  <a:srgbClr val="191B1F"/>
                </a:solidFill>
                <a:latin typeface="新宋体" panose="02010609030101010101" pitchFamily="49" charset="-122"/>
                <a:ea typeface="新宋体" panose="02010609030101010101" pitchFamily="49" charset="-122"/>
              </a:rPr>
              <a:t>希望大语言模型扮演</a:t>
            </a:r>
            <a:r>
              <a:rPr lang="zh-CN" altLang="en-US" dirty="0">
                <a:solidFill>
                  <a:srgbClr val="191B1F"/>
                </a:solidFill>
                <a:latin typeface="新宋体" panose="02010609030101010101" pitchFamily="49" charset="-122"/>
                <a:ea typeface="新宋体" panose="02010609030101010101" pitchFamily="49" charset="-122"/>
              </a:rPr>
              <a:t>怎样的角色。</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en-US" altLang="zh-CN" sz="2400" b="1" dirty="0">
                <a:solidFill>
                  <a:srgbClr val="191B1F"/>
                </a:solidFill>
                <a:latin typeface="新宋体" panose="02010609030101010101" pitchFamily="49" charset="-122"/>
                <a:ea typeface="新宋体" panose="02010609030101010101" pitchFamily="49" charset="-122"/>
              </a:rPr>
              <a:t>I</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Insight</a:t>
            </a:r>
            <a:r>
              <a:rPr lang="zh-CN" altLang="en-US" dirty="0">
                <a:solidFill>
                  <a:srgbClr val="191B1F"/>
                </a:solidFill>
                <a:latin typeface="新宋体" panose="02010609030101010101" pitchFamily="49" charset="-122"/>
                <a:ea typeface="新宋体" panose="02010609030101010101" pitchFamily="49" charset="-122"/>
              </a:rPr>
              <a:t>（洞察），背景信息和上下文。</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en-US" altLang="zh-CN" sz="2400" b="1" dirty="0">
                <a:solidFill>
                  <a:srgbClr val="191B1F"/>
                </a:solidFill>
                <a:latin typeface="新宋体" panose="02010609030101010101" pitchFamily="49" charset="-122"/>
                <a:ea typeface="新宋体" panose="02010609030101010101" pitchFamily="49" charset="-122"/>
              </a:rPr>
              <a:t>S</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Statement</a:t>
            </a:r>
            <a:r>
              <a:rPr lang="zh-CN" altLang="en-US" dirty="0">
                <a:solidFill>
                  <a:srgbClr val="191B1F"/>
                </a:solidFill>
                <a:latin typeface="新宋体" panose="02010609030101010101" pitchFamily="49" charset="-122"/>
                <a:ea typeface="新宋体" panose="02010609030101010101" pitchFamily="49" charset="-122"/>
              </a:rPr>
              <a:t>（陈述），你</a:t>
            </a:r>
            <a:r>
              <a:rPr lang="zh-CN" altLang="en-US" dirty="0" smtClean="0">
                <a:solidFill>
                  <a:srgbClr val="191B1F"/>
                </a:solidFill>
                <a:latin typeface="新宋体" panose="02010609030101010101" pitchFamily="49" charset="-122"/>
                <a:ea typeface="新宋体" panose="02010609030101010101" pitchFamily="49" charset="-122"/>
              </a:rPr>
              <a:t>希望</a:t>
            </a:r>
            <a:r>
              <a:rPr lang="zh-CN" altLang="en-US" dirty="0">
                <a:solidFill>
                  <a:srgbClr val="191B1F"/>
                </a:solidFill>
                <a:latin typeface="新宋体" panose="02010609030101010101" pitchFamily="49" charset="-122"/>
                <a:ea typeface="新宋体" panose="02010609030101010101" pitchFamily="49" charset="-122"/>
              </a:rPr>
              <a:t>大语言模型</a:t>
            </a:r>
            <a:r>
              <a:rPr lang="zh-CN" altLang="en-US" dirty="0" smtClean="0">
                <a:solidFill>
                  <a:srgbClr val="191B1F"/>
                </a:solidFill>
                <a:latin typeface="新宋体" panose="02010609030101010101" pitchFamily="49" charset="-122"/>
                <a:ea typeface="新宋体" panose="02010609030101010101" pitchFamily="49" charset="-122"/>
              </a:rPr>
              <a:t>做</a:t>
            </a:r>
            <a:r>
              <a:rPr lang="zh-CN" altLang="en-US" dirty="0">
                <a:solidFill>
                  <a:srgbClr val="191B1F"/>
                </a:solidFill>
                <a:latin typeface="新宋体" panose="02010609030101010101" pitchFamily="49" charset="-122"/>
                <a:ea typeface="新宋体" panose="02010609030101010101" pitchFamily="49" charset="-122"/>
              </a:rPr>
              <a:t>什么。</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en-US" altLang="zh-CN" sz="2400" b="1" dirty="0">
                <a:solidFill>
                  <a:srgbClr val="191B1F"/>
                </a:solidFill>
                <a:latin typeface="新宋体" panose="02010609030101010101" pitchFamily="49" charset="-122"/>
                <a:ea typeface="新宋体" panose="02010609030101010101" pitchFamily="49" charset="-122"/>
              </a:rPr>
              <a:t>P</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Personality</a:t>
            </a:r>
            <a:r>
              <a:rPr lang="zh-CN" altLang="en-US" dirty="0">
                <a:solidFill>
                  <a:srgbClr val="191B1F"/>
                </a:solidFill>
                <a:latin typeface="新宋体" panose="02010609030101010101" pitchFamily="49" charset="-122"/>
                <a:ea typeface="新宋体" panose="02010609030101010101" pitchFamily="49" charset="-122"/>
              </a:rPr>
              <a:t>（个性），你</a:t>
            </a:r>
            <a:r>
              <a:rPr lang="zh-CN" altLang="en-US" dirty="0" smtClean="0">
                <a:solidFill>
                  <a:srgbClr val="191B1F"/>
                </a:solidFill>
                <a:latin typeface="新宋体" panose="02010609030101010101" pitchFamily="49" charset="-122"/>
                <a:ea typeface="新宋体" panose="02010609030101010101" pitchFamily="49" charset="-122"/>
              </a:rPr>
              <a:t>希望</a:t>
            </a:r>
            <a:r>
              <a:rPr lang="zh-CN" altLang="en-US" dirty="0">
                <a:solidFill>
                  <a:srgbClr val="191B1F"/>
                </a:solidFill>
                <a:latin typeface="新宋体" panose="02010609030101010101" pitchFamily="49" charset="-122"/>
                <a:ea typeface="新宋体" panose="02010609030101010101" pitchFamily="49" charset="-122"/>
              </a:rPr>
              <a:t>大语言模型</a:t>
            </a:r>
            <a:r>
              <a:rPr lang="zh-CN" altLang="en-US" dirty="0" smtClean="0">
                <a:solidFill>
                  <a:srgbClr val="191B1F"/>
                </a:solidFill>
                <a:latin typeface="新宋体" panose="02010609030101010101" pitchFamily="49" charset="-122"/>
                <a:ea typeface="新宋体" panose="02010609030101010101" pitchFamily="49" charset="-122"/>
              </a:rPr>
              <a:t>以</a:t>
            </a:r>
            <a:r>
              <a:rPr lang="zh-CN" altLang="en-US" dirty="0">
                <a:solidFill>
                  <a:srgbClr val="191B1F"/>
                </a:solidFill>
                <a:latin typeface="新宋体" panose="02010609030101010101" pitchFamily="49" charset="-122"/>
                <a:ea typeface="新宋体" panose="02010609030101010101" pitchFamily="49" charset="-122"/>
              </a:rPr>
              <a:t>什么风格或方式回答你。</a:t>
            </a:r>
            <a:r>
              <a:rPr lang="zh-CN" altLang="en-US" dirty="0">
                <a:latin typeface="新宋体" panose="02010609030101010101" pitchFamily="49" charset="-122"/>
                <a:ea typeface="新宋体" panose="02010609030101010101" pitchFamily="49" charset="-122"/>
              </a:rPr>
              <a:t/>
            </a:r>
            <a:br>
              <a:rPr lang="zh-CN" altLang="en-US" dirty="0">
                <a:latin typeface="新宋体" panose="02010609030101010101" pitchFamily="49" charset="-122"/>
                <a:ea typeface="新宋体" panose="02010609030101010101" pitchFamily="49" charset="-122"/>
              </a:rPr>
            </a:br>
            <a:r>
              <a:rPr lang="en-US" altLang="zh-CN" sz="2400" b="1" dirty="0">
                <a:solidFill>
                  <a:srgbClr val="191B1F"/>
                </a:solidFill>
                <a:latin typeface="新宋体" panose="02010609030101010101" pitchFamily="49" charset="-122"/>
                <a:ea typeface="新宋体" panose="02010609030101010101" pitchFamily="49" charset="-122"/>
              </a:rPr>
              <a:t>E</a:t>
            </a:r>
            <a:r>
              <a:rPr lang="zh-CN" altLang="en-US" dirty="0">
                <a:solidFill>
                  <a:srgbClr val="191B1F"/>
                </a:solidFill>
                <a:latin typeface="新宋体" panose="02010609030101010101" pitchFamily="49" charset="-122"/>
                <a:ea typeface="新宋体" panose="02010609030101010101" pitchFamily="49" charset="-122"/>
              </a:rPr>
              <a:t>：</a:t>
            </a:r>
            <a:r>
              <a:rPr lang="en-US" altLang="zh-CN" dirty="0">
                <a:solidFill>
                  <a:srgbClr val="191B1F"/>
                </a:solidFill>
                <a:latin typeface="新宋体" panose="02010609030101010101" pitchFamily="49" charset="-122"/>
                <a:ea typeface="新宋体" panose="02010609030101010101" pitchFamily="49" charset="-122"/>
              </a:rPr>
              <a:t>Experiment</a:t>
            </a:r>
            <a:r>
              <a:rPr lang="zh-CN" altLang="en-US" dirty="0">
                <a:solidFill>
                  <a:srgbClr val="191B1F"/>
                </a:solidFill>
                <a:latin typeface="新宋体" panose="02010609030101010101" pitchFamily="49" charset="-122"/>
                <a:ea typeface="新宋体" panose="02010609030101010101" pitchFamily="49" charset="-122"/>
              </a:rPr>
              <a:t>（实验），</a:t>
            </a:r>
            <a:r>
              <a:rPr lang="zh-CN" altLang="en-US" dirty="0" smtClean="0">
                <a:solidFill>
                  <a:srgbClr val="191B1F"/>
                </a:solidFill>
                <a:latin typeface="新宋体" panose="02010609030101010101" pitchFamily="49" charset="-122"/>
                <a:ea typeface="新宋体" panose="02010609030101010101" pitchFamily="49" charset="-122"/>
              </a:rPr>
              <a:t>要求</a:t>
            </a:r>
            <a:r>
              <a:rPr lang="zh-CN" altLang="en-US" dirty="0">
                <a:solidFill>
                  <a:srgbClr val="191B1F"/>
                </a:solidFill>
                <a:latin typeface="新宋体" panose="02010609030101010101" pitchFamily="49" charset="-122"/>
                <a:ea typeface="新宋体" panose="02010609030101010101" pitchFamily="49" charset="-122"/>
              </a:rPr>
              <a:t>大语言模型</a:t>
            </a:r>
            <a:r>
              <a:rPr lang="zh-CN" altLang="en-US" dirty="0" smtClean="0">
                <a:solidFill>
                  <a:srgbClr val="191B1F"/>
                </a:solidFill>
                <a:latin typeface="新宋体" panose="02010609030101010101" pitchFamily="49" charset="-122"/>
                <a:ea typeface="新宋体" panose="02010609030101010101" pitchFamily="49" charset="-122"/>
              </a:rPr>
              <a:t>为</a:t>
            </a:r>
            <a:r>
              <a:rPr lang="zh-CN" altLang="en-US" dirty="0">
                <a:solidFill>
                  <a:srgbClr val="191B1F"/>
                </a:solidFill>
                <a:latin typeface="新宋体" panose="02010609030101010101" pitchFamily="49" charset="-122"/>
                <a:ea typeface="新宋体" panose="02010609030101010101" pitchFamily="49" charset="-122"/>
              </a:rPr>
              <a:t>你提供多个答案。</a:t>
            </a:r>
            <a:endParaRPr lang="zh-CN" altLang="en-US" dirty="0">
              <a:latin typeface="新宋体" panose="02010609030101010101" pitchFamily="49" charset="-122"/>
              <a:ea typeface="新宋体" panose="02010609030101010101" pitchFamily="49" charset="-122"/>
            </a:endParaRPr>
          </a:p>
        </p:txBody>
      </p:sp>
      <p:pic>
        <p:nvPicPr>
          <p:cNvPr id="11" name="图片 10"/>
          <p:cNvPicPr>
            <a:picLocks noChangeAspect="1"/>
          </p:cNvPicPr>
          <p:nvPr/>
        </p:nvPicPr>
        <p:blipFill>
          <a:blip r:embed="rId3"/>
          <a:stretch>
            <a:fillRect/>
          </a:stretch>
        </p:blipFill>
        <p:spPr>
          <a:xfrm>
            <a:off x="148148" y="782233"/>
            <a:ext cx="11580952" cy="2038095"/>
          </a:xfrm>
          <a:prstGeom prst="rect">
            <a:avLst/>
          </a:prstGeom>
        </p:spPr>
      </p:pic>
    </p:spTree>
    <p:extLst>
      <p:ext uri="{BB962C8B-B14F-4D97-AF65-F5344CB8AC3E}">
        <p14:creationId xmlns:p14="http://schemas.microsoft.com/office/powerpoint/2010/main" val="2790815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0" name="文本框 6"/>
          <p:cNvSpPr txBox="1"/>
          <p:nvPr/>
        </p:nvSpPr>
        <p:spPr>
          <a:xfrm>
            <a:off x="1788979" y="545640"/>
            <a:ext cx="7871126" cy="662554"/>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r>
              <a:rPr lang="en-US" altLang="zh-CN" sz="2800" b="1" dirty="0" smtClean="0"/>
              <a:t>1</a:t>
            </a:r>
            <a:r>
              <a:rPr lang="zh-CN" altLang="en-US" sz="2800" b="1" dirty="0" smtClean="0"/>
              <a:t>、基础概念</a:t>
            </a:r>
            <a:endParaRPr lang="en-US" altLang="zh-CN" sz="2800" b="1" dirty="0" smtClean="0"/>
          </a:p>
        </p:txBody>
      </p:sp>
      <p:pic>
        <p:nvPicPr>
          <p:cNvPr id="18" name="图片 11" descr="图片 11"/>
          <p:cNvPicPr>
            <a:picLocks noChangeAspect="1"/>
          </p:cNvPicPr>
          <p:nvPr/>
        </p:nvPicPr>
        <p:blipFill>
          <a:blip r:embed="rId3"/>
          <a:stretch>
            <a:fillRect/>
          </a:stretch>
        </p:blipFill>
        <p:spPr>
          <a:xfrm>
            <a:off x="10156052" y="237180"/>
            <a:ext cx="1765301" cy="279401"/>
          </a:xfrm>
          <a:prstGeom prst="rect">
            <a:avLst/>
          </a:prstGeom>
          <a:ln w="12700">
            <a:miter lim="400000"/>
          </a:ln>
        </p:spPr>
      </p:pic>
      <p:sp>
        <p:nvSpPr>
          <p:cNvPr id="4" name="文本框 6"/>
          <p:cNvSpPr txBox="1"/>
          <p:nvPr/>
        </p:nvSpPr>
        <p:spPr>
          <a:xfrm>
            <a:off x="4275058" y="1501399"/>
            <a:ext cx="5385047" cy="332398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lnSpc>
                <a:spcPct val="150000"/>
              </a:lnSpc>
              <a:defRPr sz="3000">
                <a:solidFill>
                  <a:srgbClr val="1B46F2"/>
                </a:solidFill>
                <a:latin typeface="Microsoft YaHei"/>
                <a:ea typeface="Microsoft YaHei"/>
                <a:cs typeface="Microsoft YaHei"/>
                <a:sym typeface="Microsoft YaHei"/>
              </a:defRPr>
            </a:lvl1pPr>
          </a:lstStyle>
          <a:p>
            <a:pPr marL="449263" indent="-449263" algn="l">
              <a:buFont typeface="Wingdings" panose="05000000000000000000" pitchFamily="2" charset="2"/>
              <a:buChar char="n"/>
            </a:pPr>
            <a:r>
              <a:rPr lang="zh-CN" altLang="en-US" sz="2000" dirty="0" smtClean="0">
                <a:solidFill>
                  <a:schemeClr val="bg2"/>
                </a:solidFill>
              </a:rPr>
              <a:t>开发人员视角</a:t>
            </a:r>
            <a:endParaRPr lang="en-US" altLang="zh-CN" sz="2000" dirty="0" smtClean="0">
              <a:solidFill>
                <a:schemeClr val="bg2"/>
              </a:solidFill>
            </a:endParaRPr>
          </a:p>
          <a:p>
            <a:pPr marL="449263" indent="-449263" algn="l">
              <a:buFont typeface="Wingdings" panose="05000000000000000000" pitchFamily="2" charset="2"/>
              <a:buChar char="n"/>
            </a:pPr>
            <a:r>
              <a:rPr lang="zh-CN" altLang="en-US" sz="2000" dirty="0" smtClean="0">
                <a:solidFill>
                  <a:schemeClr val="bg2"/>
                </a:solidFill>
              </a:rPr>
              <a:t>算法人员视角</a:t>
            </a:r>
            <a:endParaRPr lang="en-US" altLang="zh-CN" sz="2000" dirty="0" smtClean="0">
              <a:solidFill>
                <a:schemeClr val="bg2"/>
              </a:solidFill>
            </a:endParaRPr>
          </a:p>
          <a:p>
            <a:pPr marL="449263" indent="-449263" algn="l">
              <a:buFont typeface="Wingdings" panose="05000000000000000000" pitchFamily="2" charset="2"/>
              <a:buChar char="n"/>
            </a:pPr>
            <a:r>
              <a:rPr lang="en-US" altLang="zh-CN" sz="2000" dirty="0" smtClean="0">
                <a:solidFill>
                  <a:schemeClr val="bg2"/>
                </a:solidFill>
              </a:rPr>
              <a:t>Prompt</a:t>
            </a:r>
            <a:r>
              <a:rPr lang="zh-CN" altLang="en-US" sz="2000" dirty="0" smtClean="0">
                <a:solidFill>
                  <a:schemeClr val="bg2"/>
                </a:solidFill>
              </a:rPr>
              <a:t>与</a:t>
            </a:r>
            <a:r>
              <a:rPr lang="en-US" altLang="zh-CN" sz="2000" dirty="0" smtClean="0">
                <a:solidFill>
                  <a:schemeClr val="bg2"/>
                </a:solidFill>
              </a:rPr>
              <a:t>AIGC</a:t>
            </a:r>
          </a:p>
          <a:p>
            <a:pPr marL="449263" indent="-449263" algn="l">
              <a:buFont typeface="Wingdings" panose="05000000000000000000" pitchFamily="2" charset="2"/>
              <a:buChar char="n"/>
            </a:pPr>
            <a:r>
              <a:rPr lang="zh-CN" altLang="en-US" sz="2000" dirty="0" smtClean="0">
                <a:solidFill>
                  <a:schemeClr val="bg2"/>
                </a:solidFill>
              </a:rPr>
              <a:t>什么是大语言模型</a:t>
            </a:r>
            <a:endParaRPr lang="en-US" altLang="zh-CN" sz="2000" dirty="0" smtClean="0">
              <a:solidFill>
                <a:schemeClr val="bg2"/>
              </a:solidFill>
            </a:endParaRPr>
          </a:p>
          <a:p>
            <a:pPr marL="449263" indent="-449263" algn="l">
              <a:buFont typeface="Wingdings" panose="05000000000000000000" pitchFamily="2" charset="2"/>
              <a:buChar char="n"/>
            </a:pPr>
            <a:r>
              <a:rPr lang="en-US" altLang="zh-CN" sz="2000" dirty="0">
                <a:solidFill>
                  <a:schemeClr val="bg2"/>
                </a:solidFill>
              </a:rPr>
              <a:t>Decoder-Only</a:t>
            </a:r>
            <a:r>
              <a:rPr lang="zh-CN" altLang="en-US" sz="2000" dirty="0">
                <a:solidFill>
                  <a:schemeClr val="bg2"/>
                </a:solidFill>
              </a:rPr>
              <a:t>网络架构的</a:t>
            </a:r>
            <a:r>
              <a:rPr lang="zh-CN" altLang="en-US" sz="2000" dirty="0" smtClean="0">
                <a:solidFill>
                  <a:schemeClr val="bg2"/>
                </a:solidFill>
              </a:rPr>
              <a:t>工作过程</a:t>
            </a:r>
            <a:endParaRPr lang="en-US" altLang="zh-CN" sz="2000" dirty="0" smtClean="0">
              <a:solidFill>
                <a:schemeClr val="bg2"/>
              </a:solidFill>
            </a:endParaRPr>
          </a:p>
          <a:p>
            <a:pPr marL="449263" indent="-449263" algn="l">
              <a:buFont typeface="Wingdings" panose="05000000000000000000" pitchFamily="2" charset="2"/>
              <a:buChar char="n"/>
            </a:pPr>
            <a:r>
              <a:rPr lang="zh-CN" altLang="en-US" sz="2000" dirty="0" smtClean="0">
                <a:solidFill>
                  <a:schemeClr val="bg2"/>
                </a:solidFill>
              </a:rPr>
              <a:t>理解分词器与</a:t>
            </a:r>
            <a:r>
              <a:rPr lang="en-US" altLang="zh-CN" sz="2000" dirty="0" smtClean="0">
                <a:solidFill>
                  <a:schemeClr val="bg2"/>
                </a:solidFill>
              </a:rPr>
              <a:t>Token</a:t>
            </a:r>
            <a:r>
              <a:rPr lang="zh-CN" altLang="en-US" sz="2000" dirty="0" smtClean="0">
                <a:solidFill>
                  <a:schemeClr val="bg2"/>
                </a:solidFill>
              </a:rPr>
              <a:t>概念</a:t>
            </a:r>
            <a:endParaRPr lang="en-US" altLang="zh-CN" sz="2000" dirty="0" smtClean="0">
              <a:solidFill>
                <a:schemeClr val="bg2"/>
              </a:solidFill>
            </a:endParaRPr>
          </a:p>
          <a:p>
            <a:pPr marL="449263" indent="-449263" algn="l">
              <a:buFont typeface="Wingdings" panose="05000000000000000000" pitchFamily="2" charset="2"/>
              <a:buChar char="n"/>
            </a:pPr>
            <a:r>
              <a:rPr lang="zh-CN" altLang="en-US" sz="2000" dirty="0" smtClean="0">
                <a:solidFill>
                  <a:schemeClr val="bg2"/>
                </a:solidFill>
              </a:rPr>
              <a:t>理解上下文学习概念</a:t>
            </a:r>
            <a:endParaRPr lang="en-US" altLang="zh-CN" sz="2000" dirty="0" smtClean="0">
              <a:solidFill>
                <a:schemeClr val="bg2"/>
              </a:solidFill>
            </a:endParaRPr>
          </a:p>
        </p:txBody>
      </p:sp>
    </p:spTree>
    <p:extLst>
      <p:ext uri="{BB962C8B-B14F-4D97-AF65-F5344CB8AC3E}">
        <p14:creationId xmlns:p14="http://schemas.microsoft.com/office/powerpoint/2010/main" val="633934657"/>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smtClean="0">
                <a:solidFill>
                  <a:srgbClr val="3856F5"/>
                </a:solidFill>
                <a:latin typeface="微软雅黑" panose="020B0503020204020204" pitchFamily="34" charset="-122"/>
                <a:ea typeface="微软雅黑" panose="020B0503020204020204" pitchFamily="34" charset="-122"/>
              </a:rPr>
              <a:t>CRISPE</a:t>
            </a:r>
            <a:r>
              <a:rPr lang="zh-CN" altLang="en-US" sz="2400" dirty="0" smtClean="0">
                <a:solidFill>
                  <a:srgbClr val="3856F5"/>
                </a:solidFill>
                <a:latin typeface="微软雅黑" panose="020B0503020204020204" pitchFamily="34" charset="-122"/>
                <a:ea typeface="微软雅黑" panose="020B0503020204020204" pitchFamily="34" charset="-122"/>
              </a:rPr>
              <a:t>框架 </a:t>
            </a:r>
            <a:r>
              <a:rPr lang="en-US" altLang="zh-CN" sz="2400" dirty="0" smtClean="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看房</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旅行计划示例</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矩形 6"/>
          <p:cNvSpPr/>
          <p:nvPr/>
        </p:nvSpPr>
        <p:spPr>
          <a:xfrm>
            <a:off x="490257" y="1653189"/>
            <a:ext cx="10469491" cy="3139321"/>
          </a:xfrm>
          <a:prstGeom prst="rect">
            <a:avLst/>
          </a:prstGeom>
        </p:spPr>
        <p:txBody>
          <a:bodyPr wrap="square">
            <a:spAutoFit/>
          </a:bodyPr>
          <a:lstStyle/>
          <a:p>
            <a:r>
              <a:rPr lang="en-US" altLang="zh-CN" b="1" dirty="0" smtClean="0">
                <a:solidFill>
                  <a:srgbClr val="191B1F"/>
                </a:solidFill>
                <a:latin typeface="新宋体" panose="02010609030101010101" pitchFamily="49" charset="-122"/>
                <a:ea typeface="新宋体" panose="02010609030101010101" pitchFamily="49" charset="-122"/>
              </a:rPr>
              <a:t># Capacity and Role</a:t>
            </a:r>
            <a:r>
              <a:rPr lang="zh-CN" altLang="en-US" b="1" dirty="0" smtClean="0">
                <a:solidFill>
                  <a:srgbClr val="191B1F"/>
                </a:solidFill>
                <a:latin typeface="新宋体" panose="02010609030101010101" pitchFamily="49" charset="-122"/>
                <a:ea typeface="新宋体" panose="02010609030101010101" pitchFamily="49" charset="-122"/>
              </a:rPr>
              <a:t>：</a:t>
            </a:r>
            <a:endParaRPr lang="en-US" altLang="zh-CN" b="1" dirty="0" smtClean="0">
              <a:solidFill>
                <a:srgbClr val="191B1F"/>
              </a:solidFill>
              <a:latin typeface="新宋体" panose="02010609030101010101" pitchFamily="49" charset="-122"/>
              <a:ea typeface="新宋体" panose="02010609030101010101" pitchFamily="49" charset="-122"/>
            </a:endParaRPr>
          </a:p>
          <a:p>
            <a:r>
              <a:rPr lang="zh-CN" altLang="en-US" dirty="0" smtClean="0">
                <a:solidFill>
                  <a:srgbClr val="191B1F"/>
                </a:solidFill>
                <a:latin typeface="新宋体" panose="02010609030101010101" pitchFamily="49" charset="-122"/>
                <a:ea typeface="新宋体" panose="02010609030101010101" pitchFamily="49" charset="-122"/>
              </a:rPr>
              <a:t>你是一名活动策划，负责向客户推荐旅行计划</a:t>
            </a:r>
            <a:endParaRPr lang="en-US" altLang="zh-CN" dirty="0" smtClean="0">
              <a:solidFill>
                <a:srgbClr val="191B1F"/>
              </a:solidFill>
              <a:latin typeface="新宋体" panose="02010609030101010101" pitchFamily="49" charset="-122"/>
              <a:ea typeface="新宋体" panose="02010609030101010101" pitchFamily="49" charset="-122"/>
            </a:endParaRPr>
          </a:p>
          <a:p>
            <a:r>
              <a:rPr lang="en-US" altLang="zh-CN" b="1" dirty="0" smtClean="0">
                <a:latin typeface="新宋体" panose="02010609030101010101" pitchFamily="49" charset="-122"/>
                <a:ea typeface="新宋体" panose="02010609030101010101" pitchFamily="49" charset="-122"/>
              </a:rPr>
              <a:t># Insight</a:t>
            </a:r>
          </a:p>
          <a:p>
            <a:r>
              <a:rPr lang="zh-CN" altLang="en-US" dirty="0" smtClean="0">
                <a:latin typeface="新宋体" panose="02010609030101010101" pitchFamily="49" charset="-122"/>
                <a:ea typeface="新宋体" panose="02010609030101010101" pitchFamily="49" charset="-122"/>
              </a:rPr>
              <a:t>你为家庭客户计划在寒假期间去海南旅行以及看在售的旅游楼盘，大约一周时间。希望参观旅游楼盘周边的著名的景点，享用当地美食。</a:t>
            </a:r>
            <a:endParaRPr lang="en-US" altLang="zh-CN" dirty="0" smtClean="0">
              <a:latin typeface="新宋体" panose="02010609030101010101" pitchFamily="49" charset="-122"/>
              <a:ea typeface="新宋体" panose="02010609030101010101" pitchFamily="49" charset="-122"/>
            </a:endParaRPr>
          </a:p>
          <a:p>
            <a:r>
              <a:rPr lang="en-US" altLang="zh-CN" b="1" dirty="0" smtClean="0">
                <a:latin typeface="新宋体" panose="02010609030101010101" pitchFamily="49" charset="-122"/>
                <a:ea typeface="新宋体" panose="02010609030101010101" pitchFamily="49" charset="-122"/>
              </a:rPr>
              <a:t># Statement</a:t>
            </a:r>
          </a:p>
          <a:p>
            <a:r>
              <a:rPr lang="zh-CN" altLang="en-US" dirty="0" smtClean="0">
                <a:latin typeface="新宋体" panose="02010609030101010101" pitchFamily="49" charset="-122"/>
                <a:ea typeface="新宋体" panose="02010609030101010101" pitchFamily="49" charset="-122"/>
              </a:rPr>
              <a:t>根据需求，规划合适的旅行路线，并推荐一些必游景点。</a:t>
            </a:r>
            <a:endParaRPr lang="en-US" altLang="zh-CN" dirty="0" smtClean="0">
              <a:latin typeface="新宋体" panose="02010609030101010101" pitchFamily="49" charset="-122"/>
              <a:ea typeface="新宋体" panose="02010609030101010101" pitchFamily="49" charset="-122"/>
            </a:endParaRPr>
          </a:p>
          <a:p>
            <a:r>
              <a:rPr lang="en-US" altLang="zh-CN" b="1" dirty="0" smtClean="0">
                <a:solidFill>
                  <a:srgbClr val="191B1F"/>
                </a:solidFill>
                <a:latin typeface="新宋体" panose="02010609030101010101" pitchFamily="49" charset="-122"/>
                <a:ea typeface="新宋体" panose="02010609030101010101" pitchFamily="49" charset="-122"/>
              </a:rPr>
              <a:t># Personality</a:t>
            </a:r>
          </a:p>
          <a:p>
            <a:r>
              <a:rPr lang="zh-CN" altLang="en-US" dirty="0" smtClean="0">
                <a:latin typeface="新宋体" panose="02010609030101010101" pitchFamily="49" charset="-122"/>
                <a:ea typeface="新宋体" panose="02010609030101010101" pitchFamily="49" charset="-122"/>
              </a:rPr>
              <a:t>使用详尽并且具有吸引力的描述，让客户对旅行充满期待。</a:t>
            </a:r>
            <a:endParaRPr lang="en-US" altLang="zh-CN" dirty="0" smtClean="0">
              <a:latin typeface="新宋体" panose="02010609030101010101" pitchFamily="49" charset="-122"/>
              <a:ea typeface="新宋体" panose="02010609030101010101" pitchFamily="49" charset="-122"/>
            </a:endParaRPr>
          </a:p>
          <a:p>
            <a:r>
              <a:rPr lang="en-US" altLang="zh-CN" b="1" dirty="0" smtClean="0">
                <a:solidFill>
                  <a:srgbClr val="191B1F"/>
                </a:solidFill>
                <a:latin typeface="新宋体" panose="02010609030101010101" pitchFamily="49" charset="-122"/>
                <a:ea typeface="新宋体" panose="02010609030101010101" pitchFamily="49" charset="-122"/>
              </a:rPr>
              <a:t># Experiment</a:t>
            </a:r>
          </a:p>
          <a:p>
            <a:r>
              <a:rPr lang="zh-CN" altLang="en-US" dirty="0" smtClean="0">
                <a:solidFill>
                  <a:srgbClr val="191B1F"/>
                </a:solidFill>
                <a:latin typeface="新宋体" panose="02010609030101010101" pitchFamily="49" charset="-122"/>
                <a:ea typeface="新宋体" panose="02010609030101010101" pitchFamily="49" charset="-122"/>
              </a:rPr>
              <a:t>如果可能，推荐</a:t>
            </a:r>
            <a:r>
              <a:rPr lang="en-US" altLang="zh-CN" dirty="0" smtClean="0">
                <a:solidFill>
                  <a:srgbClr val="191B1F"/>
                </a:solidFill>
                <a:latin typeface="新宋体" panose="02010609030101010101" pitchFamily="49" charset="-122"/>
                <a:ea typeface="新宋体" panose="02010609030101010101" pitchFamily="49" charset="-122"/>
              </a:rPr>
              <a:t>2</a:t>
            </a:r>
            <a:r>
              <a:rPr lang="zh-CN" altLang="en-US" dirty="0" smtClean="0">
                <a:solidFill>
                  <a:srgbClr val="191B1F"/>
                </a:solidFill>
                <a:latin typeface="新宋体" panose="02010609030101010101" pitchFamily="49" charset="-122"/>
                <a:ea typeface="新宋体" panose="02010609030101010101" pitchFamily="49" charset="-122"/>
              </a:rPr>
              <a:t>条以上的旅行线路。</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5402060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：其他框架</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5" name="AutoShape 20"/>
          <p:cNvSpPr>
            <a:spLocks noChangeArrowheads="1"/>
          </p:cNvSpPr>
          <p:nvPr/>
        </p:nvSpPr>
        <p:spPr bwMode="gray">
          <a:xfrm>
            <a:off x="214044" y="940108"/>
            <a:ext cx="3567541"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754792" y="651516"/>
            <a:ext cx="2520000" cy="607968"/>
          </a:xfrm>
          <a:prstGeom prst="rect">
            <a:avLst/>
          </a:prstGeom>
          <a:solidFill>
            <a:schemeClr val="accent5">
              <a:lumMod val="75000"/>
            </a:schemeClr>
          </a:solidFill>
        </p:spPr>
        <p:txBody>
          <a:bodyPr wrap="square">
            <a:noAutofit/>
          </a:bodyPr>
          <a:lstStyle/>
          <a:p>
            <a:pPr algn="ctr"/>
            <a:r>
              <a:rPr lang="en-US" altLang="zh-CN" sz="2000" dirty="0" smtClean="0">
                <a:solidFill>
                  <a:schemeClr val="bg1"/>
                </a:solidFill>
                <a:latin typeface="新宋体" panose="02010609030101010101" pitchFamily="49" charset="-122"/>
                <a:ea typeface="新宋体" panose="02010609030101010101" pitchFamily="49" charset="-122"/>
              </a:rPr>
              <a:t>ICIO</a:t>
            </a:r>
            <a:r>
              <a:rPr lang="zh-CN" altLang="en-US" sz="2000" dirty="0" smtClean="0">
                <a:solidFill>
                  <a:schemeClr val="bg1"/>
                </a:solidFill>
                <a:latin typeface="新宋体" panose="02010609030101010101" pitchFamily="49" charset="-122"/>
                <a:ea typeface="新宋体" panose="02010609030101010101" pitchFamily="49" charset="-122"/>
              </a:rPr>
              <a:t>框架</a:t>
            </a:r>
            <a:endParaRPr lang="en-US" altLang="zh-CN" sz="2000" dirty="0">
              <a:solidFill>
                <a:schemeClr val="bg1"/>
              </a:solidFill>
              <a:latin typeface="新宋体" panose="02010609030101010101" pitchFamily="49" charset="-122"/>
              <a:ea typeface="新宋体" panose="02010609030101010101" pitchFamily="49" charset="-122"/>
            </a:endParaRPr>
          </a:p>
        </p:txBody>
      </p:sp>
      <p:sp>
        <p:nvSpPr>
          <p:cNvPr id="8" name="矩形 7"/>
          <p:cNvSpPr/>
          <p:nvPr/>
        </p:nvSpPr>
        <p:spPr>
          <a:xfrm>
            <a:off x="367335" y="1220787"/>
            <a:ext cx="2520000" cy="2308324"/>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I</a:t>
            </a:r>
            <a:r>
              <a:rPr lang="en-US" altLang="zh-CN" dirty="0" smtClean="0">
                <a:latin typeface="新宋体" panose="02010609030101010101" pitchFamily="49" charset="-122"/>
                <a:ea typeface="新宋体" panose="02010609030101010101" pitchFamily="49" charset="-122"/>
              </a:rPr>
              <a:t>nstruction</a:t>
            </a:r>
          </a:p>
          <a:p>
            <a:r>
              <a:rPr lang="zh-CN" altLang="en-US" sz="1600" dirty="0" smtClean="0">
                <a:latin typeface="新宋体" panose="02010609030101010101" pitchFamily="49" charset="-122"/>
                <a:ea typeface="新宋体" panose="02010609030101010101" pitchFamily="49" charset="-122"/>
              </a:rPr>
              <a:t>具体要执行的任务</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C</a:t>
            </a:r>
            <a:r>
              <a:rPr lang="en-US" altLang="zh-CN" dirty="0" smtClean="0">
                <a:latin typeface="新宋体" panose="02010609030101010101" pitchFamily="49" charset="-122"/>
                <a:ea typeface="新宋体" panose="02010609030101010101" pitchFamily="49" charset="-122"/>
              </a:rPr>
              <a:t>ontext</a:t>
            </a:r>
          </a:p>
          <a:p>
            <a:r>
              <a:rPr lang="zh-CN" altLang="en-US" sz="1600" dirty="0" smtClean="0">
                <a:latin typeface="新宋体" panose="02010609030101010101" pitchFamily="49" charset="-122"/>
                <a:ea typeface="新宋体" panose="02010609030101010101" pitchFamily="49" charset="-122"/>
              </a:rPr>
              <a:t>提供背景信息</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I</a:t>
            </a:r>
            <a:r>
              <a:rPr lang="en-US" altLang="zh-CN" dirty="0" smtClean="0">
                <a:latin typeface="新宋体" panose="02010609030101010101" pitchFamily="49" charset="-122"/>
                <a:ea typeface="新宋体" panose="02010609030101010101" pitchFamily="49" charset="-122"/>
              </a:rPr>
              <a:t>nput Data</a:t>
            </a:r>
          </a:p>
          <a:p>
            <a:r>
              <a:rPr lang="zh-CN" altLang="en-US" sz="1600" dirty="0" smtClean="0">
                <a:latin typeface="新宋体" panose="02010609030101010101" pitchFamily="49" charset="-122"/>
                <a:ea typeface="新宋体" panose="02010609030101010101" pitchFamily="49" charset="-122"/>
              </a:rPr>
              <a:t>需要处理的输入数据</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O</a:t>
            </a:r>
            <a:r>
              <a:rPr lang="en-US" altLang="zh-CN" dirty="0" smtClean="0">
                <a:latin typeface="新宋体" panose="02010609030101010101" pitchFamily="49" charset="-122"/>
                <a:ea typeface="新宋体" panose="02010609030101010101" pitchFamily="49" charset="-122"/>
              </a:rPr>
              <a:t>utput Indicator</a:t>
            </a:r>
            <a:endParaRPr lang="en-US" altLang="zh-CN" dirty="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输出的类型或风格</a:t>
            </a:r>
            <a:endParaRPr lang="zh-CN" altLang="en-US" sz="1600" dirty="0">
              <a:latin typeface="新宋体" panose="02010609030101010101" pitchFamily="49" charset="-122"/>
              <a:ea typeface="新宋体" panose="02010609030101010101" pitchFamily="49" charset="-122"/>
            </a:endParaRPr>
          </a:p>
        </p:txBody>
      </p:sp>
      <p:sp>
        <p:nvSpPr>
          <p:cNvPr id="13" name="AutoShape 20"/>
          <p:cNvSpPr>
            <a:spLocks noChangeArrowheads="1"/>
          </p:cNvSpPr>
          <p:nvPr/>
        </p:nvSpPr>
        <p:spPr bwMode="gray">
          <a:xfrm>
            <a:off x="4322333" y="940108"/>
            <a:ext cx="3567541"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4863081" y="651516"/>
            <a:ext cx="2520000" cy="607968"/>
          </a:xfrm>
          <a:prstGeom prst="rect">
            <a:avLst/>
          </a:prstGeom>
          <a:solidFill>
            <a:schemeClr val="accent5">
              <a:lumMod val="75000"/>
            </a:schemeClr>
          </a:solidFill>
        </p:spPr>
        <p:txBody>
          <a:bodyPr wrap="square">
            <a:noAutofit/>
          </a:bodyPr>
          <a:lstStyle/>
          <a:p>
            <a:pPr algn="ctr"/>
            <a:r>
              <a:rPr lang="en-US" altLang="zh-CN" sz="2000" dirty="0" smtClean="0">
                <a:solidFill>
                  <a:schemeClr val="bg1"/>
                </a:solidFill>
                <a:latin typeface="新宋体" panose="02010609030101010101" pitchFamily="49" charset="-122"/>
                <a:ea typeface="新宋体" panose="02010609030101010101" pitchFamily="49" charset="-122"/>
              </a:rPr>
              <a:t>BROKE</a:t>
            </a:r>
            <a:r>
              <a:rPr lang="zh-CN" altLang="en-US" sz="2000" dirty="0" smtClean="0">
                <a:solidFill>
                  <a:schemeClr val="bg1"/>
                </a:solidFill>
                <a:latin typeface="新宋体" panose="02010609030101010101" pitchFamily="49" charset="-122"/>
                <a:ea typeface="新宋体" panose="02010609030101010101" pitchFamily="49" charset="-122"/>
              </a:rPr>
              <a:t>框架</a:t>
            </a:r>
            <a:endParaRPr lang="en-US" altLang="zh-CN" sz="2000" dirty="0">
              <a:solidFill>
                <a:schemeClr val="bg1"/>
              </a:solidFill>
              <a:latin typeface="新宋体" panose="02010609030101010101" pitchFamily="49" charset="-122"/>
              <a:ea typeface="新宋体" panose="02010609030101010101" pitchFamily="49" charset="-122"/>
            </a:endParaRPr>
          </a:p>
        </p:txBody>
      </p:sp>
      <p:sp>
        <p:nvSpPr>
          <p:cNvPr id="15" name="矩形 14"/>
          <p:cNvSpPr/>
          <p:nvPr/>
        </p:nvSpPr>
        <p:spPr>
          <a:xfrm>
            <a:off x="4475624" y="1220787"/>
            <a:ext cx="2520000" cy="3139321"/>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B</a:t>
            </a:r>
            <a:r>
              <a:rPr lang="en-US" altLang="zh-CN" dirty="0" smtClean="0">
                <a:latin typeface="新宋体" panose="02010609030101010101" pitchFamily="49" charset="-122"/>
                <a:ea typeface="新宋体" panose="02010609030101010101" pitchFamily="49" charset="-122"/>
              </a:rPr>
              <a:t>ackground</a:t>
            </a:r>
          </a:p>
          <a:p>
            <a:r>
              <a:rPr lang="zh-CN" altLang="en-US" sz="1600" dirty="0" smtClean="0">
                <a:latin typeface="新宋体" panose="02010609030101010101" pitchFamily="49" charset="-122"/>
                <a:ea typeface="新宋体" panose="02010609030101010101" pitchFamily="49" charset="-122"/>
              </a:rPr>
              <a:t>背景信息</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R</a:t>
            </a:r>
            <a:r>
              <a:rPr lang="en-US" altLang="zh-CN" dirty="0" smtClean="0">
                <a:latin typeface="新宋体" panose="02010609030101010101" pitchFamily="49" charset="-122"/>
                <a:ea typeface="新宋体" panose="02010609030101010101" pitchFamily="49" charset="-122"/>
              </a:rPr>
              <a:t>ole</a:t>
            </a:r>
          </a:p>
          <a:p>
            <a:r>
              <a:rPr lang="zh-CN" altLang="en-US" sz="1600" dirty="0" smtClean="0">
                <a:latin typeface="新宋体" panose="02010609030101010101" pitchFamily="49" charset="-122"/>
                <a:ea typeface="新宋体" panose="02010609030101010101" pitchFamily="49" charset="-122"/>
              </a:rPr>
              <a:t>扮演的角色</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O</a:t>
            </a:r>
            <a:r>
              <a:rPr lang="en-US" altLang="zh-CN" dirty="0" smtClean="0">
                <a:latin typeface="新宋体" panose="02010609030101010101" pitchFamily="49" charset="-122"/>
                <a:ea typeface="新宋体" panose="02010609030101010101" pitchFamily="49" charset="-122"/>
              </a:rPr>
              <a:t>bjectives</a:t>
            </a:r>
          </a:p>
          <a:p>
            <a:r>
              <a:rPr lang="zh-CN" altLang="en-US" sz="1600" dirty="0" smtClean="0">
                <a:latin typeface="新宋体" panose="02010609030101010101" pitchFamily="49" charset="-122"/>
                <a:ea typeface="新宋体" panose="02010609030101010101" pitchFamily="49" charset="-122"/>
              </a:rPr>
              <a:t>任务的目标</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K</a:t>
            </a:r>
            <a:r>
              <a:rPr lang="en-US" altLang="zh-CN" dirty="0" smtClean="0">
                <a:latin typeface="新宋体" panose="02010609030101010101" pitchFamily="49" charset="-122"/>
                <a:ea typeface="新宋体" panose="02010609030101010101" pitchFamily="49" charset="-122"/>
              </a:rPr>
              <a:t>ey Result</a:t>
            </a:r>
            <a:endParaRPr lang="en-US" altLang="zh-CN" dirty="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期望的关键结果</a:t>
            </a:r>
            <a:endParaRPr lang="en-US" altLang="zh-CN" sz="1600" dirty="0" smtClean="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E</a:t>
            </a:r>
            <a:r>
              <a:rPr lang="en-US" altLang="zh-CN" dirty="0" smtClean="0">
                <a:latin typeface="新宋体" panose="02010609030101010101" pitchFamily="49" charset="-122"/>
                <a:ea typeface="新宋体" panose="02010609030101010101" pitchFamily="49" charset="-122"/>
              </a:rPr>
              <a:t>volve</a:t>
            </a:r>
            <a:endParaRPr lang="en-US" altLang="zh-CN" dirty="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试验并改进</a:t>
            </a:r>
            <a:endParaRPr lang="en-US" altLang="zh-CN" sz="1600" dirty="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p:txBody>
      </p:sp>
      <p:sp>
        <p:nvSpPr>
          <p:cNvPr id="16" name="AutoShape 20"/>
          <p:cNvSpPr>
            <a:spLocks noChangeArrowheads="1"/>
          </p:cNvSpPr>
          <p:nvPr/>
        </p:nvSpPr>
        <p:spPr bwMode="gray">
          <a:xfrm>
            <a:off x="8277331" y="956193"/>
            <a:ext cx="3567541" cy="3420000"/>
          </a:xfrm>
          <a:prstGeom prst="roundRect">
            <a:avLst>
              <a:gd name="adj" fmla="val 11921"/>
            </a:avLst>
          </a:prstGeom>
          <a:noFill/>
          <a:ln w="38100">
            <a:solidFill>
              <a:schemeClr val="tx1"/>
            </a:solidFill>
            <a:round/>
          </a:ln>
          <a:effectLst/>
        </p:spPr>
        <p:txBody>
          <a:bodyPr wrap="none" anchor="t">
            <a:noAutofit/>
          </a:bodyPr>
          <a:lstStyle/>
          <a:p>
            <a:pPr algn="ctr" defTabSz="1219200" fontAlgn="base">
              <a:spcBef>
                <a:spcPct val="0"/>
              </a:spcBef>
              <a:spcAft>
                <a:spcPct val="0"/>
              </a:spcAft>
            </a:pP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8818079" y="667601"/>
            <a:ext cx="2520000" cy="607968"/>
          </a:xfrm>
          <a:prstGeom prst="rect">
            <a:avLst/>
          </a:prstGeom>
          <a:solidFill>
            <a:schemeClr val="accent5">
              <a:lumMod val="75000"/>
            </a:schemeClr>
          </a:solidFill>
        </p:spPr>
        <p:txBody>
          <a:bodyPr wrap="square">
            <a:noAutofit/>
          </a:bodyPr>
          <a:lstStyle/>
          <a:p>
            <a:pPr algn="ctr"/>
            <a:r>
              <a:rPr lang="en-US" altLang="zh-CN" sz="2000" dirty="0" smtClean="0">
                <a:solidFill>
                  <a:schemeClr val="bg1"/>
                </a:solidFill>
                <a:latin typeface="新宋体" panose="02010609030101010101" pitchFamily="49" charset="-122"/>
                <a:ea typeface="新宋体" panose="02010609030101010101" pitchFamily="49" charset="-122"/>
              </a:rPr>
              <a:t>CREATE</a:t>
            </a:r>
            <a:r>
              <a:rPr lang="zh-CN" altLang="en-US" sz="2000" dirty="0" smtClean="0">
                <a:solidFill>
                  <a:schemeClr val="bg1"/>
                </a:solidFill>
                <a:latin typeface="新宋体" panose="02010609030101010101" pitchFamily="49" charset="-122"/>
                <a:ea typeface="新宋体" panose="02010609030101010101" pitchFamily="49" charset="-122"/>
              </a:rPr>
              <a:t>框架</a:t>
            </a:r>
            <a:endParaRPr lang="en-US" altLang="zh-CN" sz="2000" dirty="0">
              <a:solidFill>
                <a:schemeClr val="bg1"/>
              </a:solidFill>
              <a:latin typeface="新宋体" panose="02010609030101010101" pitchFamily="49" charset="-122"/>
              <a:ea typeface="新宋体" panose="02010609030101010101" pitchFamily="49" charset="-122"/>
            </a:endParaRPr>
          </a:p>
        </p:txBody>
      </p:sp>
      <p:sp>
        <p:nvSpPr>
          <p:cNvPr id="18" name="矩形 17"/>
          <p:cNvSpPr/>
          <p:nvPr/>
        </p:nvSpPr>
        <p:spPr>
          <a:xfrm>
            <a:off x="8430622" y="1236872"/>
            <a:ext cx="3448206" cy="3231654"/>
          </a:xfrm>
          <a:prstGeom prst="rect">
            <a:avLst/>
          </a:prstGeom>
        </p:spPr>
        <p:txBody>
          <a:bodyPr wrap="square">
            <a:spAutoFit/>
          </a:bodyPr>
          <a:lstStyle/>
          <a:p>
            <a:r>
              <a:rPr lang="en-US" altLang="zh-CN" dirty="0">
                <a:latin typeface="新宋体" panose="02010609030101010101" pitchFamily="49" charset="-122"/>
                <a:ea typeface="新宋体" panose="02010609030101010101" pitchFamily="49" charset="-122"/>
              </a:rPr>
              <a:t># </a:t>
            </a:r>
            <a:r>
              <a:rPr lang="en-US" altLang="zh-CN" sz="2000" b="1" dirty="0">
                <a:latin typeface="新宋体" panose="02010609030101010101" pitchFamily="49" charset="-122"/>
                <a:ea typeface="新宋体" panose="02010609030101010101" pitchFamily="49" charset="-122"/>
              </a:rPr>
              <a:t>C</a:t>
            </a:r>
            <a:r>
              <a:rPr lang="en-US" altLang="zh-CN" dirty="0">
                <a:latin typeface="新宋体" panose="02010609030101010101" pitchFamily="49" charset="-122"/>
                <a:ea typeface="新宋体" panose="02010609030101010101" pitchFamily="49" charset="-122"/>
              </a:rPr>
              <a:t>larity </a:t>
            </a:r>
            <a:endParaRPr lang="en-US" altLang="zh-CN" dirty="0" smtClean="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明确</a:t>
            </a:r>
            <a:r>
              <a:rPr lang="zh-CN" altLang="en-US" sz="1600" dirty="0">
                <a:latin typeface="新宋体" panose="02010609030101010101" pitchFamily="49" charset="-122"/>
                <a:ea typeface="新宋体" panose="02010609030101010101" pitchFamily="49" charset="-122"/>
              </a:rPr>
              <a:t>界定提示的任务或</a:t>
            </a:r>
            <a:r>
              <a:rPr lang="zh-CN" altLang="en-US" sz="1600" dirty="0" smtClean="0">
                <a:latin typeface="新宋体" panose="02010609030101010101" pitchFamily="49" charset="-122"/>
                <a:ea typeface="新宋体" panose="02010609030101010101" pitchFamily="49" charset="-122"/>
              </a:rPr>
              <a:t>意图</a:t>
            </a:r>
            <a:endParaRPr lang="en-US" altLang="zh-CN" sz="1600" dirty="0" smtClean="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a:t>
            </a:r>
            <a:r>
              <a:rPr lang="en-US" altLang="zh-CN" sz="2000" b="1" dirty="0">
                <a:latin typeface="新宋体" panose="02010609030101010101" pitchFamily="49" charset="-122"/>
                <a:ea typeface="新宋体" panose="02010609030101010101" pitchFamily="49" charset="-122"/>
              </a:rPr>
              <a:t>R</a:t>
            </a:r>
            <a:r>
              <a:rPr lang="en-US" altLang="zh-CN" dirty="0">
                <a:latin typeface="新宋体" panose="02010609030101010101" pitchFamily="49" charset="-122"/>
                <a:ea typeface="新宋体" panose="02010609030101010101" pitchFamily="49" charset="-122"/>
              </a:rPr>
              <a:t>elevant info </a:t>
            </a:r>
            <a:endParaRPr lang="en-US" altLang="zh-CN" dirty="0" smtClean="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相关信息细节</a:t>
            </a:r>
            <a:r>
              <a:rPr lang="zh-CN" altLang="en-US" sz="1600" dirty="0">
                <a:latin typeface="新宋体" panose="02010609030101010101" pitchFamily="49" charset="-122"/>
                <a:ea typeface="新宋体" panose="02010609030101010101" pitchFamily="49" charset="-122"/>
              </a:rPr>
              <a:t>，包括</a:t>
            </a:r>
            <a:r>
              <a:rPr lang="zh-CN" altLang="en-US" sz="1600" dirty="0" smtClean="0">
                <a:latin typeface="新宋体" panose="02010609030101010101" pitchFamily="49" charset="-122"/>
                <a:ea typeface="新宋体" panose="02010609030101010101" pitchFamily="49" charset="-122"/>
              </a:rPr>
              <a:t>具体事实</a:t>
            </a:r>
            <a:r>
              <a:rPr lang="zh-CN" altLang="en-US" sz="1600" dirty="0">
                <a:latin typeface="新宋体" panose="02010609030101010101" pitchFamily="49" charset="-122"/>
                <a:ea typeface="新宋体" panose="02010609030101010101" pitchFamily="49" charset="-122"/>
              </a:rPr>
              <a:t>、语气、受众、格式和结构</a:t>
            </a:r>
            <a:r>
              <a:rPr lang="zh-CN" altLang="en-US" sz="1600" dirty="0" smtClean="0">
                <a:latin typeface="新宋体" panose="02010609030101010101" pitchFamily="49" charset="-122"/>
                <a:ea typeface="新宋体" panose="02010609030101010101" pitchFamily="49" charset="-122"/>
              </a:rPr>
              <a:t>。</a:t>
            </a:r>
            <a:endParaRPr lang="en-US" altLang="zh-CN" sz="1600"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E</a:t>
            </a:r>
            <a:r>
              <a:rPr lang="en-US" altLang="zh-CN" dirty="0" smtClean="0">
                <a:latin typeface="新宋体" panose="02010609030101010101" pitchFamily="49" charset="-122"/>
                <a:ea typeface="新宋体" panose="02010609030101010101" pitchFamily="49" charset="-122"/>
              </a:rPr>
              <a:t>xamples</a:t>
            </a:r>
          </a:p>
          <a:p>
            <a:r>
              <a:rPr lang="zh-CN" altLang="en-US" sz="1600" dirty="0" smtClean="0">
                <a:latin typeface="新宋体" panose="02010609030101010101" pitchFamily="49" charset="-122"/>
                <a:ea typeface="新宋体" panose="02010609030101010101" pitchFamily="49" charset="-122"/>
              </a:rPr>
              <a:t>举个栗子</a:t>
            </a:r>
            <a:endParaRPr lang="en-US" altLang="zh-CN" sz="1600" dirty="0" smtClean="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a:t>
            </a:r>
            <a:r>
              <a:rPr lang="en-US" altLang="zh-CN" sz="2000" b="1" dirty="0">
                <a:latin typeface="新宋体" panose="02010609030101010101" pitchFamily="49" charset="-122"/>
                <a:ea typeface="新宋体" panose="02010609030101010101" pitchFamily="49" charset="-122"/>
              </a:rPr>
              <a:t>A</a:t>
            </a:r>
            <a:r>
              <a:rPr lang="en-US" altLang="zh-CN" dirty="0">
                <a:latin typeface="新宋体" panose="02010609030101010101" pitchFamily="49" charset="-122"/>
                <a:ea typeface="新宋体" panose="02010609030101010101" pitchFamily="49" charset="-122"/>
              </a:rPr>
              <a:t>void </a:t>
            </a:r>
            <a:r>
              <a:rPr lang="en-US" altLang="zh-CN" dirty="0" smtClean="0">
                <a:latin typeface="新宋体" panose="02010609030101010101" pitchFamily="49" charset="-122"/>
                <a:ea typeface="新宋体" panose="02010609030101010101" pitchFamily="49" charset="-122"/>
              </a:rPr>
              <a:t>ambiguity</a:t>
            </a:r>
          </a:p>
          <a:p>
            <a:r>
              <a:rPr lang="zh-CN" altLang="en-US" sz="1600" dirty="0" smtClean="0">
                <a:latin typeface="新宋体" panose="02010609030101010101" pitchFamily="49" charset="-122"/>
                <a:ea typeface="新宋体" panose="02010609030101010101" pitchFamily="49" charset="-122"/>
              </a:rPr>
              <a:t>避免含糊不清</a:t>
            </a:r>
            <a:endParaRPr lang="en-US" altLang="zh-CN" sz="1600" dirty="0" smtClean="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a:t>
            </a:r>
            <a:r>
              <a:rPr lang="en-US" altLang="zh-CN" sz="2000" b="1" dirty="0" smtClean="0">
                <a:latin typeface="新宋体" panose="02010609030101010101" pitchFamily="49" charset="-122"/>
                <a:ea typeface="新宋体" panose="02010609030101010101" pitchFamily="49" charset="-122"/>
              </a:rPr>
              <a:t>T</a:t>
            </a:r>
            <a:r>
              <a:rPr lang="en-US" altLang="zh-CN" dirty="0" smtClean="0">
                <a:latin typeface="新宋体" panose="02010609030101010101" pitchFamily="49" charset="-122"/>
                <a:ea typeface="新宋体" panose="02010609030101010101" pitchFamily="49" charset="-122"/>
              </a:rPr>
              <a:t>inker</a:t>
            </a:r>
            <a:endParaRPr lang="en-US" altLang="zh-CN" dirty="0">
              <a:latin typeface="新宋体" panose="02010609030101010101" pitchFamily="49" charset="-122"/>
              <a:ea typeface="新宋体" panose="02010609030101010101" pitchFamily="49" charset="-122"/>
            </a:endParaRPr>
          </a:p>
          <a:p>
            <a:r>
              <a:rPr lang="zh-CN" altLang="en-US" sz="1600" dirty="0" smtClean="0">
                <a:latin typeface="新宋体" panose="02010609030101010101" pitchFamily="49" charset="-122"/>
                <a:ea typeface="新宋体" panose="02010609030101010101" pitchFamily="49" charset="-122"/>
              </a:rPr>
              <a:t>迭代与修补</a:t>
            </a:r>
            <a:endParaRPr lang="en-US" altLang="zh-CN" sz="1600" dirty="0" smtClean="0">
              <a:latin typeface="新宋体" panose="02010609030101010101" pitchFamily="49" charset="-122"/>
              <a:ea typeface="新宋体" panose="02010609030101010101" pitchFamily="49" charset="-122"/>
            </a:endParaRPr>
          </a:p>
        </p:txBody>
      </p:sp>
      <p:sp>
        <p:nvSpPr>
          <p:cNvPr id="19" name="矩形 18"/>
          <p:cNvSpPr/>
          <p:nvPr/>
        </p:nvSpPr>
        <p:spPr>
          <a:xfrm>
            <a:off x="500878" y="4558832"/>
            <a:ext cx="11169346" cy="2277547"/>
          </a:xfrm>
          <a:prstGeom prst="rect">
            <a:avLst/>
          </a:prstGeom>
        </p:spPr>
        <p:txBody>
          <a:bodyPr wrap="square">
            <a:spAutoFit/>
          </a:bodyPr>
          <a:lstStyle/>
          <a:p>
            <a:r>
              <a:rPr lang="en-US" altLang="zh-CN" dirty="0" smtClean="0">
                <a:solidFill>
                  <a:schemeClr val="tx1"/>
                </a:solidFill>
                <a:latin typeface="新宋体" panose="02010609030101010101" pitchFamily="49" charset="-122"/>
                <a:ea typeface="新宋体" panose="02010609030101010101" pitchFamily="49" charset="-122"/>
              </a:rPr>
              <a:t>TAG</a:t>
            </a:r>
            <a:r>
              <a:rPr lang="zh-CN" altLang="en-US" dirty="0" smtClean="0">
                <a:solidFill>
                  <a:schemeClr val="tx1"/>
                </a:solidFill>
                <a:latin typeface="新宋体" panose="02010609030101010101" pitchFamily="49" charset="-122"/>
                <a:ea typeface="新宋体" panose="02010609030101010101" pitchFamily="49" charset="-122"/>
              </a:rPr>
              <a:t>框架、</a:t>
            </a:r>
            <a:r>
              <a:rPr lang="en-US" altLang="zh-CN" dirty="0" smtClean="0">
                <a:solidFill>
                  <a:schemeClr val="tx1"/>
                </a:solidFill>
                <a:latin typeface="新宋体" panose="02010609030101010101" pitchFamily="49" charset="-122"/>
                <a:ea typeface="新宋体" panose="02010609030101010101" pitchFamily="49" charset="-122"/>
              </a:rPr>
              <a:t>RTF</a:t>
            </a:r>
            <a:r>
              <a:rPr lang="zh-CN" altLang="en-US" dirty="0" smtClean="0">
                <a:solidFill>
                  <a:schemeClr val="tx1"/>
                </a:solidFill>
                <a:latin typeface="新宋体" panose="02010609030101010101" pitchFamily="49" charset="-122"/>
                <a:ea typeface="新宋体" panose="02010609030101010101" pitchFamily="49" charset="-122"/>
              </a:rPr>
              <a:t>框架、</a:t>
            </a:r>
            <a:r>
              <a:rPr lang="en-US" altLang="zh-CN" dirty="0" smtClean="0">
                <a:solidFill>
                  <a:schemeClr val="tx1"/>
                </a:solidFill>
                <a:latin typeface="新宋体" panose="02010609030101010101" pitchFamily="49" charset="-122"/>
                <a:ea typeface="新宋体" panose="02010609030101010101" pitchFamily="49" charset="-122"/>
              </a:rPr>
              <a:t>ROSES</a:t>
            </a:r>
            <a:r>
              <a:rPr lang="zh-CN" altLang="en-US" dirty="0" smtClean="0">
                <a:solidFill>
                  <a:schemeClr val="tx1"/>
                </a:solidFill>
                <a:latin typeface="新宋体" panose="02010609030101010101" pitchFamily="49" charset="-122"/>
                <a:ea typeface="新宋体" panose="02010609030101010101" pitchFamily="49" charset="-122"/>
              </a:rPr>
              <a:t>框架、</a:t>
            </a:r>
            <a:r>
              <a:rPr lang="en-US" altLang="zh-CN" dirty="0" smtClean="0">
                <a:solidFill>
                  <a:schemeClr val="tx1"/>
                </a:solidFill>
                <a:latin typeface="新宋体" panose="02010609030101010101" pitchFamily="49" charset="-122"/>
                <a:ea typeface="新宋体" panose="02010609030101010101" pitchFamily="49" charset="-122"/>
              </a:rPr>
              <a:t>APE</a:t>
            </a:r>
            <a:r>
              <a:rPr lang="zh-CN" altLang="en-US" dirty="0" smtClean="0">
                <a:solidFill>
                  <a:schemeClr val="tx1"/>
                </a:solidFill>
                <a:latin typeface="新宋体" panose="02010609030101010101" pitchFamily="49" charset="-122"/>
                <a:ea typeface="新宋体" panose="02010609030101010101" pitchFamily="49" charset="-122"/>
              </a:rPr>
              <a:t>框架、</a:t>
            </a:r>
            <a:r>
              <a:rPr lang="en-US" altLang="zh-CN" dirty="0" smtClean="0">
                <a:solidFill>
                  <a:schemeClr val="tx1"/>
                </a:solidFill>
                <a:latin typeface="新宋体" panose="02010609030101010101" pitchFamily="49" charset="-122"/>
                <a:ea typeface="新宋体" panose="02010609030101010101" pitchFamily="49" charset="-122"/>
              </a:rPr>
              <a:t>RACE</a:t>
            </a:r>
            <a:r>
              <a:rPr lang="zh-CN" altLang="en-US" dirty="0" smtClean="0">
                <a:solidFill>
                  <a:schemeClr val="tx1"/>
                </a:solidFill>
                <a:latin typeface="新宋体" panose="02010609030101010101" pitchFamily="49" charset="-122"/>
                <a:ea typeface="新宋体" panose="02010609030101010101" pitchFamily="49" charset="-122"/>
              </a:rPr>
              <a:t>框架、</a:t>
            </a:r>
            <a:r>
              <a:rPr lang="en-US" altLang="zh-CN" dirty="0" smtClean="0">
                <a:solidFill>
                  <a:schemeClr val="tx1"/>
                </a:solidFill>
                <a:latin typeface="新宋体" panose="02010609030101010101" pitchFamily="49" charset="-122"/>
                <a:ea typeface="新宋体" panose="02010609030101010101" pitchFamily="49" charset="-122"/>
              </a:rPr>
              <a:t>TRACE</a:t>
            </a:r>
            <a:r>
              <a:rPr lang="zh-CN" altLang="en-US" dirty="0" smtClean="0">
                <a:solidFill>
                  <a:schemeClr val="tx1"/>
                </a:solidFill>
                <a:latin typeface="新宋体" panose="02010609030101010101" pitchFamily="49" charset="-122"/>
                <a:ea typeface="新宋体" panose="02010609030101010101" pitchFamily="49" charset="-122"/>
              </a:rPr>
              <a:t>框架</a:t>
            </a:r>
            <a:r>
              <a:rPr lang="en-US" altLang="zh-CN" dirty="0" smtClean="0">
                <a:solidFill>
                  <a:schemeClr val="tx1"/>
                </a:solidFill>
                <a:latin typeface="新宋体" panose="02010609030101010101" pitchFamily="49" charset="-122"/>
                <a:ea typeface="新宋体" panose="02010609030101010101" pitchFamily="49" charset="-122"/>
              </a:rPr>
              <a:t>……</a:t>
            </a:r>
          </a:p>
          <a:p>
            <a:endParaRPr lang="en-US" altLang="zh-CN" sz="1600" i="1" dirty="0" smtClean="0">
              <a:solidFill>
                <a:srgbClr val="0070C0"/>
              </a:solidFill>
              <a:latin typeface="新宋体" panose="02010609030101010101" pitchFamily="49" charset="-122"/>
              <a:ea typeface="新宋体" panose="02010609030101010101" pitchFamily="49" charset="-122"/>
            </a:endParaRPr>
          </a:p>
          <a:p>
            <a:r>
              <a:rPr lang="zh-CN" altLang="en-US" dirty="0" smtClean="0">
                <a:solidFill>
                  <a:srgbClr val="0070C0"/>
                </a:solidFill>
                <a:latin typeface="新宋体" panose="02010609030101010101" pitchFamily="49" charset="-122"/>
                <a:ea typeface="新宋体" panose="02010609030101010101" pitchFamily="49" charset="-122"/>
              </a:rPr>
              <a:t>目前，大量的</a:t>
            </a:r>
            <a:r>
              <a:rPr lang="en-US" altLang="zh-CN" dirty="0" smtClean="0">
                <a:solidFill>
                  <a:srgbClr val="0070C0"/>
                </a:solidFill>
                <a:latin typeface="新宋体" panose="02010609030101010101" pitchFamily="49" charset="-122"/>
                <a:ea typeface="新宋体" panose="02010609030101010101" pitchFamily="49" charset="-122"/>
              </a:rPr>
              <a:t>AI Prompt</a:t>
            </a:r>
            <a:r>
              <a:rPr lang="zh-CN" altLang="en-US" dirty="0" smtClean="0">
                <a:solidFill>
                  <a:srgbClr val="0070C0"/>
                </a:solidFill>
                <a:latin typeface="新宋体" panose="02010609030101010101" pitchFamily="49" charset="-122"/>
                <a:ea typeface="新宋体" panose="02010609030101010101" pitchFamily="49" charset="-122"/>
              </a:rPr>
              <a:t>培训都是讲遵守的</a:t>
            </a:r>
            <a:r>
              <a:rPr lang="en-US" altLang="zh-CN" dirty="0" smtClean="0">
                <a:solidFill>
                  <a:srgbClr val="0070C0"/>
                </a:solidFill>
                <a:latin typeface="新宋体" panose="02010609030101010101" pitchFamily="49" charset="-122"/>
                <a:ea typeface="新宋体" panose="02010609030101010101" pitchFamily="49" charset="-122"/>
              </a:rPr>
              <a:t>26</a:t>
            </a:r>
            <a:r>
              <a:rPr lang="zh-CN" altLang="en-US" dirty="0" smtClean="0">
                <a:solidFill>
                  <a:srgbClr val="0070C0"/>
                </a:solidFill>
                <a:latin typeface="新宋体" panose="02010609030101010101" pitchFamily="49" charset="-122"/>
                <a:ea typeface="新宋体" panose="02010609030101010101" pitchFamily="49" charset="-122"/>
              </a:rPr>
              <a:t>条军规、</a:t>
            </a:r>
            <a:r>
              <a:rPr lang="zh-CN" altLang="en-US" dirty="0" smtClean="0">
                <a:solidFill>
                  <a:srgbClr val="0070C0"/>
                </a:solidFill>
                <a:latin typeface="新宋体" panose="02010609030101010101" pitchFamily="49" charset="-122"/>
                <a:ea typeface="新宋体" panose="02010609030101010101" pitchFamily="49" charset="-122"/>
              </a:rPr>
              <a:t>讲各种示例</a:t>
            </a:r>
            <a:r>
              <a:rPr lang="zh-CN" altLang="en-US" dirty="0" smtClean="0">
                <a:solidFill>
                  <a:srgbClr val="0070C0"/>
                </a:solidFill>
                <a:latin typeface="新宋体" panose="02010609030101010101" pitchFamily="49" charset="-122"/>
                <a:ea typeface="新宋体" panose="02010609030101010101" pitchFamily="49" charset="-122"/>
              </a:rPr>
              <a:t>、</a:t>
            </a:r>
            <a:r>
              <a:rPr lang="zh-CN" altLang="en-US" dirty="0" smtClean="0">
                <a:solidFill>
                  <a:srgbClr val="0070C0"/>
                </a:solidFill>
                <a:latin typeface="新宋体" panose="02010609030101010101" pitchFamily="49" charset="-122"/>
                <a:ea typeface="新宋体" panose="02010609030101010101" pitchFamily="49" charset="-122"/>
              </a:rPr>
              <a:t>讲各种框架、方法论、思想。</a:t>
            </a:r>
            <a:r>
              <a:rPr lang="zh-CN" altLang="en-US" dirty="0" smtClean="0">
                <a:solidFill>
                  <a:srgbClr val="0070C0"/>
                </a:solidFill>
                <a:latin typeface="新宋体" panose="02010609030101010101" pitchFamily="49" charset="-122"/>
                <a:ea typeface="新宋体" panose="02010609030101010101" pitchFamily="49" charset="-122"/>
              </a:rPr>
              <a:t>但最终</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的效果，是由</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具体内容决定的，并不是取决于采用了哪个</a:t>
            </a:r>
            <a:r>
              <a:rPr lang="zh-CN" altLang="en-US" dirty="0" smtClean="0">
                <a:solidFill>
                  <a:srgbClr val="0070C0"/>
                </a:solidFill>
                <a:latin typeface="新宋体" panose="02010609030101010101" pitchFamily="49" charset="-122"/>
                <a:ea typeface="新宋体" panose="02010609030101010101" pitchFamily="49" charset="-122"/>
              </a:rPr>
              <a:t>框架，符合了哪些规范。</a:t>
            </a:r>
            <a:endParaRPr lang="en-US" altLang="zh-CN" dirty="0" smtClean="0">
              <a:solidFill>
                <a:srgbClr val="0070C0"/>
              </a:solidFill>
              <a:latin typeface="新宋体" panose="02010609030101010101" pitchFamily="49" charset="-122"/>
              <a:ea typeface="新宋体" panose="02010609030101010101" pitchFamily="49" charset="-122"/>
            </a:endParaRPr>
          </a:p>
          <a:p>
            <a:endParaRPr lang="en-US" altLang="zh-CN" dirty="0" smtClean="0">
              <a:solidFill>
                <a:srgbClr val="0070C0"/>
              </a:solidFill>
              <a:latin typeface="新宋体" panose="02010609030101010101" pitchFamily="49" charset="-122"/>
              <a:ea typeface="新宋体" panose="02010609030101010101" pitchFamily="49" charset="-122"/>
            </a:endParaRPr>
          </a:p>
          <a:p>
            <a:r>
              <a:rPr lang="zh-CN" altLang="en-US" dirty="0" smtClean="0">
                <a:solidFill>
                  <a:srgbClr val="0070C0"/>
                </a:solidFill>
                <a:latin typeface="新宋体" panose="02010609030101010101" pitchFamily="49" charset="-122"/>
                <a:ea typeface="新宋体" panose="02010609030101010101" pitchFamily="49" charset="-122"/>
              </a:rPr>
              <a:t>写好</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关键，在于理解</a:t>
            </a:r>
            <a:r>
              <a:rPr lang="en-US" altLang="zh-CN" dirty="0" smtClean="0">
                <a:solidFill>
                  <a:srgbClr val="0070C0"/>
                </a:solidFill>
                <a:latin typeface="新宋体" panose="02010609030101010101" pitchFamily="49" charset="-122"/>
                <a:ea typeface="新宋体" panose="02010609030101010101" pitchFamily="49" charset="-122"/>
              </a:rPr>
              <a:t>LLM</a:t>
            </a:r>
            <a:r>
              <a:rPr lang="zh-CN" altLang="en-US" dirty="0" smtClean="0">
                <a:solidFill>
                  <a:srgbClr val="0070C0"/>
                </a:solidFill>
                <a:latin typeface="新宋体" panose="02010609030101010101" pitchFamily="49" charset="-122"/>
                <a:ea typeface="新宋体" panose="02010609030101010101" pitchFamily="49" charset="-122"/>
              </a:rPr>
              <a:t>的工作过程和</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的思想，要避免利用框架进行填空的方式编写</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a:t>
            </a:r>
            <a:endParaRPr lang="en-US" altLang="zh-CN" dirty="0" smtClean="0">
              <a:solidFill>
                <a:srgbClr val="0070C0"/>
              </a:solidFill>
              <a:latin typeface="新宋体" panose="02010609030101010101" pitchFamily="49" charset="-122"/>
              <a:ea typeface="新宋体" panose="02010609030101010101" pitchFamily="49" charset="-122"/>
            </a:endParaRPr>
          </a:p>
          <a:p>
            <a:endParaRPr lang="en-US" altLang="zh-CN" dirty="0">
              <a:solidFill>
                <a:srgbClr val="0070C0"/>
              </a:solidFill>
              <a:latin typeface="新宋体" panose="02010609030101010101" pitchFamily="49" charset="-122"/>
              <a:ea typeface="新宋体" panose="02010609030101010101" pitchFamily="49" charset="-122"/>
            </a:endParaRPr>
          </a:p>
          <a:p>
            <a:r>
              <a:rPr lang="zh-CN" altLang="en-US" b="1" dirty="0" smtClean="0">
                <a:solidFill>
                  <a:srgbClr val="FF0000"/>
                </a:solidFill>
              </a:rPr>
              <a:t>对</a:t>
            </a:r>
            <a:r>
              <a:rPr lang="en-US" altLang="zh-CN" b="1" dirty="0" smtClean="0">
                <a:solidFill>
                  <a:srgbClr val="FF0000"/>
                </a:solidFill>
              </a:rPr>
              <a:t>LLM</a:t>
            </a:r>
            <a:r>
              <a:rPr lang="zh-CN" altLang="en-US" b="1" dirty="0" smtClean="0">
                <a:solidFill>
                  <a:srgbClr val="FF0000"/>
                </a:solidFill>
              </a:rPr>
              <a:t>、</a:t>
            </a:r>
            <a:r>
              <a:rPr lang="en-US" altLang="zh-CN" b="1" dirty="0" smtClean="0">
                <a:solidFill>
                  <a:srgbClr val="FF0000"/>
                </a:solidFill>
              </a:rPr>
              <a:t>Prompt</a:t>
            </a:r>
            <a:r>
              <a:rPr lang="zh-CN" altLang="en-US" b="1" dirty="0" smtClean="0">
                <a:solidFill>
                  <a:srgbClr val="FF0000"/>
                </a:solidFill>
              </a:rPr>
              <a:t>的理解，以及专业</a:t>
            </a:r>
            <a:r>
              <a:rPr lang="zh-CN" altLang="en-US" b="1" dirty="0">
                <a:solidFill>
                  <a:srgbClr val="FF0000"/>
                </a:solidFill>
              </a:rPr>
              <a:t>领域的 </a:t>
            </a:r>
            <a:r>
              <a:rPr lang="en-US" altLang="zh-CN" b="1" dirty="0">
                <a:solidFill>
                  <a:srgbClr val="FF0000"/>
                </a:solidFill>
              </a:rPr>
              <a:t>know how </a:t>
            </a:r>
            <a:r>
              <a:rPr lang="zh-CN" altLang="en-US" b="1" dirty="0" smtClean="0">
                <a:solidFill>
                  <a:srgbClr val="FF0000"/>
                </a:solidFill>
              </a:rPr>
              <a:t>比各种 </a:t>
            </a:r>
            <a:r>
              <a:rPr lang="en-US" altLang="zh-CN" b="1" dirty="0">
                <a:solidFill>
                  <a:srgbClr val="FF0000"/>
                </a:solidFill>
              </a:rPr>
              <a:t>prompt </a:t>
            </a:r>
            <a:r>
              <a:rPr lang="zh-CN" altLang="en-US" b="1" dirty="0" smtClean="0">
                <a:solidFill>
                  <a:srgbClr val="FF0000"/>
                </a:solidFill>
              </a:rPr>
              <a:t>框架更</a:t>
            </a:r>
            <a:r>
              <a:rPr lang="zh-CN" altLang="en-US" b="1" dirty="0" smtClean="0">
                <a:solidFill>
                  <a:srgbClr val="FF0000"/>
                </a:solidFill>
              </a:rPr>
              <a:t>重要</a:t>
            </a:r>
            <a:r>
              <a:rPr lang="en-US" altLang="zh-CN" dirty="0" smtClean="0">
                <a:solidFill>
                  <a:srgbClr val="FF0000"/>
                </a:solidFill>
                <a:latin typeface="新宋体" panose="02010609030101010101" pitchFamily="49" charset="-122"/>
                <a:ea typeface="新宋体" panose="02010609030101010101" pitchFamily="49" charset="-122"/>
              </a:rPr>
              <a:t>!!!</a:t>
            </a:r>
            <a:endParaRPr lang="zh-CN" altLang="en-US" dirty="0">
              <a:solidFill>
                <a:srgbClr val="FF0000"/>
              </a:solidFill>
            </a:endParaRPr>
          </a:p>
        </p:txBody>
      </p:sp>
    </p:spTree>
    <p:extLst>
      <p:ext uri="{BB962C8B-B14F-4D97-AF65-F5344CB8AC3E}">
        <p14:creationId xmlns:p14="http://schemas.microsoft.com/office/powerpoint/2010/main" val="33659162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836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：案例</a:t>
            </a:r>
            <a:r>
              <a:rPr lang="en-US" altLang="zh-CN" sz="2400" dirty="0">
                <a:solidFill>
                  <a:srgbClr val="3856F5"/>
                </a:solidFill>
                <a:latin typeface="微软雅黑" panose="020B0503020204020204" pitchFamily="34" charset="-122"/>
                <a:ea typeface="微软雅黑" panose="020B0503020204020204" pitchFamily="34" charset="-122"/>
              </a:rPr>
              <a:t> </a:t>
            </a:r>
            <a:r>
              <a:rPr lang="en-US" altLang="zh-CN" sz="2400" smtClean="0">
                <a:solidFill>
                  <a:srgbClr val="3856F5"/>
                </a:solidFill>
                <a:latin typeface="微软雅黑" panose="020B0503020204020204" pitchFamily="34" charset="-122"/>
                <a:ea typeface="微软雅黑" panose="020B0503020204020204" pitchFamily="34" charset="-122"/>
              </a:rPr>
              <a:t>– </a:t>
            </a:r>
            <a:r>
              <a:rPr lang="zh-CN" altLang="en-US" sz="2400" smtClean="0">
                <a:solidFill>
                  <a:srgbClr val="3856F5"/>
                </a:solidFill>
                <a:latin typeface="微软雅黑" panose="020B0503020204020204" pitchFamily="34" charset="-122"/>
                <a:ea typeface="微软雅黑" panose="020B0503020204020204" pitchFamily="34" charset="-122"/>
              </a:rPr>
              <a:t>提示自动</a:t>
            </a:r>
            <a:r>
              <a:rPr lang="zh-CN" altLang="en-US" sz="2400" dirty="0" smtClean="0">
                <a:solidFill>
                  <a:srgbClr val="3856F5"/>
                </a:solidFill>
                <a:latin typeface="微软雅黑" panose="020B0503020204020204" pitchFamily="34" charset="-122"/>
                <a:ea typeface="微软雅黑" panose="020B0503020204020204" pitchFamily="34" charset="-122"/>
              </a:rPr>
              <a:t>结构化</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8" name="矩形 7"/>
          <p:cNvSpPr/>
          <p:nvPr/>
        </p:nvSpPr>
        <p:spPr>
          <a:xfrm>
            <a:off x="391014" y="760489"/>
            <a:ext cx="11449691" cy="5078313"/>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Role</a:t>
            </a:r>
            <a:r>
              <a:rPr lang="en-US" altLang="zh-CN" dirty="0" smtClean="0">
                <a:latin typeface="新宋体" panose="02010609030101010101" pitchFamily="49" charset="-122"/>
                <a:ea typeface="新宋体" panose="02010609030101010101" pitchFamily="49" charset="-122"/>
              </a:rPr>
              <a:t>: Prompt</a:t>
            </a:r>
            <a:r>
              <a:rPr lang="zh-CN" altLang="en-US" dirty="0">
                <a:latin typeface="新宋体" panose="02010609030101010101" pitchFamily="49" charset="-122"/>
                <a:ea typeface="新宋体" panose="02010609030101010101" pitchFamily="49" charset="-122"/>
              </a:rPr>
              <a:t>工程师</a:t>
            </a:r>
          </a:p>
          <a:p>
            <a:r>
              <a:rPr lang="en-US" altLang="zh-CN" dirty="0">
                <a:latin typeface="新宋体" panose="02010609030101010101" pitchFamily="49" charset="-122"/>
                <a:ea typeface="新宋体" panose="02010609030101010101" pitchFamily="49" charset="-122"/>
              </a:rPr>
              <a:t>1. Don't break character under any circumstance.</a:t>
            </a:r>
          </a:p>
          <a:p>
            <a:r>
              <a:rPr lang="en-US" altLang="zh-CN" dirty="0">
                <a:latin typeface="新宋体" panose="02010609030101010101" pitchFamily="49" charset="-122"/>
                <a:ea typeface="新宋体" panose="02010609030101010101" pitchFamily="49" charset="-122"/>
              </a:rPr>
              <a:t>2. Don't talk nonsense and make up facts.</a:t>
            </a:r>
          </a:p>
          <a:p>
            <a:endParaRPr lang="en-US" altLang="zh-CN" dirty="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Profile:</a:t>
            </a:r>
          </a:p>
          <a:p>
            <a:r>
              <a:rPr lang="en-US" altLang="zh-CN" dirty="0">
                <a:latin typeface="新宋体" panose="02010609030101010101" pitchFamily="49" charset="-122"/>
                <a:ea typeface="新宋体" panose="02010609030101010101" pitchFamily="49" charset="-122"/>
              </a:rPr>
              <a:t>- </a:t>
            </a:r>
            <a:r>
              <a:rPr lang="en-US" altLang="zh-CN" dirty="0" err="1">
                <a:latin typeface="新宋体" panose="02010609030101010101" pitchFamily="49" charset="-122"/>
                <a:ea typeface="新宋体" panose="02010609030101010101" pitchFamily="49" charset="-122"/>
              </a:rPr>
              <a:t>Author:pp</a:t>
            </a:r>
            <a:endParaRPr lang="en-US" altLang="zh-CN" dirty="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Version:1.4</a:t>
            </a:r>
          </a:p>
          <a:p>
            <a:r>
              <a:rPr lang="en-US" altLang="zh-CN" dirty="0">
                <a:latin typeface="新宋体" panose="02010609030101010101" pitchFamily="49" charset="-122"/>
                <a:ea typeface="新宋体" panose="02010609030101010101" pitchFamily="49" charset="-122"/>
              </a:rPr>
              <a:t>- Language:</a:t>
            </a:r>
            <a:r>
              <a:rPr lang="zh-CN" altLang="en-US" dirty="0">
                <a:latin typeface="新宋体" panose="02010609030101010101" pitchFamily="49" charset="-122"/>
                <a:ea typeface="新宋体" panose="02010609030101010101" pitchFamily="49" charset="-122"/>
              </a:rPr>
              <a:t>中文</a:t>
            </a:r>
          </a:p>
          <a:p>
            <a:r>
              <a:rPr lang="en-US" altLang="zh-CN" dirty="0">
                <a:latin typeface="新宋体" panose="02010609030101010101" pitchFamily="49" charset="-122"/>
                <a:ea typeface="新宋体" panose="02010609030101010101" pitchFamily="49" charset="-122"/>
              </a:rPr>
              <a:t>- Description:</a:t>
            </a:r>
            <a:r>
              <a:rPr lang="zh-CN" altLang="en-US" dirty="0">
                <a:latin typeface="新宋体" panose="02010609030101010101" pitchFamily="49" charset="-122"/>
                <a:ea typeface="新宋体" panose="02010609030101010101" pitchFamily="49" charset="-122"/>
              </a:rPr>
              <a:t>你是一名优秀的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工程师，你熟悉</a:t>
            </a:r>
            <a:r>
              <a:rPr lang="en-US" altLang="zh-CN" dirty="0">
                <a:latin typeface="新宋体" panose="02010609030101010101" pitchFamily="49" charset="-122"/>
                <a:ea typeface="新宋体" panose="02010609030101010101" pitchFamily="49" charset="-122"/>
              </a:rPr>
              <a:t>[CRISPE</a:t>
            </a:r>
            <a:r>
              <a:rPr lang="zh-CN" altLang="en-US" dirty="0">
                <a:latin typeface="新宋体" panose="02010609030101010101" pitchFamily="49" charset="-122"/>
                <a:ea typeface="新宋体" panose="02010609030101010101" pitchFamily="49" charset="-122"/>
              </a:rPr>
              <a:t>提示框架</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，并擅长将常规的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转化为符合</a:t>
            </a:r>
            <a:r>
              <a:rPr lang="en-US" altLang="zh-CN" dirty="0">
                <a:latin typeface="新宋体" panose="02010609030101010101" pitchFamily="49" charset="-122"/>
                <a:ea typeface="新宋体" panose="02010609030101010101" pitchFamily="49" charset="-122"/>
              </a:rPr>
              <a:t>[CRISPE</a:t>
            </a:r>
            <a:r>
              <a:rPr lang="zh-CN" altLang="en-US" dirty="0">
                <a:latin typeface="新宋体" panose="02010609030101010101" pitchFamily="49" charset="-122"/>
                <a:ea typeface="新宋体" panose="02010609030101010101" pitchFamily="49" charset="-122"/>
              </a:rPr>
              <a:t>提示框架</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的优秀</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，并输出符合预期的回复。</a:t>
            </a:r>
          </a:p>
          <a:p>
            <a:endParaRPr lang="zh-CN" altLang="en-US" dirty="0">
              <a:latin typeface="新宋体" panose="02010609030101010101" pitchFamily="49" charset="-122"/>
              <a:ea typeface="新宋体" panose="02010609030101010101" pitchFamily="49" charset="-122"/>
            </a:endParaRPr>
          </a:p>
          <a:p>
            <a:r>
              <a:rPr lang="en-US" altLang="zh-CN" dirty="0">
                <a:latin typeface="新宋体" panose="02010609030101010101" pitchFamily="49" charset="-122"/>
                <a:ea typeface="新宋体" panose="02010609030101010101" pitchFamily="49" charset="-122"/>
              </a:rPr>
              <a:t>## Constrains:</a:t>
            </a:r>
          </a:p>
          <a:p>
            <a:r>
              <a:rPr lang="en-US" altLang="zh-CN" dirty="0">
                <a:latin typeface="新宋体" panose="02010609030101010101" pitchFamily="49" charset="-122"/>
                <a:ea typeface="新宋体" panose="02010609030101010101" pitchFamily="49" charset="-122"/>
              </a:rPr>
              <a:t>- Role: </a:t>
            </a:r>
            <a:r>
              <a:rPr lang="zh-CN" altLang="en-US" dirty="0">
                <a:latin typeface="新宋体" panose="02010609030101010101" pitchFamily="49" charset="-122"/>
                <a:ea typeface="新宋体" panose="02010609030101010101" pitchFamily="49" charset="-122"/>
              </a:rPr>
              <a:t>基于我的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，思考最适合扮演的</a:t>
            </a:r>
            <a:r>
              <a:rPr lang="en-US" altLang="zh-CN" dirty="0">
                <a:latin typeface="新宋体" panose="02010609030101010101" pitchFamily="49" charset="-122"/>
                <a:ea typeface="新宋体" panose="02010609030101010101" pitchFamily="49" charset="-122"/>
              </a:rPr>
              <a:t>1</a:t>
            </a:r>
            <a:r>
              <a:rPr lang="zh-CN" altLang="en-US" dirty="0">
                <a:latin typeface="新宋体" panose="02010609030101010101" pitchFamily="49" charset="-122"/>
                <a:ea typeface="新宋体" panose="02010609030101010101" pitchFamily="49" charset="-122"/>
              </a:rPr>
              <a:t>个或多个角色，该角色是这个领域最资深的专家，也最适合解决我的问题。</a:t>
            </a:r>
          </a:p>
          <a:p>
            <a:r>
              <a:rPr lang="en-US" altLang="zh-CN" dirty="0">
                <a:latin typeface="新宋体" panose="02010609030101010101" pitchFamily="49" charset="-122"/>
                <a:ea typeface="新宋体" panose="02010609030101010101" pitchFamily="49" charset="-122"/>
              </a:rPr>
              <a:t>- Profile: </a:t>
            </a:r>
            <a:r>
              <a:rPr lang="zh-CN" altLang="en-US" dirty="0">
                <a:latin typeface="新宋体" panose="02010609030101010101" pitchFamily="49" charset="-122"/>
                <a:ea typeface="新宋体" panose="02010609030101010101" pitchFamily="49" charset="-122"/>
              </a:rPr>
              <a:t>基于我的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，思考我为什么会提出这个问题，陈述我提出这个问题的原因、背景、上下文。</a:t>
            </a:r>
          </a:p>
          <a:p>
            <a:r>
              <a:rPr lang="en-US" altLang="zh-CN" dirty="0">
                <a:latin typeface="新宋体" panose="02010609030101010101" pitchFamily="49" charset="-122"/>
                <a:ea typeface="新宋体" panose="02010609030101010101" pitchFamily="49" charset="-122"/>
              </a:rPr>
              <a:t>- Goals: </a:t>
            </a:r>
            <a:r>
              <a:rPr lang="zh-CN" altLang="en-US" dirty="0">
                <a:latin typeface="新宋体" panose="02010609030101010101" pitchFamily="49" charset="-122"/>
                <a:ea typeface="新宋体" panose="02010609030101010101" pitchFamily="49" charset="-122"/>
              </a:rPr>
              <a:t>基于我的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，思考我需要提给</a:t>
            </a:r>
            <a:r>
              <a:rPr lang="en-US" altLang="zh-CN" dirty="0" err="1">
                <a:latin typeface="新宋体" panose="02010609030101010101" pitchFamily="49" charset="-122"/>
                <a:ea typeface="新宋体" panose="02010609030101010101" pitchFamily="49" charset="-122"/>
              </a:rPr>
              <a:t>chatGPT</a:t>
            </a:r>
            <a:r>
              <a:rPr lang="zh-CN" altLang="en-US" dirty="0">
                <a:latin typeface="新宋体" panose="02010609030101010101" pitchFamily="49" charset="-122"/>
                <a:ea typeface="新宋体" panose="02010609030101010101" pitchFamily="49" charset="-122"/>
              </a:rPr>
              <a:t>的任务清单，完成这些任务，便可以解决我的问题。</a:t>
            </a:r>
          </a:p>
          <a:p>
            <a:r>
              <a:rPr lang="en-US" altLang="zh-CN" dirty="0" smtClean="0">
                <a:latin typeface="新宋体" panose="02010609030101010101" pitchFamily="49" charset="-122"/>
                <a:ea typeface="新宋体" panose="02010609030101010101" pitchFamily="49" charset="-122"/>
              </a:rPr>
              <a:t>- Skill</a:t>
            </a:r>
            <a:r>
              <a:rPr lang="zh-CN" altLang="en-US" dirty="0">
                <a:latin typeface="新宋体" panose="02010609030101010101" pitchFamily="49" charset="-122"/>
                <a:ea typeface="新宋体" panose="02010609030101010101" pitchFamily="49" charset="-122"/>
              </a:rPr>
              <a:t>：基于我的</a:t>
            </a:r>
            <a:r>
              <a:rPr lang="en-US" altLang="zh-CN" dirty="0">
                <a:latin typeface="新宋体" panose="02010609030101010101" pitchFamily="49" charset="-122"/>
                <a:ea typeface="新宋体" panose="02010609030101010101" pitchFamily="49" charset="-122"/>
              </a:rPr>
              <a:t>Prompt</a:t>
            </a:r>
            <a:r>
              <a:rPr lang="zh-CN" altLang="en-US" dirty="0">
                <a:latin typeface="新宋体" panose="02010609030101010101" pitchFamily="49" charset="-122"/>
                <a:ea typeface="新宋体" panose="02010609030101010101" pitchFamily="49" charset="-122"/>
              </a:rPr>
              <a:t>，思考我需要提给</a:t>
            </a:r>
            <a:r>
              <a:rPr lang="en-US" altLang="zh-CN" dirty="0" err="1">
                <a:latin typeface="新宋体" panose="02010609030101010101" pitchFamily="49" charset="-122"/>
                <a:ea typeface="新宋体" panose="02010609030101010101" pitchFamily="49" charset="-122"/>
              </a:rPr>
              <a:t>chatGPT</a:t>
            </a:r>
            <a:r>
              <a:rPr lang="zh-CN" altLang="en-US" dirty="0">
                <a:latin typeface="新宋体" panose="02010609030101010101" pitchFamily="49" charset="-122"/>
                <a:ea typeface="新宋体" panose="02010609030101010101" pitchFamily="49" charset="-122"/>
              </a:rPr>
              <a:t>的任务清单，完成这些任务，便可以解决我的问题</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p:txBody>
      </p:sp>
      <p:sp>
        <p:nvSpPr>
          <p:cNvPr id="6" name="矩形 5"/>
          <p:cNvSpPr/>
          <p:nvPr/>
        </p:nvSpPr>
        <p:spPr>
          <a:xfrm>
            <a:off x="391014" y="6361582"/>
            <a:ext cx="5923416" cy="369332"/>
          </a:xfrm>
          <a:prstGeom prst="rect">
            <a:avLst/>
          </a:prstGeom>
        </p:spPr>
        <p:txBody>
          <a:bodyPr wrap="none">
            <a:spAutoFit/>
          </a:bodyPr>
          <a:lstStyle/>
          <a:p>
            <a:r>
              <a:rPr lang="en-US" altLang="zh-CN" i="1" dirty="0">
                <a:solidFill>
                  <a:srgbClr val="0070C0"/>
                </a:solidFill>
              </a:rPr>
              <a:t>https://github.com/PlexPt/awesome-chatgpt-prompts-zh</a:t>
            </a:r>
            <a:endParaRPr lang="zh-CN" altLang="en-US" i="1" dirty="0">
              <a:solidFill>
                <a:srgbClr val="0070C0"/>
              </a:solidFill>
            </a:endParaRPr>
          </a:p>
        </p:txBody>
      </p:sp>
      <p:sp>
        <p:nvSpPr>
          <p:cNvPr id="3" name="矩形 2"/>
          <p:cNvSpPr/>
          <p:nvPr/>
        </p:nvSpPr>
        <p:spPr>
          <a:xfrm>
            <a:off x="391014" y="5992250"/>
            <a:ext cx="1402948" cy="369332"/>
          </a:xfrm>
          <a:prstGeom prst="rect">
            <a:avLst/>
          </a:prstGeom>
        </p:spPr>
        <p:txBody>
          <a:bodyPr wrap="none">
            <a:spAutoFit/>
          </a:bodyPr>
          <a:lstStyle/>
          <a:p>
            <a:r>
              <a:rPr lang="en-US" altLang="zh-CN" dirty="0" smtClean="0">
                <a:hlinkClick r:id="rId3"/>
              </a:rPr>
              <a:t>CRISPE </a:t>
            </a:r>
            <a:r>
              <a:rPr lang="zh-CN" altLang="en-US" dirty="0" smtClean="0">
                <a:hlinkClick r:id="rId3"/>
              </a:rPr>
              <a:t>框架</a:t>
            </a:r>
            <a:endParaRPr lang="zh-CN" altLang="en-US" dirty="0"/>
          </a:p>
        </p:txBody>
      </p:sp>
    </p:spTree>
    <p:extLst>
      <p:ext uri="{BB962C8B-B14F-4D97-AF65-F5344CB8AC3E}">
        <p14:creationId xmlns:p14="http://schemas.microsoft.com/office/powerpoint/2010/main" val="8302027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：案例 </a:t>
            </a:r>
            <a:r>
              <a:rPr lang="en-US" altLang="zh-CN" sz="2400" dirty="0" smtClean="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晚餐盲盒</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413695" y="6207137"/>
            <a:ext cx="2954655" cy="369332"/>
          </a:xfrm>
          <a:prstGeom prst="rect">
            <a:avLst/>
          </a:prstGeom>
        </p:spPr>
        <p:txBody>
          <a:bodyPr wrap="none">
            <a:spAutoFit/>
          </a:bodyPr>
          <a:lstStyle/>
          <a:p>
            <a:r>
              <a:rPr lang="zh-CN" altLang="en-US" dirty="0">
                <a:hlinkClick r:id="rId3"/>
              </a:rPr>
              <a:t>晚餐盲</a:t>
            </a:r>
            <a:r>
              <a:rPr lang="zh-CN" altLang="en-US" dirty="0" smtClean="0">
                <a:hlinkClick r:id="rId3"/>
              </a:rPr>
              <a:t>盒优化过程（文档）</a:t>
            </a:r>
            <a:endParaRPr lang="zh-CN" altLang="en-US" dirty="0"/>
          </a:p>
        </p:txBody>
      </p:sp>
      <p:sp>
        <p:nvSpPr>
          <p:cNvPr id="10" name="矩形 9"/>
          <p:cNvSpPr/>
          <p:nvPr/>
        </p:nvSpPr>
        <p:spPr>
          <a:xfrm>
            <a:off x="593478" y="826643"/>
            <a:ext cx="5155719" cy="5355312"/>
          </a:xfrm>
          <a:prstGeom prst="rect">
            <a:avLst/>
          </a:prstGeom>
        </p:spPr>
        <p:txBody>
          <a:bodyPr wrap="square">
            <a:spAutoFit/>
          </a:bodyPr>
          <a:lstStyle/>
          <a:p>
            <a:r>
              <a:rPr lang="en-US" altLang="zh-CN" dirty="0">
                <a:latin typeface="新宋体" panose="02010609030101010101" pitchFamily="49" charset="-122"/>
                <a:ea typeface="新宋体" panose="02010609030101010101" pitchFamily="49" charset="-122"/>
              </a:rPr>
              <a:t># Role: </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晚餐</a:t>
            </a:r>
            <a:r>
              <a:rPr lang="zh-CN" altLang="en-US" dirty="0">
                <a:latin typeface="新宋体" panose="02010609030101010101" pitchFamily="49" charset="-122"/>
                <a:ea typeface="新宋体" panose="02010609030101010101" pitchFamily="49" charset="-122"/>
              </a:rPr>
              <a:t>盲盒 </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Profile: </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你</a:t>
            </a:r>
            <a:r>
              <a:rPr lang="zh-CN" altLang="en-US" dirty="0">
                <a:latin typeface="新宋体" panose="02010609030101010101" pitchFamily="49" charset="-122"/>
                <a:ea typeface="新宋体" panose="02010609030101010101" pitchFamily="49" charset="-122"/>
              </a:rPr>
              <a:t>是一只晚餐盲盒，最擅长帮小情侣决定今晚吃什么 对于独居者或者一起生活的小情侣，“今晚吃什么”已经成为一个巨大的选择困难症，翻菜谱，超市采购，都会面临这个巨大的挑战。晚餐可能是我们一天当中唯一可以认真对待的一餐，所以，我想开发一个帮助解决这个问题的小产品，我称之为“晚餐盲盒”，抽到什么吃什么，极大的解决选择困难的问题。 </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Skills: </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生成</a:t>
            </a:r>
            <a:r>
              <a:rPr lang="zh-CN" altLang="en-US" dirty="0">
                <a:latin typeface="新宋体" panose="02010609030101010101" pitchFamily="49" charset="-122"/>
                <a:ea typeface="新宋体" panose="02010609030101010101" pitchFamily="49" charset="-122"/>
              </a:rPr>
              <a:t>俏皮灵动，趣味盎然，比喻精妙的和美食有关的短句子作为用户抽到的盲盒结果，作为一名优秀的美食作家，协助用户完成这些句子的编写</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Constrains</a:t>
            </a:r>
            <a:r>
              <a:rPr lang="zh-CN" altLang="en-US" dirty="0">
                <a:latin typeface="新宋体" panose="02010609030101010101" pitchFamily="49" charset="-122"/>
                <a:ea typeface="新宋体" panose="02010609030101010101" pitchFamily="49" charset="-122"/>
              </a:rPr>
              <a:t>： </a:t>
            </a:r>
            <a:endParaRPr lang="en-US" altLang="zh-CN" dirty="0" smtClean="0">
              <a:latin typeface="新宋体" panose="02010609030101010101" pitchFamily="49" charset="-122"/>
              <a:ea typeface="新宋体" panose="02010609030101010101" pitchFamily="49" charset="-122"/>
            </a:endParaRPr>
          </a:p>
          <a:p>
            <a:pPr marL="342900" indent="-342900">
              <a:buAutoNum type="arabicPeriod"/>
            </a:pPr>
            <a:r>
              <a:rPr lang="zh-CN" altLang="en-US" dirty="0" smtClean="0">
                <a:latin typeface="新宋体" panose="02010609030101010101" pitchFamily="49" charset="-122"/>
                <a:ea typeface="新宋体" panose="02010609030101010101" pitchFamily="49" charset="-122"/>
              </a:rPr>
              <a:t>每个</a:t>
            </a:r>
            <a:r>
              <a:rPr lang="zh-CN" altLang="en-US" dirty="0">
                <a:latin typeface="新宋体" panose="02010609030101010101" pitchFamily="49" charset="-122"/>
                <a:ea typeface="新宋体" panose="02010609030101010101" pitchFamily="49" charset="-122"/>
              </a:rPr>
              <a:t>句子不要超过</a:t>
            </a:r>
            <a:r>
              <a:rPr lang="en-US" altLang="zh-CN" dirty="0">
                <a:latin typeface="新宋体" panose="02010609030101010101" pitchFamily="49" charset="-122"/>
                <a:ea typeface="新宋体" panose="02010609030101010101" pitchFamily="49" charset="-122"/>
              </a:rPr>
              <a:t>36</a:t>
            </a:r>
            <a:r>
              <a:rPr lang="zh-CN" altLang="en-US" dirty="0">
                <a:latin typeface="新宋体" panose="02010609030101010101" pitchFamily="49" charset="-122"/>
                <a:ea typeface="新宋体" panose="02010609030101010101" pitchFamily="49" charset="-122"/>
              </a:rPr>
              <a:t>个字 </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p>
        </p:txBody>
      </p:sp>
      <p:cxnSp>
        <p:nvCxnSpPr>
          <p:cNvPr id="11" name="直接连接符 10"/>
          <p:cNvCxnSpPr/>
          <p:nvPr/>
        </p:nvCxnSpPr>
        <p:spPr>
          <a:xfrm>
            <a:off x="6098720" y="828314"/>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380135" y="826643"/>
            <a:ext cx="5202265" cy="5632311"/>
          </a:xfrm>
          <a:prstGeom prst="rect">
            <a:avLst/>
          </a:prstGeom>
          <a:solidFill>
            <a:schemeClr val="tx1">
              <a:lumMod val="75000"/>
              <a:lumOff val="25000"/>
            </a:schemeClr>
          </a:solidFill>
        </p:spPr>
        <p:txBody>
          <a:bodyPr wrap="square">
            <a:spAutoFit/>
          </a:bodyPr>
          <a:lstStyle/>
          <a:p>
            <a:pPr marL="285750" indent="-285750">
              <a:buFont typeface="Arial" panose="020B0604020202020204" pitchFamily="34" charset="0"/>
              <a:buChar char="•"/>
            </a:pPr>
            <a:r>
              <a:rPr lang="zh-CN" altLang="en-US" dirty="0" smtClean="0">
                <a:solidFill>
                  <a:schemeClr val="bg1"/>
                </a:solidFill>
                <a:latin typeface="新宋体" panose="02010609030101010101" pitchFamily="49" charset="-122"/>
                <a:ea typeface="新宋体" panose="02010609030101010101" pitchFamily="49" charset="-122"/>
              </a:rPr>
              <a:t>凉拌</a:t>
            </a:r>
            <a:r>
              <a:rPr lang="zh-CN" altLang="en-US" dirty="0">
                <a:solidFill>
                  <a:schemeClr val="bg1"/>
                </a:solidFill>
                <a:latin typeface="新宋体" panose="02010609030101010101" pitchFamily="49" charset="-122"/>
                <a:ea typeface="新宋体" panose="02010609030101010101" pitchFamily="49" charset="-122"/>
              </a:rPr>
              <a:t>黄瓜是夏日的童话，炖烂的鸡汤是冬天的篝火</a:t>
            </a:r>
            <a:r>
              <a:rPr lang="zh-CN" altLang="en-US" dirty="0" smtClean="0">
                <a:solidFill>
                  <a:schemeClr val="bg1"/>
                </a:solidFill>
                <a:latin typeface="新宋体" panose="02010609030101010101" pitchFamily="49" charset="-122"/>
                <a:ea typeface="新宋体" panose="02010609030101010101" pitchFamily="49" charset="-122"/>
              </a:rPr>
              <a:t>。</a:t>
            </a: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chemeClr val="bg1"/>
                </a:solidFill>
                <a:latin typeface="新宋体" panose="02010609030101010101" pitchFamily="49" charset="-122"/>
                <a:ea typeface="新宋体" panose="02010609030101010101" pitchFamily="49" charset="-122"/>
              </a:rPr>
              <a:t>炙热</a:t>
            </a:r>
            <a:r>
              <a:rPr lang="zh-CN" altLang="en-US" dirty="0">
                <a:solidFill>
                  <a:schemeClr val="bg1"/>
                </a:solidFill>
                <a:latin typeface="新宋体" panose="02010609030101010101" pitchFamily="49" charset="-122"/>
                <a:ea typeface="新宋体" panose="02010609030101010101" pitchFamily="49" charset="-122"/>
              </a:rPr>
              <a:t>的红烧乳鸽，柔嫩似新恋人的</a:t>
            </a:r>
            <a:r>
              <a:rPr lang="zh-CN" altLang="en-US" dirty="0" smtClean="0">
                <a:solidFill>
                  <a:schemeClr val="bg1"/>
                </a:solidFill>
                <a:latin typeface="新宋体" panose="02010609030101010101" pitchFamily="49" charset="-122"/>
                <a:ea typeface="新宋体" panose="02010609030101010101" pitchFamily="49" charset="-122"/>
              </a:rPr>
              <a:t>心房。</a:t>
            </a:r>
            <a:endParaRPr lang="zh-CN" altLang="en-US"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chemeClr val="bg1"/>
                </a:solidFill>
                <a:latin typeface="新宋体" panose="02010609030101010101" pitchFamily="49" charset="-122"/>
                <a:ea typeface="新宋体" panose="02010609030101010101" pitchFamily="49" charset="-122"/>
              </a:rPr>
              <a:t>清蒸</a:t>
            </a:r>
            <a:r>
              <a:rPr lang="zh-CN" altLang="en-US" dirty="0">
                <a:solidFill>
                  <a:schemeClr val="bg1"/>
                </a:solidFill>
                <a:latin typeface="新宋体" panose="02010609030101010101" pitchFamily="49" charset="-122"/>
                <a:ea typeface="新宋体" panose="02010609030101010101" pitchFamily="49" charset="-122"/>
              </a:rPr>
              <a:t>蒜蓉扇贝，是海与陆的浓情密语</a:t>
            </a:r>
            <a:r>
              <a:rPr lang="zh-CN" altLang="en-US" dirty="0" smtClean="0">
                <a:solidFill>
                  <a:schemeClr val="bg1"/>
                </a:solidFill>
                <a:latin typeface="新宋体" panose="02010609030101010101" pitchFamily="49" charset="-122"/>
                <a:ea typeface="新宋体" panose="02010609030101010101" pitchFamily="49" charset="-122"/>
              </a:rPr>
              <a:t>。</a:t>
            </a:r>
            <a:endParaRPr lang="en-US" altLang="zh-CN" dirty="0" smtClean="0">
              <a:solidFill>
                <a:schemeClr val="bg1"/>
              </a:solidFill>
              <a:latin typeface="新宋体" panose="02010609030101010101" pitchFamily="49" charset="-122"/>
              <a:ea typeface="新宋体" panose="02010609030101010101" pitchFamily="49" charset="-122"/>
            </a:endParaRPr>
          </a:p>
          <a:p>
            <a:endParaRPr lang="en-US" altLang="zh-CN"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a:solidFill>
                  <a:schemeClr val="bg1"/>
                </a:solidFill>
                <a:latin typeface="新宋体" panose="02010609030101010101" pitchFamily="49" charset="-122"/>
                <a:ea typeface="新宋体" panose="02010609030101010101" pitchFamily="49" charset="-122"/>
              </a:rPr>
              <a:t>四喜丸子荤素搭配，彷佛生活中各色角色的交织，丰富多彩</a:t>
            </a:r>
            <a:r>
              <a:rPr lang="zh-CN" altLang="en-US" dirty="0" smtClean="0">
                <a:solidFill>
                  <a:schemeClr val="bg1"/>
                </a:solidFill>
                <a:latin typeface="新宋体" panose="02010609030101010101" pitchFamily="49" charset="-122"/>
                <a:ea typeface="新宋体" panose="02010609030101010101" pitchFamily="49" charset="-122"/>
              </a:rPr>
              <a:t>。</a:t>
            </a: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chemeClr val="bg1"/>
                </a:solidFill>
                <a:latin typeface="新宋体" panose="02010609030101010101" pitchFamily="49" charset="-122"/>
                <a:ea typeface="新宋体" panose="02010609030101010101" pitchFamily="49" charset="-122"/>
              </a:rPr>
              <a:t>三</a:t>
            </a:r>
            <a:r>
              <a:rPr lang="zh-CN" altLang="en-US" dirty="0">
                <a:solidFill>
                  <a:schemeClr val="bg1"/>
                </a:solidFill>
                <a:latin typeface="新宋体" panose="02010609030101010101" pitchFamily="49" charset="-122"/>
                <a:ea typeface="新宋体" panose="02010609030101010101" pitchFamily="49" charset="-122"/>
              </a:rPr>
              <a:t>杯鸡在锅中欢跃，是岁月的篝火，是美味的乐谱。</a:t>
            </a:r>
            <a:endParaRPr lang="en-US" altLang="zh-CN"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zh-CN" altLang="en-US" dirty="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a:solidFill>
                  <a:schemeClr val="bg1"/>
                </a:solidFill>
                <a:latin typeface="新宋体" panose="02010609030101010101" pitchFamily="49" charset="-122"/>
                <a:ea typeface="新宋体" panose="02010609030101010101" pitchFamily="49" charset="-122"/>
              </a:rPr>
              <a:t>红烧肉面对着爱人的眼神，温柔缠绵，撩人心弦。</a:t>
            </a:r>
          </a:p>
          <a:p>
            <a:pPr marL="285750" indent="-285750">
              <a:buFont typeface="Arial" panose="020B0604020202020204" pitchFamily="34" charset="0"/>
              <a:buChar char="•"/>
            </a:pP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chemeClr val="bg1"/>
                </a:solidFill>
                <a:latin typeface="新宋体" panose="02010609030101010101" pitchFamily="49" charset="-122"/>
                <a:ea typeface="新宋体" panose="02010609030101010101" pitchFamily="49" charset="-122"/>
              </a:rPr>
              <a:t>炭</a:t>
            </a:r>
            <a:r>
              <a:rPr lang="zh-CN" altLang="en-US" dirty="0">
                <a:solidFill>
                  <a:schemeClr val="bg1"/>
                </a:solidFill>
                <a:latin typeface="新宋体" panose="02010609030101010101" pitchFamily="49" charset="-122"/>
                <a:ea typeface="新宋体" panose="02010609030101010101" pitchFamily="49" charset="-122"/>
              </a:rPr>
              <a:t>烤五花肉，是对美拉德的赞颂，是餐桌对面的你的炽烈</a:t>
            </a:r>
            <a:r>
              <a:rPr lang="zh-CN" altLang="en-US" dirty="0" smtClean="0">
                <a:solidFill>
                  <a:schemeClr val="bg1"/>
                </a:solidFill>
                <a:latin typeface="新宋体" panose="02010609030101010101" pitchFamily="49" charset="-122"/>
                <a:ea typeface="新宋体" panose="02010609030101010101" pitchFamily="49" charset="-122"/>
              </a:rPr>
              <a:t>。</a:t>
            </a:r>
            <a:endParaRPr lang="en-US" altLang="zh-CN" dirty="0" smtClean="0">
              <a:solidFill>
                <a:schemeClr val="bg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endParaRPr lang="zh-CN" altLang="en-US" dirty="0">
              <a:solidFill>
                <a:schemeClr val="bg1"/>
              </a:solidFill>
              <a:latin typeface="新宋体" panose="02010609030101010101" pitchFamily="49" charset="-122"/>
              <a:ea typeface="新宋体" panose="02010609030101010101" pitchFamily="49" charset="-122"/>
            </a:endParaRPr>
          </a:p>
        </p:txBody>
      </p:sp>
      <p:sp>
        <p:nvSpPr>
          <p:cNvPr id="3" name="矩形 2"/>
          <p:cNvSpPr/>
          <p:nvPr/>
        </p:nvSpPr>
        <p:spPr>
          <a:xfrm>
            <a:off x="3720873" y="6217502"/>
            <a:ext cx="1800493" cy="369332"/>
          </a:xfrm>
          <a:prstGeom prst="rect">
            <a:avLst/>
          </a:prstGeom>
        </p:spPr>
        <p:txBody>
          <a:bodyPr wrap="none">
            <a:spAutoFit/>
          </a:bodyPr>
          <a:lstStyle/>
          <a:p>
            <a:r>
              <a:rPr lang="zh-CN" altLang="en-US" dirty="0" smtClean="0">
                <a:hlinkClick r:id="rId4"/>
              </a:rPr>
              <a:t>示例：晚餐</a:t>
            </a:r>
            <a:r>
              <a:rPr lang="zh-CN" altLang="en-US" dirty="0">
                <a:hlinkClick r:id="rId4"/>
              </a:rPr>
              <a:t>盲</a:t>
            </a:r>
            <a:r>
              <a:rPr lang="zh-CN" altLang="en-US" dirty="0" smtClean="0">
                <a:hlinkClick r:id="rId4"/>
              </a:rPr>
              <a:t>盒</a:t>
            </a:r>
            <a:endParaRPr lang="zh-CN" altLang="en-US" dirty="0"/>
          </a:p>
        </p:txBody>
      </p:sp>
    </p:spTree>
    <p:extLst>
      <p:ext uri="{BB962C8B-B14F-4D97-AF65-F5344CB8AC3E}">
        <p14:creationId xmlns:p14="http://schemas.microsoft.com/office/powerpoint/2010/main" val="22970054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结构化</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：案例</a:t>
            </a:r>
            <a:r>
              <a:rPr lang="en-US" altLang="zh-CN" sz="2400" dirty="0" smtClean="0">
                <a:solidFill>
                  <a:srgbClr val="3856F5"/>
                </a:solidFill>
                <a:latin typeface="微软雅黑" panose="020B0503020204020204" pitchFamily="34" charset="-122"/>
                <a:ea typeface="微软雅黑" panose="020B0503020204020204" pitchFamily="34" charset="-122"/>
              </a:rPr>
              <a:t>-MBTI</a:t>
            </a:r>
            <a:r>
              <a:rPr lang="zh-CN" altLang="en-US" sz="2400" dirty="0" smtClean="0">
                <a:solidFill>
                  <a:srgbClr val="3856F5"/>
                </a:solidFill>
                <a:latin typeface="微软雅黑" panose="020B0503020204020204" pitchFamily="34" charset="-122"/>
                <a:ea typeface="微软雅黑" panose="020B0503020204020204" pitchFamily="34" charset="-122"/>
              </a:rPr>
              <a:t>大师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6" name="矩形 5"/>
          <p:cNvSpPr/>
          <p:nvPr/>
        </p:nvSpPr>
        <p:spPr>
          <a:xfrm>
            <a:off x="391014" y="6361582"/>
            <a:ext cx="6484467" cy="369332"/>
          </a:xfrm>
          <a:prstGeom prst="rect">
            <a:avLst/>
          </a:prstGeom>
        </p:spPr>
        <p:txBody>
          <a:bodyPr wrap="none">
            <a:spAutoFit/>
          </a:bodyPr>
          <a:lstStyle/>
          <a:p>
            <a:r>
              <a:rPr lang="en-US" altLang="zh-CN" i="1" dirty="0">
                <a:solidFill>
                  <a:srgbClr val="0070C0"/>
                </a:solidFill>
              </a:rPr>
              <a:t>https://</a:t>
            </a:r>
            <a:r>
              <a:rPr lang="en-US" altLang="zh-CN" i="1" dirty="0" smtClean="0">
                <a:solidFill>
                  <a:srgbClr val="0070C0"/>
                </a:solidFill>
              </a:rPr>
              <a:t>www.yuque.com/yiliqi-t2n6d/xzm737/xghvx2mtqkidf3ll</a:t>
            </a:r>
            <a:endParaRPr lang="zh-CN" altLang="en-US" i="1" dirty="0">
              <a:solidFill>
                <a:srgbClr val="0070C0"/>
              </a:solidFill>
            </a:endParaRPr>
          </a:p>
        </p:txBody>
      </p:sp>
      <p:sp>
        <p:nvSpPr>
          <p:cNvPr id="7" name="矩形 6"/>
          <p:cNvSpPr/>
          <p:nvPr/>
        </p:nvSpPr>
        <p:spPr>
          <a:xfrm>
            <a:off x="391014" y="760489"/>
            <a:ext cx="5622328" cy="4031873"/>
          </a:xfrm>
          <a:prstGeom prst="rect">
            <a:avLst/>
          </a:prstGeom>
        </p:spPr>
        <p:txBody>
          <a:bodyPr wrap="square">
            <a:spAutoFit/>
          </a:bodyPr>
          <a:lstStyle/>
          <a:p>
            <a:r>
              <a:rPr lang="en-US" altLang="zh-CN" sz="1600" dirty="0">
                <a:latin typeface="新宋体" panose="02010609030101010101" pitchFamily="49" charset="-122"/>
                <a:ea typeface="新宋体" panose="02010609030101010101" pitchFamily="49" charset="-122"/>
              </a:rPr>
              <a:t># Role : [MBTI</a:t>
            </a:r>
            <a:r>
              <a:rPr lang="zh-CN" altLang="en-US" sz="1600" dirty="0">
                <a:latin typeface="新宋体" panose="02010609030101010101" pitchFamily="49" charset="-122"/>
                <a:ea typeface="新宋体" panose="02010609030101010101" pitchFamily="49" charset="-122"/>
              </a:rPr>
              <a:t>大师</a:t>
            </a:r>
            <a:r>
              <a:rPr lang="en-US" altLang="zh-CN" sz="1600" dirty="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a:p>
            <a:r>
              <a:rPr lang="zh-CN" altLang="en-US" sz="1600" dirty="0">
                <a:latin typeface="新宋体" panose="02010609030101010101" pitchFamily="49" charset="-122"/>
                <a:ea typeface="新宋体" panose="02010609030101010101" pitchFamily="49" charset="-122"/>
              </a:rPr>
              <a:t/>
            </a:r>
            <a:br>
              <a:rPr lang="zh-CN" altLang="en-US" sz="1600" dirty="0">
                <a:latin typeface="新宋体" panose="02010609030101010101" pitchFamily="49" charset="-122"/>
                <a:ea typeface="新宋体" panose="02010609030101010101" pitchFamily="49" charset="-122"/>
              </a:rPr>
            </a:br>
            <a:endParaRPr lang="zh-CN" altLang="en-US"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 Profile :</a:t>
            </a:r>
            <a:endParaRPr lang="zh-CN" altLang="en-US"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 author: </a:t>
            </a:r>
            <a:r>
              <a:rPr lang="zh-CN" altLang="en-US" sz="1600" dirty="0">
                <a:latin typeface="新宋体" panose="02010609030101010101" pitchFamily="49" charset="-122"/>
                <a:ea typeface="新宋体" panose="02010609030101010101" pitchFamily="49" charset="-122"/>
              </a:rPr>
              <a:t>小七姐</a:t>
            </a:r>
          </a:p>
          <a:p>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bilibili</a:t>
            </a:r>
            <a:r>
              <a:rPr lang="en-US" altLang="zh-CN" sz="1600" dirty="0">
                <a:latin typeface="新宋体" panose="02010609030101010101" pitchFamily="49" charset="-122"/>
                <a:ea typeface="新宋体" panose="02010609030101010101" pitchFamily="49" charset="-122"/>
              </a:rPr>
              <a:t> ID: </a:t>
            </a:r>
            <a:r>
              <a:rPr lang="zh-CN" altLang="en-US" sz="1600" dirty="0">
                <a:latin typeface="新宋体" panose="02010609030101010101" pitchFamily="49" charset="-122"/>
                <a:ea typeface="新宋体" panose="02010609030101010101" pitchFamily="49" charset="-122"/>
              </a:rPr>
              <a:t>万能的小七姐</a:t>
            </a:r>
          </a:p>
          <a:p>
            <a:r>
              <a:rPr lang="en-US" altLang="zh-CN" sz="1600" dirty="0">
                <a:latin typeface="新宋体" panose="02010609030101010101" pitchFamily="49" charset="-122"/>
                <a:ea typeface="新宋体" panose="02010609030101010101" pitchFamily="49" charset="-122"/>
              </a:rPr>
              <a:t>- version: 0.3</a:t>
            </a:r>
            <a:endParaRPr lang="zh-CN" altLang="en-US"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 language: </a:t>
            </a:r>
            <a:r>
              <a:rPr lang="zh-CN" altLang="en-US" sz="1600" dirty="0">
                <a:latin typeface="新宋体" panose="02010609030101010101" pitchFamily="49" charset="-122"/>
                <a:ea typeface="新宋体" panose="02010609030101010101" pitchFamily="49" charset="-122"/>
              </a:rPr>
              <a:t>中文</a:t>
            </a:r>
          </a:p>
          <a:p>
            <a:r>
              <a:rPr lang="en-US" altLang="zh-CN" sz="1600" dirty="0">
                <a:latin typeface="新宋体" panose="02010609030101010101" pitchFamily="49" charset="-122"/>
                <a:ea typeface="新宋体" panose="02010609030101010101" pitchFamily="49" charset="-122"/>
              </a:rPr>
              <a:t>- description: </a:t>
            </a:r>
            <a:r>
              <a:rPr lang="zh-CN" altLang="en-US" sz="1600" dirty="0">
                <a:latin typeface="新宋体" panose="02010609030101010101" pitchFamily="49" charset="-122"/>
                <a:ea typeface="新宋体" panose="02010609030101010101" pitchFamily="49" charset="-122"/>
              </a:rPr>
              <a:t>你是一位</a:t>
            </a:r>
            <a:r>
              <a:rPr lang="en-US" altLang="zh-CN" sz="1600" dirty="0">
                <a:latin typeface="新宋体" panose="02010609030101010101" pitchFamily="49" charset="-122"/>
                <a:ea typeface="新宋体" panose="02010609030101010101" pitchFamily="49" charset="-122"/>
              </a:rPr>
              <a:t>MBTI</a:t>
            </a:r>
            <a:r>
              <a:rPr lang="zh-CN" altLang="en-US" sz="1600" dirty="0">
                <a:latin typeface="新宋体" panose="02010609030101010101" pitchFamily="49" charset="-122"/>
                <a:ea typeface="新宋体" panose="02010609030101010101" pitchFamily="49" charset="-122"/>
              </a:rPr>
              <a:t>人格理论大师，熟知</a:t>
            </a:r>
            <a:r>
              <a:rPr lang="en-US" altLang="zh-CN" sz="1600" dirty="0">
                <a:latin typeface="新宋体" panose="02010609030101010101" pitchFamily="49" charset="-122"/>
                <a:ea typeface="新宋体" panose="02010609030101010101" pitchFamily="49" charset="-122"/>
              </a:rPr>
              <a:t>MBTI</a:t>
            </a:r>
            <a:r>
              <a:rPr lang="zh-CN" altLang="en-US" sz="1600" dirty="0">
                <a:latin typeface="新宋体" panose="02010609030101010101" pitchFamily="49" charset="-122"/>
                <a:ea typeface="新宋体" panose="02010609030101010101" pitchFamily="49" charset="-122"/>
              </a:rPr>
              <a:t>的各种人格设定。你将测试用户的</a:t>
            </a:r>
            <a:r>
              <a:rPr lang="en-US" altLang="zh-CN" sz="1600" dirty="0">
                <a:latin typeface="新宋体" panose="02010609030101010101" pitchFamily="49" charset="-122"/>
                <a:ea typeface="新宋体" panose="02010609030101010101" pitchFamily="49" charset="-122"/>
              </a:rPr>
              <a:t>MBTI</a:t>
            </a:r>
            <a:r>
              <a:rPr lang="zh-CN" altLang="en-US" sz="1600" dirty="0">
                <a:latin typeface="新宋体" panose="02010609030101010101" pitchFamily="49" charset="-122"/>
                <a:ea typeface="新宋体" panose="02010609030101010101" pitchFamily="49" charset="-122"/>
              </a:rPr>
              <a:t>人格类型并提供答案。</a:t>
            </a:r>
          </a:p>
          <a:p>
            <a:endParaRPr lang="zh-CN" altLang="en-US"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 Background : </a:t>
            </a:r>
            <a:endParaRPr lang="zh-CN" altLang="en-US"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MBTI</a:t>
            </a:r>
            <a:r>
              <a:rPr lang="zh-CN" altLang="en-US" sz="1600" dirty="0">
                <a:latin typeface="新宋体" panose="02010609030101010101" pitchFamily="49" charset="-122"/>
                <a:ea typeface="新宋体" panose="02010609030101010101" pitchFamily="49" charset="-122"/>
              </a:rPr>
              <a:t>是荣格基于两种心理能量结合四种心智过程所导致的八种心智功能</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心理类型</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为基础，最先由美国布里格斯</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迈尔斯母女团队研究，在</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心理类型</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所提出八种主导的心智功能基础上，丰富和细化了荣格所提出</a:t>
            </a:r>
            <a:r>
              <a:rPr lang="zh-CN" altLang="en-US" sz="1600" dirty="0" smtClean="0">
                <a:latin typeface="新宋体" panose="02010609030101010101" pitchFamily="49" charset="-122"/>
                <a:ea typeface="新宋体" panose="02010609030101010101" pitchFamily="49" charset="-122"/>
              </a:rPr>
              <a:t>的</a:t>
            </a:r>
            <a:r>
              <a:rPr lang="en-US" altLang="zh-CN" sz="1600" dirty="0" smtClean="0">
                <a:latin typeface="新宋体" panose="02010609030101010101" pitchFamily="49" charset="-122"/>
                <a:ea typeface="新宋体" panose="02010609030101010101" pitchFamily="49" charset="-122"/>
              </a:rPr>
              <a:t>……</a:t>
            </a:r>
            <a:endParaRPr lang="zh-CN" altLang="en-US" sz="1600" dirty="0">
              <a:latin typeface="新宋体" panose="02010609030101010101" pitchFamily="49" charset="-122"/>
              <a:ea typeface="新宋体" panose="02010609030101010101" pitchFamily="49" charset="-122"/>
            </a:endParaRPr>
          </a:p>
        </p:txBody>
      </p:sp>
      <p:sp>
        <p:nvSpPr>
          <p:cNvPr id="3" name="矩形 2"/>
          <p:cNvSpPr/>
          <p:nvPr/>
        </p:nvSpPr>
        <p:spPr>
          <a:xfrm>
            <a:off x="2778001" y="754895"/>
            <a:ext cx="1492716" cy="369332"/>
          </a:xfrm>
          <a:prstGeom prst="rect">
            <a:avLst/>
          </a:prstGeom>
        </p:spPr>
        <p:txBody>
          <a:bodyPr wrap="none">
            <a:spAutoFit/>
          </a:bodyPr>
          <a:lstStyle/>
          <a:p>
            <a:r>
              <a:rPr lang="en-US" altLang="zh-CN" dirty="0" smtClean="0">
                <a:hlinkClick r:id="rId3"/>
              </a:rPr>
              <a:t>MBTI Prompt</a:t>
            </a:r>
            <a:endParaRPr lang="zh-CN" altLang="en-US" dirty="0"/>
          </a:p>
        </p:txBody>
      </p:sp>
      <p:sp>
        <p:nvSpPr>
          <p:cNvPr id="9" name="矩形 8"/>
          <p:cNvSpPr/>
          <p:nvPr/>
        </p:nvSpPr>
        <p:spPr>
          <a:xfrm>
            <a:off x="2089351" y="1713959"/>
            <a:ext cx="1435008" cy="369332"/>
          </a:xfrm>
          <a:prstGeom prst="rect">
            <a:avLst/>
          </a:prstGeom>
        </p:spPr>
        <p:txBody>
          <a:bodyPr wrap="none">
            <a:spAutoFit/>
          </a:bodyPr>
          <a:lstStyle/>
          <a:p>
            <a:r>
              <a:rPr lang="zh-CN" altLang="en-US" dirty="0" smtClean="0">
                <a:solidFill>
                  <a:srgbClr val="0070C0"/>
                </a:solidFill>
              </a:rPr>
              <a:t>一名卖课</a:t>
            </a:r>
            <a:r>
              <a:rPr lang="en-US" altLang="zh-CN" dirty="0" smtClean="0">
                <a:solidFill>
                  <a:srgbClr val="0070C0"/>
                </a:solidFill>
              </a:rPr>
              <a:t>PM</a:t>
            </a:r>
            <a:endParaRPr lang="zh-CN" altLang="en-US" dirty="0">
              <a:solidFill>
                <a:srgbClr val="0070C0"/>
              </a:solidFill>
            </a:endParaRPr>
          </a:p>
        </p:txBody>
      </p:sp>
      <p:pic>
        <p:nvPicPr>
          <p:cNvPr id="15362" name="Picture 2" descr="https://cdn.nlark.com/yuque/0/2023/png/32401936/1693045185173-c1dd5c1f-7b59-4cc4-9a0a-4c0e39edc414.png"/>
          <p:cNvPicPr>
            <a:picLocks noChangeAspect="1" noChangeArrowheads="1"/>
          </p:cNvPicPr>
          <p:nvPr/>
        </p:nvPicPr>
        <p:blipFill rotWithShape="1">
          <a:blip r:embed="rId4">
            <a:extLst>
              <a:ext uri="{28A0092B-C50C-407E-A947-70E740481C1C}">
                <a14:useLocalDpi xmlns:a14="http://schemas.microsoft.com/office/drawing/2010/main" val="0"/>
              </a:ext>
            </a:extLst>
          </a:blip>
          <a:srcRect b="21701"/>
          <a:stretch/>
        </p:blipFill>
        <p:spPr bwMode="auto">
          <a:xfrm>
            <a:off x="6515993" y="622557"/>
            <a:ext cx="5349433" cy="560931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p:nvCxnSpPr>
        <p:spPr>
          <a:xfrm>
            <a:off x="6160714" y="828314"/>
            <a:ext cx="0" cy="55332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91015" y="5115307"/>
            <a:ext cx="5622328" cy="923330"/>
          </a:xfrm>
          <a:prstGeom prst="rect">
            <a:avLst/>
          </a:prstGeom>
        </p:spPr>
        <p:txBody>
          <a:bodyPr wrap="square">
            <a:spAutoFit/>
          </a:bodyPr>
          <a:lstStyle/>
          <a:p>
            <a:r>
              <a:rPr lang="en-US" altLang="zh-CN" dirty="0" smtClean="0">
                <a:solidFill>
                  <a:srgbClr val="0070C0"/>
                </a:solidFill>
                <a:latin typeface="新宋体" panose="02010609030101010101" pitchFamily="49" charset="-122"/>
                <a:ea typeface="新宋体" panose="02010609030101010101" pitchFamily="49" charset="-122"/>
              </a:rPr>
              <a:t>/* </a:t>
            </a:r>
            <a:r>
              <a:rPr lang="zh-CN" altLang="en-US" dirty="0" smtClean="0">
                <a:solidFill>
                  <a:srgbClr val="0070C0"/>
                </a:solidFill>
                <a:latin typeface="新宋体" panose="02010609030101010101" pitchFamily="49" charset="-122"/>
                <a:ea typeface="新宋体" panose="02010609030101010101" pitchFamily="49" charset="-122"/>
              </a:rPr>
              <a:t>可以通过</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设定，向导式的逐步引导用户收集</a:t>
            </a:r>
            <a:endParaRPr lang="en-US" altLang="zh-CN" dirty="0" smtClean="0">
              <a:solidFill>
                <a:srgbClr val="0070C0"/>
              </a:solidFill>
              <a:latin typeface="新宋体" panose="02010609030101010101" pitchFamily="49" charset="-122"/>
              <a:ea typeface="新宋体" panose="02010609030101010101" pitchFamily="49" charset="-122"/>
            </a:endParaRPr>
          </a:p>
          <a:p>
            <a:r>
              <a:rPr lang="en-US" altLang="zh-CN" dirty="0">
                <a:solidFill>
                  <a:srgbClr val="0070C0"/>
                </a:solidFill>
                <a:latin typeface="新宋体" panose="02010609030101010101" pitchFamily="49" charset="-122"/>
                <a:ea typeface="新宋体" panose="02010609030101010101" pitchFamily="49" charset="-122"/>
              </a:rPr>
              <a:t> </a:t>
            </a:r>
            <a:r>
              <a:rPr lang="zh-CN" altLang="en-US" dirty="0" smtClean="0">
                <a:solidFill>
                  <a:srgbClr val="0070C0"/>
                </a:solidFill>
                <a:latin typeface="新宋体" panose="02010609030101010101" pitchFamily="49" charset="-122"/>
                <a:ea typeface="新宋体" panose="02010609030101010101" pitchFamily="49" charset="-122"/>
              </a:rPr>
              <a:t>* 需求，按照预设逻辑进行工作。</a:t>
            </a:r>
            <a:endParaRPr lang="en-US" altLang="zh-CN" dirty="0" smtClean="0">
              <a:solidFill>
                <a:srgbClr val="0070C0"/>
              </a:solidFill>
              <a:latin typeface="新宋体" panose="02010609030101010101" pitchFamily="49" charset="-122"/>
              <a:ea typeface="新宋体" panose="02010609030101010101" pitchFamily="49" charset="-122"/>
            </a:endParaRPr>
          </a:p>
          <a:p>
            <a:r>
              <a:rPr lang="en-US" altLang="zh-CN" dirty="0">
                <a:solidFill>
                  <a:srgbClr val="0070C0"/>
                </a:solidFill>
                <a:latin typeface="新宋体" panose="02010609030101010101" pitchFamily="49" charset="-122"/>
                <a:ea typeface="新宋体" panose="02010609030101010101" pitchFamily="49" charset="-122"/>
              </a:rPr>
              <a:t> </a:t>
            </a:r>
            <a:r>
              <a:rPr lang="en-US" altLang="zh-CN" dirty="0" smtClean="0">
                <a:solidFill>
                  <a:srgbClr val="0070C0"/>
                </a:solidFill>
                <a:latin typeface="新宋体" panose="02010609030101010101" pitchFamily="49" charset="-122"/>
                <a:ea typeface="新宋体" panose="02010609030101010101" pitchFamily="49" charset="-122"/>
              </a:rPr>
              <a:t>*/</a:t>
            </a:r>
            <a:endParaRPr lang="zh-CN" altLang="en-US" dirty="0">
              <a:solidFill>
                <a:srgbClr val="0070C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1279105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伪代码</a:t>
            </a:r>
            <a:r>
              <a:rPr lang="en-US" altLang="zh-CN" sz="2400" dirty="0" smtClean="0">
                <a:solidFill>
                  <a:srgbClr val="3856F5"/>
                </a:solidFill>
                <a:latin typeface="微软雅黑" panose="020B0503020204020204" pitchFamily="34" charset="-122"/>
                <a:ea typeface="微软雅黑" panose="020B0503020204020204" pitchFamily="34" charset="-122"/>
              </a:rPr>
              <a:t>Prompt</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矩形 6"/>
          <p:cNvSpPr/>
          <p:nvPr/>
        </p:nvSpPr>
        <p:spPr>
          <a:xfrm>
            <a:off x="148148" y="6321437"/>
            <a:ext cx="10469491" cy="338554"/>
          </a:xfrm>
          <a:prstGeom prst="rect">
            <a:avLst/>
          </a:prstGeom>
        </p:spPr>
        <p:txBody>
          <a:bodyPr wrap="square">
            <a:spAutoFit/>
          </a:bodyPr>
          <a:lstStyle/>
          <a:p>
            <a:r>
              <a:rPr lang="en-US" altLang="zh-CN" sz="1600" i="1" dirty="0">
                <a:solidFill>
                  <a:srgbClr val="0070C0"/>
                </a:solidFill>
                <a:latin typeface="新宋体" panose="02010609030101010101" pitchFamily="49" charset="-122"/>
                <a:ea typeface="新宋体" panose="02010609030101010101" pitchFamily="49" charset="-122"/>
              </a:rPr>
              <a:t>https://github.com/JushBJJ/Mr.-Ranedeer-AI-Tutor</a:t>
            </a:r>
            <a:endParaRPr lang="zh-CN" altLang="en-US" sz="1600" i="1" dirty="0">
              <a:solidFill>
                <a:srgbClr val="0070C0"/>
              </a:solidFill>
              <a:latin typeface="新宋体" panose="02010609030101010101" pitchFamily="49" charset="-122"/>
              <a:ea typeface="新宋体" panose="02010609030101010101" pitchFamily="49" charset="-122"/>
            </a:endParaRPr>
          </a:p>
        </p:txBody>
      </p:sp>
      <p:sp>
        <p:nvSpPr>
          <p:cNvPr id="8" name="矩形 7"/>
          <p:cNvSpPr/>
          <p:nvPr/>
        </p:nvSpPr>
        <p:spPr>
          <a:xfrm>
            <a:off x="391014" y="760489"/>
            <a:ext cx="10469491" cy="4585871"/>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个性化的</a:t>
            </a:r>
            <a:r>
              <a:rPr lang="en-US" altLang="zh-CN" dirty="0" smtClean="0">
                <a:latin typeface="新宋体" panose="02010609030101010101" pitchFamily="49" charset="-122"/>
                <a:ea typeface="新宋体" panose="02010609030101010101" pitchFamily="49" charset="-122"/>
              </a:rPr>
              <a:t>AI</a:t>
            </a:r>
            <a:r>
              <a:rPr lang="zh-CN" altLang="en-US" dirty="0" smtClean="0">
                <a:latin typeface="新宋体" panose="02010609030101010101" pitchFamily="49" charset="-122"/>
                <a:ea typeface="新宋体" panose="02010609030101010101" pitchFamily="49" charset="-122"/>
              </a:rPr>
              <a:t>导师</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项目</a:t>
            </a:r>
            <a:r>
              <a:rPr lang="en-US" altLang="zh-CN" dirty="0" smtClean="0">
                <a:latin typeface="新宋体" panose="02010609030101010101" pitchFamily="49" charset="-122"/>
                <a:ea typeface="新宋体" panose="02010609030101010101" pitchFamily="49" charset="-122"/>
              </a:rPr>
              <a:t>Mr.-</a:t>
            </a:r>
            <a:r>
              <a:rPr lang="en-US" altLang="zh-CN" dirty="0" err="1" smtClean="0">
                <a:latin typeface="新宋体" panose="02010609030101010101" pitchFamily="49" charset="-122"/>
                <a:ea typeface="新宋体" panose="02010609030101010101" pitchFamily="49" charset="-122"/>
              </a:rPr>
              <a:t>Ranedeer</a:t>
            </a:r>
            <a:r>
              <a:rPr lang="en-US" altLang="zh-CN" dirty="0" smtClean="0">
                <a:latin typeface="新宋体" panose="02010609030101010101" pitchFamily="49" charset="-122"/>
                <a:ea typeface="新宋体" panose="02010609030101010101" pitchFamily="49" charset="-122"/>
              </a:rPr>
              <a:t>-AI-Tutor</a:t>
            </a:r>
            <a:r>
              <a:rPr lang="zh-CN" altLang="en-US" dirty="0" smtClean="0">
                <a:latin typeface="新宋体" panose="02010609030101010101" pitchFamily="49" charset="-122"/>
                <a:ea typeface="新宋体" panose="02010609030101010101" pitchFamily="49" charset="-122"/>
              </a:rPr>
              <a:t>在</a:t>
            </a:r>
            <a:r>
              <a:rPr lang="en-US" altLang="zh-CN" dirty="0" err="1" smtClean="0">
                <a:latin typeface="新宋体" panose="02010609030101010101" pitchFamily="49" charset="-122"/>
                <a:ea typeface="新宋体" panose="02010609030101010101" pitchFamily="49" charset="-122"/>
              </a:rPr>
              <a:t>github</a:t>
            </a:r>
            <a:r>
              <a:rPr lang="zh-CN" altLang="en-US" dirty="0" smtClean="0">
                <a:latin typeface="新宋体" panose="02010609030101010101" pitchFamily="49" charset="-122"/>
                <a:ea typeface="新宋体" panose="02010609030101010101" pitchFamily="49" charset="-122"/>
              </a:rPr>
              <a:t>开源，迅速获得了</a:t>
            </a:r>
            <a:r>
              <a:rPr lang="en-US" altLang="zh-CN" dirty="0" smtClean="0">
                <a:latin typeface="新宋体" panose="02010609030101010101" pitchFamily="49" charset="-122"/>
                <a:ea typeface="新宋体" panose="02010609030101010101" pitchFamily="49" charset="-122"/>
              </a:rPr>
              <a:t>25k star</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最初版本采用</a:t>
            </a:r>
            <a:r>
              <a:rPr lang="en-US" altLang="zh-CN" dirty="0" err="1" smtClean="0">
                <a:latin typeface="新宋体" panose="02010609030101010101" pitchFamily="49" charset="-122"/>
                <a:ea typeface="新宋体" panose="02010609030101010101" pitchFamily="49" charset="-122"/>
              </a:rPr>
              <a:t>json</a:t>
            </a:r>
            <a:r>
              <a:rPr lang="zh-CN" altLang="en-US" dirty="0" smtClean="0">
                <a:latin typeface="新宋体" panose="02010609030101010101" pitchFamily="49" charset="-122"/>
                <a:ea typeface="新宋体" panose="02010609030101010101" pitchFamily="49" charset="-122"/>
              </a:rPr>
              <a:t>格式作为</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描述，后面改成了标签伪代码形式，取得了更好的效果。</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sz="2000" b="1" dirty="0" smtClean="0">
                <a:latin typeface="新宋体" panose="02010609030101010101" pitchFamily="49" charset="-122"/>
                <a:ea typeface="新宋体" panose="02010609030101010101" pitchFamily="49" charset="-122"/>
              </a:rPr>
              <a:t>优势</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复杂逻辑容易写：利用伪代码形式，能够用更清晰</a:t>
            </a:r>
            <a:r>
              <a:rPr lang="zh-CN" altLang="en-US" dirty="0" smtClean="0">
                <a:solidFill>
                  <a:srgbClr val="FF0000"/>
                </a:solidFill>
                <a:latin typeface="新宋体" panose="02010609030101010101" pitchFamily="49" charset="-122"/>
                <a:ea typeface="新宋体" panose="02010609030101010101" pitchFamily="49" charset="-122"/>
              </a:rPr>
              <a:t>精确</a:t>
            </a:r>
            <a:r>
              <a:rPr lang="zh-CN" altLang="en-US" dirty="0" smtClean="0">
                <a:latin typeface="新宋体" panose="02010609030101010101" pitchFamily="49" charset="-122"/>
                <a:ea typeface="新宋体" panose="02010609030101010101" pitchFamily="49" charset="-122"/>
              </a:rPr>
              <a:t>的</a:t>
            </a:r>
            <a:r>
              <a:rPr lang="zh-CN" altLang="en-US" b="1" dirty="0" smtClean="0">
                <a:solidFill>
                  <a:srgbClr val="FF0000"/>
                </a:solidFill>
                <a:latin typeface="新宋体" panose="02010609030101010101" pitchFamily="49" charset="-122"/>
                <a:ea typeface="新宋体" panose="02010609030101010101" pitchFamily="49" charset="-122"/>
              </a:rPr>
              <a:t>形式化逻辑</a:t>
            </a:r>
            <a:r>
              <a:rPr lang="zh-CN" altLang="en-US" dirty="0" smtClean="0">
                <a:latin typeface="新宋体" panose="02010609030101010101" pitchFamily="49" charset="-122"/>
                <a:ea typeface="新宋体" panose="02010609030101010101" pitchFamily="49" charset="-122"/>
              </a:rPr>
              <a:t>方式精确控制大语言模型的工作流程，避免自然语言的多义性，而复杂逻辑很难通过陈述式的自然语言准确的表达。</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复杂逻辑容易改：伪代码形式相对于陈述式自然语言，更</a:t>
            </a:r>
            <a:r>
              <a:rPr lang="zh-CN" altLang="en-US" dirty="0" smtClean="0">
                <a:solidFill>
                  <a:srgbClr val="FF0000"/>
                </a:solidFill>
                <a:latin typeface="新宋体" panose="02010609030101010101" pitchFamily="49" charset="-122"/>
                <a:ea typeface="新宋体" panose="02010609030101010101" pitchFamily="49" charset="-122"/>
              </a:rPr>
              <a:t>容易修改</a:t>
            </a:r>
            <a:r>
              <a:rPr lang="zh-CN" altLang="en-US" dirty="0" smtClean="0">
                <a:latin typeface="新宋体" panose="02010609030101010101" pitchFamily="49" charset="-122"/>
                <a:ea typeface="新宋体" panose="02010609030101010101" pitchFamily="49" charset="-122"/>
              </a:rPr>
              <a:t>逻辑，改变大语言模型的工作模式。</a:t>
            </a:r>
            <a:endParaRPr lang="en-US" altLang="zh-CN" dirty="0" smtClean="0">
              <a:latin typeface="新宋体" panose="02010609030101010101" pitchFamily="49" charset="-122"/>
              <a:ea typeface="新宋体" panose="02010609030101010101" pitchFamily="49" charset="-122"/>
            </a:endParaRPr>
          </a:p>
          <a:p>
            <a:r>
              <a:rPr lang="zh-CN" altLang="en-US" sz="2000" b="1" dirty="0" smtClean="0">
                <a:latin typeface="新宋体" panose="02010609030101010101" pitchFamily="49" charset="-122"/>
                <a:ea typeface="新宋体" panose="02010609030101010101" pitchFamily="49" charset="-122"/>
              </a:rPr>
              <a:t>劣势</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随着用户与大语言模型交互轮次的增加，最初的设定的影响会逐渐降低，模型会跳出预期的逻辑。</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latin typeface="新宋体" panose="02010609030101010101" pitchFamily="49" charset="-122"/>
                <a:ea typeface="新宋体" panose="02010609030101010101" pitchFamily="49" charset="-122"/>
              </a:rPr>
              <a:t>所有逻辑都在同一个上下文当中，无法灵活组织上下文消除历史信息的负面影响。</a:t>
            </a:r>
            <a:endParaRPr lang="en-US" altLang="zh-CN" dirty="0" smtClean="0">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的调试、评估、优化复杂性高</a:t>
            </a:r>
            <a:endParaRPr lang="en-US" altLang="zh-CN" dirty="0" smtClean="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a:p>
            <a:r>
              <a:rPr lang="zh-CN" altLang="en-US" dirty="0" smtClean="0">
                <a:solidFill>
                  <a:srgbClr val="0070C0"/>
                </a:solidFill>
                <a:latin typeface="新宋体" panose="02010609030101010101" pitchFamily="49" charset="-122"/>
                <a:ea typeface="新宋体" panose="02010609030101010101" pitchFamily="49" charset="-122"/>
              </a:rPr>
              <a:t>可先使用伪代码方式轻量化实现基本逻辑，再利用</a:t>
            </a:r>
            <a:r>
              <a:rPr lang="en-US" altLang="zh-CN" dirty="0" smtClean="0">
                <a:solidFill>
                  <a:srgbClr val="0070C0"/>
                </a:solidFill>
                <a:latin typeface="新宋体" panose="02010609030101010101" pitchFamily="49" charset="-122"/>
                <a:ea typeface="新宋体" panose="02010609030101010101" pitchFamily="49" charset="-122"/>
              </a:rPr>
              <a:t>《Prompting-Guide </a:t>
            </a:r>
            <a:r>
              <a:rPr lang="zh-CN" altLang="en-US" dirty="0" smtClean="0">
                <a:solidFill>
                  <a:srgbClr val="0070C0"/>
                </a:solidFill>
                <a:latin typeface="新宋体" panose="02010609030101010101" pitchFamily="49" charset="-122"/>
                <a:ea typeface="新宋体" panose="02010609030101010101" pitchFamily="49" charset="-122"/>
              </a:rPr>
              <a:t>进阶篇</a:t>
            </a:r>
            <a:r>
              <a:rPr lang="en-US" altLang="zh-CN" dirty="0" smtClean="0">
                <a:solidFill>
                  <a:srgbClr val="0070C0"/>
                </a:solidFill>
                <a:latin typeface="新宋体" panose="02010609030101010101" pitchFamily="49" charset="-122"/>
                <a:ea typeface="新宋体" panose="02010609030101010101" pitchFamily="49" charset="-122"/>
              </a:rPr>
              <a:t>》</a:t>
            </a:r>
            <a:r>
              <a:rPr lang="zh-CN" altLang="en-US" dirty="0" smtClean="0">
                <a:solidFill>
                  <a:srgbClr val="0070C0"/>
                </a:solidFill>
                <a:latin typeface="新宋体" panose="02010609030101010101" pitchFamily="49" charset="-122"/>
                <a:ea typeface="新宋体" panose="02010609030101010101" pitchFamily="49" charset="-122"/>
              </a:rPr>
              <a:t>以及</a:t>
            </a:r>
            <a:r>
              <a:rPr lang="en-US" altLang="zh-CN" dirty="0" smtClean="0">
                <a:solidFill>
                  <a:srgbClr val="0070C0"/>
                </a:solidFill>
                <a:latin typeface="新宋体" panose="02010609030101010101" pitchFamily="49" charset="-122"/>
                <a:ea typeface="新宋体" panose="02010609030101010101" pitchFamily="49" charset="-122"/>
              </a:rPr>
              <a:t>《Prompting-Guide </a:t>
            </a:r>
            <a:r>
              <a:rPr lang="zh-CN" altLang="en-US" dirty="0" smtClean="0">
                <a:solidFill>
                  <a:srgbClr val="0070C0"/>
                </a:solidFill>
                <a:latin typeface="新宋体" panose="02010609030101010101" pitchFamily="49" charset="-122"/>
                <a:ea typeface="新宋体" panose="02010609030101010101" pitchFamily="49" charset="-122"/>
              </a:rPr>
              <a:t>智能体篇</a:t>
            </a:r>
            <a:r>
              <a:rPr lang="en-US" altLang="zh-CN" dirty="0" smtClean="0">
                <a:solidFill>
                  <a:srgbClr val="0070C0"/>
                </a:solidFill>
                <a:latin typeface="新宋体" panose="02010609030101010101" pitchFamily="49" charset="-122"/>
                <a:ea typeface="新宋体" panose="02010609030101010101" pitchFamily="49" charset="-122"/>
              </a:rPr>
              <a:t>》</a:t>
            </a:r>
            <a:r>
              <a:rPr lang="zh-CN" altLang="en-US" dirty="0" smtClean="0">
                <a:solidFill>
                  <a:srgbClr val="0070C0"/>
                </a:solidFill>
                <a:latin typeface="新宋体" panose="02010609030101010101" pitchFamily="49" charset="-122"/>
                <a:ea typeface="新宋体" panose="02010609030101010101" pitchFamily="49" charset="-122"/>
              </a:rPr>
              <a:t>的技术，优化并封装为</a:t>
            </a:r>
            <a:r>
              <a:rPr lang="en-US" altLang="zh-CN" dirty="0" smtClean="0">
                <a:solidFill>
                  <a:srgbClr val="0070C0"/>
                </a:solidFill>
                <a:latin typeface="新宋体" panose="02010609030101010101" pitchFamily="49" charset="-122"/>
                <a:ea typeface="新宋体" panose="02010609030101010101" pitchFamily="49" charset="-122"/>
              </a:rPr>
              <a:t>AI</a:t>
            </a:r>
            <a:r>
              <a:rPr lang="zh-CN" altLang="en-US" dirty="0" smtClean="0">
                <a:solidFill>
                  <a:srgbClr val="0070C0"/>
                </a:solidFill>
                <a:latin typeface="新宋体" panose="02010609030101010101" pitchFamily="49" charset="-122"/>
                <a:ea typeface="新宋体" panose="02010609030101010101" pitchFamily="49" charset="-122"/>
              </a:rPr>
              <a:t>智能</a:t>
            </a:r>
            <a:r>
              <a:rPr lang="zh-CN" altLang="en-US" dirty="0" smtClean="0">
                <a:solidFill>
                  <a:srgbClr val="0070C0"/>
                </a:solidFill>
                <a:latin typeface="新宋体" panose="02010609030101010101" pitchFamily="49" charset="-122"/>
                <a:ea typeface="新宋体" panose="02010609030101010101" pitchFamily="49" charset="-122"/>
              </a:rPr>
              <a:t>体的组件，</a:t>
            </a:r>
            <a:r>
              <a:rPr lang="zh-CN" altLang="en-US" dirty="0" smtClean="0">
                <a:solidFill>
                  <a:srgbClr val="0070C0"/>
                </a:solidFill>
                <a:latin typeface="新宋体" panose="02010609030101010101" pitchFamily="49" charset="-122"/>
                <a:ea typeface="新宋体" panose="02010609030101010101" pitchFamily="49" charset="-122"/>
              </a:rPr>
              <a:t>进行逐阶段的评估与优化。</a:t>
            </a:r>
            <a:endParaRPr lang="en-US" altLang="zh-CN" dirty="0">
              <a:solidFill>
                <a:srgbClr val="0070C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4092344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伪代码</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：案例 </a:t>
            </a:r>
            <a:r>
              <a:rPr lang="en-US" altLang="zh-CN" sz="2400" dirty="0" smtClean="0">
                <a:solidFill>
                  <a:srgbClr val="3856F5"/>
                </a:solidFill>
                <a:latin typeface="微软雅黑" panose="020B0503020204020204" pitchFamily="34" charset="-122"/>
                <a:ea typeface="微软雅黑" panose="020B0503020204020204" pitchFamily="34" charset="-122"/>
              </a:rPr>
              <a:t>– AI</a:t>
            </a:r>
            <a:r>
              <a:rPr lang="zh-CN" altLang="en-US" sz="2400" dirty="0" smtClean="0">
                <a:solidFill>
                  <a:srgbClr val="3856F5"/>
                </a:solidFill>
                <a:latin typeface="微软雅黑" panose="020B0503020204020204" pitchFamily="34" charset="-122"/>
                <a:ea typeface="微软雅黑" panose="020B0503020204020204" pitchFamily="34" charset="-122"/>
              </a:rPr>
              <a:t>学习导师</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矩形 6"/>
          <p:cNvSpPr/>
          <p:nvPr/>
        </p:nvSpPr>
        <p:spPr>
          <a:xfrm>
            <a:off x="148148" y="6321437"/>
            <a:ext cx="10469491" cy="338554"/>
          </a:xfrm>
          <a:prstGeom prst="rect">
            <a:avLst/>
          </a:prstGeom>
        </p:spPr>
        <p:txBody>
          <a:bodyPr wrap="square">
            <a:spAutoFit/>
          </a:bodyPr>
          <a:lstStyle/>
          <a:p>
            <a:r>
              <a:rPr lang="en-US" altLang="zh-CN" sz="1600" i="1" dirty="0">
                <a:solidFill>
                  <a:srgbClr val="0070C0"/>
                </a:solidFill>
                <a:latin typeface="新宋体" panose="02010609030101010101" pitchFamily="49" charset="-122"/>
                <a:ea typeface="新宋体" panose="02010609030101010101" pitchFamily="49" charset="-122"/>
              </a:rPr>
              <a:t>https://github.com/JushBJJ/Mr.-Ranedeer-AI-Tutor</a:t>
            </a:r>
            <a:endParaRPr lang="zh-CN" altLang="en-US" sz="1600" i="1" dirty="0">
              <a:solidFill>
                <a:srgbClr val="0070C0"/>
              </a:solidFill>
              <a:latin typeface="新宋体" panose="02010609030101010101" pitchFamily="49" charset="-122"/>
              <a:ea typeface="新宋体" panose="02010609030101010101" pitchFamily="49" charset="-122"/>
            </a:endParaRPr>
          </a:p>
        </p:txBody>
      </p:sp>
      <p:sp>
        <p:nvSpPr>
          <p:cNvPr id="3" name="矩形 2"/>
          <p:cNvSpPr/>
          <p:nvPr/>
        </p:nvSpPr>
        <p:spPr>
          <a:xfrm>
            <a:off x="148148" y="5913426"/>
            <a:ext cx="3230372" cy="369332"/>
          </a:xfrm>
          <a:prstGeom prst="rect">
            <a:avLst/>
          </a:prstGeom>
        </p:spPr>
        <p:txBody>
          <a:bodyPr wrap="none">
            <a:spAutoFit/>
          </a:bodyPr>
          <a:lstStyle/>
          <a:p>
            <a:r>
              <a:rPr lang="en-US" altLang="zh-CN" dirty="0">
                <a:hlinkClick r:id="rId3"/>
              </a:rPr>
              <a:t>Mr_Ranedeer_v2 (longfor.com)</a:t>
            </a:r>
            <a:endParaRPr lang="zh-CN" altLang="en-US" dirty="0"/>
          </a:p>
        </p:txBody>
      </p:sp>
      <p:sp>
        <p:nvSpPr>
          <p:cNvPr id="4" name="矩形 3"/>
          <p:cNvSpPr/>
          <p:nvPr/>
        </p:nvSpPr>
        <p:spPr>
          <a:xfrm>
            <a:off x="3378520" y="5932766"/>
            <a:ext cx="3403496" cy="369332"/>
          </a:xfrm>
          <a:prstGeom prst="rect">
            <a:avLst/>
          </a:prstGeom>
        </p:spPr>
        <p:txBody>
          <a:bodyPr wrap="none">
            <a:spAutoFit/>
          </a:bodyPr>
          <a:lstStyle/>
          <a:p>
            <a:r>
              <a:rPr lang="en-US" altLang="zh-CN" dirty="0" smtClean="0">
                <a:hlinkClick r:id="rId4"/>
              </a:rPr>
              <a:t>Mr_Ranedeer_v2</a:t>
            </a:r>
            <a:r>
              <a:rPr lang="en-US" altLang="zh-CN" dirty="0">
                <a:hlinkClick r:id="rId4"/>
              </a:rPr>
              <a:t>.</a:t>
            </a:r>
            <a:r>
              <a:rPr lang="en-US" altLang="zh-CN" dirty="0" smtClean="0">
                <a:hlinkClick r:id="rId4"/>
              </a:rPr>
              <a:t>6 </a:t>
            </a:r>
            <a:r>
              <a:rPr lang="en-US" altLang="zh-CN" dirty="0">
                <a:hlinkClick r:id="rId4"/>
              </a:rPr>
              <a:t>(longfor.com)</a:t>
            </a:r>
            <a:endParaRPr lang="zh-CN" altLang="en-US" dirty="0"/>
          </a:p>
        </p:txBody>
      </p:sp>
      <p:sp>
        <p:nvSpPr>
          <p:cNvPr id="5" name="矩形 4"/>
          <p:cNvSpPr/>
          <p:nvPr/>
        </p:nvSpPr>
        <p:spPr>
          <a:xfrm>
            <a:off x="6699846" y="5942436"/>
            <a:ext cx="3403496" cy="369332"/>
          </a:xfrm>
          <a:prstGeom prst="rect">
            <a:avLst/>
          </a:prstGeom>
        </p:spPr>
        <p:txBody>
          <a:bodyPr wrap="none">
            <a:spAutoFit/>
          </a:bodyPr>
          <a:lstStyle/>
          <a:p>
            <a:r>
              <a:rPr lang="en-US" altLang="zh-CN" dirty="0" smtClean="0">
                <a:hlinkClick r:id="rId5"/>
              </a:rPr>
              <a:t>Mr_Ranedeer_v2.7 </a:t>
            </a:r>
            <a:r>
              <a:rPr lang="en-US" altLang="zh-CN" dirty="0">
                <a:hlinkClick r:id="rId5"/>
              </a:rPr>
              <a:t>(longfor.com)</a:t>
            </a:r>
            <a:endParaRPr lang="zh-CN" altLang="en-US" dirty="0"/>
          </a:p>
        </p:txBody>
      </p:sp>
      <p:sp>
        <p:nvSpPr>
          <p:cNvPr id="9" name="矩形 8"/>
          <p:cNvSpPr/>
          <p:nvPr/>
        </p:nvSpPr>
        <p:spPr>
          <a:xfrm>
            <a:off x="329023" y="621006"/>
            <a:ext cx="5281363" cy="5262979"/>
          </a:xfrm>
          <a:prstGeom prst="rect">
            <a:avLst/>
          </a:prstGeom>
        </p:spPr>
        <p:txBody>
          <a:bodyPr wrap="square">
            <a:spAutoFit/>
          </a:bodyPr>
          <a:lstStyle/>
          <a:p>
            <a:r>
              <a:rPr lang="en-US" altLang="zh-CN" sz="1600" b="1" dirty="0">
                <a:latin typeface="新宋体" panose="02010609030101010101" pitchFamily="49" charset="-122"/>
                <a:ea typeface="新宋体" panose="02010609030101010101" pitchFamily="49" charset="-122"/>
              </a:rPr>
              <a:t>[Functions]</a:t>
            </a:r>
          </a:p>
          <a:p>
            <a:r>
              <a:rPr lang="en-US" altLang="zh-CN" sz="1600" dirty="0">
                <a:latin typeface="新宋体" panose="02010609030101010101" pitchFamily="49" charset="-122"/>
                <a:ea typeface="新宋体" panose="02010609030101010101" pitchFamily="49" charset="-122"/>
              </a:rPr>
              <a:t>    </a:t>
            </a:r>
            <a:r>
              <a:rPr lang="en-US" altLang="zh-CN" sz="1600" b="1" dirty="0">
                <a:latin typeface="新宋体" panose="02010609030101010101" pitchFamily="49" charset="-122"/>
                <a:ea typeface="新宋体" panose="02010609030101010101" pitchFamily="49" charset="-122"/>
              </a:rPr>
              <a:t>[say, </a:t>
            </a:r>
            <a:r>
              <a:rPr lang="en-US" altLang="zh-CN" sz="1600" b="1" dirty="0" err="1">
                <a:latin typeface="新宋体" panose="02010609030101010101" pitchFamily="49" charset="-122"/>
                <a:ea typeface="新宋体" panose="02010609030101010101" pitchFamily="49" charset="-122"/>
              </a:rPr>
              <a:t>Args</a:t>
            </a:r>
            <a:r>
              <a:rPr lang="en-US" altLang="zh-CN" sz="1600" b="1" dirty="0">
                <a:latin typeface="新宋体" panose="02010609030101010101" pitchFamily="49" charset="-122"/>
                <a:ea typeface="新宋体" panose="02010609030101010101" pitchFamily="49" charset="-122"/>
              </a:rPr>
              <a:t>: text]</a:t>
            </a:r>
          </a:p>
          <a:p>
            <a:r>
              <a:rPr lang="en-US" altLang="zh-CN" sz="1600" dirty="0">
                <a:latin typeface="新宋体" panose="02010609030101010101" pitchFamily="49" charset="-122"/>
                <a:ea typeface="新宋体" panose="02010609030101010101" pitchFamily="49" charset="-122"/>
              </a:rPr>
              <a:t>        </a:t>
            </a:r>
            <a:r>
              <a:rPr lang="en-US" altLang="zh-CN" sz="1600" b="1" dirty="0">
                <a:latin typeface="新宋体" panose="02010609030101010101" pitchFamily="49" charset="-122"/>
                <a:ea typeface="新宋体" panose="02010609030101010101" pitchFamily="49" charset="-122"/>
              </a:rPr>
              <a:t>[BEGIN]</a:t>
            </a:r>
          </a:p>
          <a:p>
            <a:r>
              <a:rPr lang="en-US" altLang="zh-CN" sz="1600" dirty="0">
                <a:latin typeface="新宋体" panose="02010609030101010101" pitchFamily="49" charset="-122"/>
                <a:ea typeface="新宋体" panose="02010609030101010101" pitchFamily="49" charset="-122"/>
              </a:rPr>
              <a:t>            You must strictly say and only say word-by-word &lt;text&gt; while filling out the &lt;...&gt; with the appropriate information.</a:t>
            </a:r>
          </a:p>
          <a:p>
            <a:r>
              <a:rPr lang="en-US" altLang="zh-CN" sz="1600" dirty="0">
                <a:latin typeface="新宋体" panose="02010609030101010101" pitchFamily="49" charset="-122"/>
                <a:ea typeface="新宋体" panose="02010609030101010101" pitchFamily="49" charset="-122"/>
              </a:rPr>
              <a:t>        </a:t>
            </a:r>
            <a:r>
              <a:rPr lang="en-US" altLang="zh-CN" sz="1600" b="1" dirty="0">
                <a:latin typeface="新宋体" panose="02010609030101010101" pitchFamily="49" charset="-122"/>
                <a:ea typeface="新宋体" panose="02010609030101010101" pitchFamily="49" charset="-122"/>
              </a:rPr>
              <a:t>[END]</a:t>
            </a:r>
          </a:p>
          <a:p>
            <a:r>
              <a:rPr lang="en-US" altLang="zh-CN" sz="1600" dirty="0">
                <a:latin typeface="新宋体" panose="02010609030101010101" pitchFamily="49" charset="-122"/>
                <a:ea typeface="新宋体" panose="02010609030101010101" pitchFamily="49" charset="-122"/>
              </a:rPr>
              <a:t> </a:t>
            </a:r>
            <a:r>
              <a:rPr lang="en-US" altLang="zh-CN" sz="1600" dirty="0" smtClean="0">
                <a:latin typeface="新宋体" panose="02010609030101010101" pitchFamily="49" charset="-122"/>
                <a:ea typeface="新宋体" panose="02010609030101010101" pitchFamily="49" charset="-122"/>
              </a:rPr>
              <a:t>    ……</a:t>
            </a:r>
            <a:endParaRPr lang="en-US" altLang="zh-CN" sz="1600" dirty="0">
              <a:latin typeface="新宋体" panose="02010609030101010101" pitchFamily="49" charset="-122"/>
              <a:ea typeface="新宋体" panose="02010609030101010101" pitchFamily="49" charset="-122"/>
            </a:endParaRPr>
          </a:p>
          <a:p>
            <a:r>
              <a:rPr lang="en-US" altLang="zh-CN" sz="1600" b="1" dirty="0">
                <a:latin typeface="新宋体" panose="02010609030101010101" pitchFamily="49" charset="-122"/>
                <a:ea typeface="新宋体" panose="02010609030101010101" pitchFamily="49" charset="-122"/>
              </a:rPr>
              <a:t>[</a:t>
            </a:r>
            <a:r>
              <a:rPr lang="en-US" altLang="zh-CN" sz="1600" b="1" dirty="0" err="1">
                <a:latin typeface="新宋体" panose="02010609030101010101" pitchFamily="49" charset="-122"/>
                <a:ea typeface="新宋体" panose="02010609030101010101" pitchFamily="49" charset="-122"/>
              </a:rPr>
              <a:t>Init</a:t>
            </a:r>
            <a:r>
              <a:rPr lang="en-US" altLang="zh-CN" sz="1600" b="1" dirty="0">
                <a:latin typeface="新宋体" panose="02010609030101010101" pitchFamily="49" charset="-122"/>
                <a:ea typeface="新宋体" panose="02010609030101010101" pitchFamily="49" charset="-122"/>
              </a:rPr>
              <a:t>]</a:t>
            </a:r>
          </a:p>
          <a:p>
            <a:r>
              <a:rPr lang="en-US" altLang="zh-CN" sz="1600" b="1" dirty="0">
                <a:latin typeface="新宋体" panose="02010609030101010101" pitchFamily="49" charset="-122"/>
                <a:ea typeface="新宋体" panose="02010609030101010101" pitchFamily="49" charset="-122"/>
              </a:rPr>
              <a:t>    [BEGIN]</a:t>
            </a:r>
          </a:p>
          <a:p>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var</a:t>
            </a:r>
            <a:r>
              <a:rPr lang="en-US" altLang="zh-CN" sz="1600" dirty="0">
                <a:latin typeface="新宋体" panose="02010609030101010101" pitchFamily="49" charset="-122"/>
                <a:ea typeface="新宋体" panose="02010609030101010101" pitchFamily="49" charset="-122"/>
              </a:rPr>
              <a:t> logo = </a:t>
            </a:r>
            <a:r>
              <a:rPr lang="en-US" altLang="zh-CN" sz="1600" dirty="0" smtClean="0">
                <a:latin typeface="新宋体" panose="02010609030101010101" pitchFamily="49" charset="-122"/>
                <a:ea typeface="新宋体" panose="02010609030101010101" pitchFamily="49" charset="-122"/>
              </a:rPr>
              <a:t>"Ranedeer-logo.png</a:t>
            </a:r>
            <a:r>
              <a:rPr lang="en-US" altLang="zh-CN" sz="1600" dirty="0">
                <a:latin typeface="新宋体" panose="02010609030101010101" pitchFamily="49" charset="-122"/>
                <a:ea typeface="新宋体" panose="02010609030101010101" pitchFamily="49" charset="-122"/>
              </a:rPr>
              <a:t>"</a:t>
            </a:r>
          </a:p>
          <a:p>
            <a:r>
              <a:rPr lang="en-US" altLang="zh-CN" sz="1600" dirty="0">
                <a:latin typeface="新宋体" panose="02010609030101010101" pitchFamily="49" charset="-122"/>
                <a:ea typeface="新宋体" panose="02010609030101010101" pitchFamily="49" charset="-122"/>
              </a:rPr>
              <a:t>        </a:t>
            </a:r>
            <a:r>
              <a:rPr lang="en-US" altLang="zh-CN" sz="1600" dirty="0" err="1">
                <a:latin typeface="新宋体" panose="02010609030101010101" pitchFamily="49" charset="-122"/>
                <a:ea typeface="新宋体" panose="02010609030101010101" pitchFamily="49" charset="-122"/>
              </a:rPr>
              <a:t>var</a:t>
            </a:r>
            <a:r>
              <a:rPr lang="en-US" altLang="zh-CN" sz="1600" dirty="0">
                <a:latin typeface="新宋体" panose="02010609030101010101" pitchFamily="49" charset="-122"/>
                <a:ea typeface="新宋体" panose="02010609030101010101" pitchFamily="49" charset="-122"/>
              </a:rPr>
              <a:t> magic-number = &lt;generate a random unique 7 digit magic number&gt;</a:t>
            </a:r>
          </a:p>
          <a:p>
            <a:r>
              <a:rPr lang="en-US" altLang="zh-CN" sz="1600" dirty="0" smtClean="0">
                <a:latin typeface="新宋体" panose="02010609030101010101" pitchFamily="49" charset="-122"/>
                <a:ea typeface="新宋体" panose="02010609030101010101" pitchFamily="49" charset="-122"/>
              </a:rPr>
              <a:t>        </a:t>
            </a:r>
            <a:r>
              <a:rPr lang="en-US" altLang="zh-CN" sz="1600" b="1" dirty="0" smtClean="0">
                <a:latin typeface="新宋体" panose="02010609030101010101" pitchFamily="49" charset="-122"/>
                <a:ea typeface="新宋体" panose="02010609030101010101" pitchFamily="49" charset="-122"/>
              </a:rPr>
              <a:t>&lt;say&gt;</a:t>
            </a:r>
            <a:r>
              <a:rPr lang="en-US" altLang="zh-CN" sz="1600" dirty="0" smtClean="0">
                <a:latin typeface="新宋体" panose="02010609030101010101" pitchFamily="49" charset="-122"/>
                <a:ea typeface="新宋体" panose="02010609030101010101" pitchFamily="49" charset="-122"/>
              </a:rPr>
              <a:t> </a:t>
            </a:r>
            <a:r>
              <a:rPr lang="en-US" altLang="zh-CN" sz="1600" dirty="0">
                <a:latin typeface="新宋体" panose="02010609030101010101" pitchFamily="49" charset="-122"/>
                <a:ea typeface="新宋体" panose="02010609030101010101" pitchFamily="49" charset="-122"/>
              </a:rPr>
              <a:t>Generated Magic Number: **&lt;...&gt;**</a:t>
            </a:r>
          </a:p>
          <a:p>
            <a:r>
              <a:rPr lang="en-US" altLang="zh-CN" sz="1600" dirty="0" smtClean="0">
                <a:latin typeface="新宋体" panose="02010609030101010101" pitchFamily="49" charset="-122"/>
                <a:ea typeface="新宋体" panose="02010609030101010101" pitchFamily="49" charset="-122"/>
              </a:rPr>
              <a:t>&lt;</a:t>
            </a:r>
            <a:r>
              <a:rPr lang="en-US" altLang="zh-CN" sz="1600" dirty="0">
                <a:latin typeface="新宋体" panose="02010609030101010101" pitchFamily="49" charset="-122"/>
                <a:ea typeface="新宋体" panose="02010609030101010101" pitchFamily="49" charset="-122"/>
              </a:rPr>
              <a:t>Configuration&gt;</a:t>
            </a:r>
          </a:p>
          <a:p>
            <a:r>
              <a:rPr lang="en-US" altLang="zh-CN" sz="1600" b="1" dirty="0">
                <a:latin typeface="新宋体" panose="02010609030101010101" pitchFamily="49" charset="-122"/>
                <a:ea typeface="新宋体" panose="02010609030101010101" pitchFamily="49" charset="-122"/>
              </a:rPr>
              <a:t>        &lt;</a:t>
            </a:r>
            <a:r>
              <a:rPr lang="en-US" altLang="zh-CN" sz="1600" b="1" dirty="0" err="1">
                <a:latin typeface="新宋体" panose="02010609030101010101" pitchFamily="49" charset="-122"/>
                <a:ea typeface="新宋体" panose="02010609030101010101" pitchFamily="49" charset="-122"/>
              </a:rPr>
              <a:t>sep</a:t>
            </a:r>
            <a:r>
              <a:rPr lang="en-US" altLang="zh-CN" sz="1600" b="1" dirty="0">
                <a:latin typeface="新宋体" panose="02010609030101010101" pitchFamily="49" charset="-122"/>
                <a:ea typeface="新宋体" panose="02010609030101010101" pitchFamily="49" charset="-122"/>
              </a:rPr>
              <a:t>&gt;</a:t>
            </a:r>
          </a:p>
          <a:p>
            <a:r>
              <a:rPr lang="en-US" altLang="zh-CN" sz="1600" dirty="0" smtClean="0">
                <a:latin typeface="新宋体" panose="02010609030101010101" pitchFamily="49" charset="-122"/>
                <a:ea typeface="新宋体" panose="02010609030101010101" pitchFamily="49" charset="-122"/>
              </a:rPr>
              <a:t>        </a:t>
            </a:r>
            <a:r>
              <a:rPr lang="en-US" altLang="zh-CN" sz="1600" dirty="0">
                <a:latin typeface="新宋体" panose="02010609030101010101" pitchFamily="49" charset="-122"/>
                <a:ea typeface="新宋体" panose="02010609030101010101" pitchFamily="49" charset="-122"/>
              </a:rPr>
              <a:t>&lt;mention the /language command&gt;</a:t>
            </a:r>
          </a:p>
          <a:p>
            <a:r>
              <a:rPr lang="en-US" altLang="zh-CN" sz="1600" dirty="0">
                <a:latin typeface="新宋体" panose="02010609030101010101" pitchFamily="49" charset="-122"/>
                <a:ea typeface="新宋体" panose="02010609030101010101" pitchFamily="49" charset="-122"/>
              </a:rPr>
              <a:t>        </a:t>
            </a:r>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    </a:t>
            </a:r>
            <a:r>
              <a:rPr lang="en-US" altLang="zh-CN" sz="1600" b="1" dirty="0">
                <a:latin typeface="新宋体" panose="02010609030101010101" pitchFamily="49" charset="-122"/>
                <a:ea typeface="新宋体" panose="02010609030101010101" pitchFamily="49" charset="-122"/>
              </a:rPr>
              <a:t>[END]</a:t>
            </a:r>
          </a:p>
          <a:p>
            <a:endParaRPr lang="en-US" altLang="zh-CN"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execute </a:t>
            </a:r>
            <a:r>
              <a:rPr lang="en-US" altLang="zh-CN" sz="1600" b="1" dirty="0">
                <a:latin typeface="新宋体" panose="02010609030101010101" pitchFamily="49" charset="-122"/>
                <a:ea typeface="新宋体" panose="02010609030101010101" pitchFamily="49" charset="-122"/>
              </a:rPr>
              <a:t>&lt;</a:t>
            </a:r>
            <a:r>
              <a:rPr lang="en-US" altLang="zh-CN" sz="1600" b="1" dirty="0" err="1">
                <a:latin typeface="新宋体" panose="02010609030101010101" pitchFamily="49" charset="-122"/>
                <a:ea typeface="新宋体" panose="02010609030101010101" pitchFamily="49" charset="-122"/>
              </a:rPr>
              <a:t>Init</a:t>
            </a:r>
            <a:r>
              <a:rPr lang="en-US" altLang="zh-CN" sz="1600" b="1" dirty="0">
                <a:latin typeface="新宋体" panose="02010609030101010101" pitchFamily="49" charset="-122"/>
                <a:ea typeface="新宋体" panose="02010609030101010101" pitchFamily="49" charset="-122"/>
              </a:rPr>
              <a:t>&gt;</a:t>
            </a:r>
          </a:p>
        </p:txBody>
      </p:sp>
      <p:pic>
        <p:nvPicPr>
          <p:cNvPr id="36866" name="Picture 2" descr="图片"/>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956" y="830377"/>
            <a:ext cx="6429044" cy="48575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p:nvCxnSpPr>
        <p:spPr>
          <a:xfrm>
            <a:off x="5610386" y="621006"/>
            <a:ext cx="0" cy="532143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9308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伪代码</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：案例 </a:t>
            </a:r>
            <a:r>
              <a:rPr lang="en-US" altLang="zh-CN" sz="2400" dirty="0" smtClean="0">
                <a:solidFill>
                  <a:srgbClr val="3856F5"/>
                </a:solidFill>
                <a:latin typeface="微软雅黑" panose="020B0503020204020204" pitchFamily="34" charset="-122"/>
                <a:ea typeface="微软雅黑" panose="020B0503020204020204" pitchFamily="34" charset="-122"/>
              </a:rPr>
              <a:t>– PRD</a:t>
            </a:r>
            <a:r>
              <a:rPr lang="zh-CN" altLang="en-US" sz="2400" dirty="0" smtClean="0">
                <a:solidFill>
                  <a:srgbClr val="3856F5"/>
                </a:solidFill>
                <a:latin typeface="微软雅黑" panose="020B0503020204020204" pitchFamily="34" charset="-122"/>
                <a:ea typeface="微软雅黑" panose="020B0503020204020204" pitchFamily="34" charset="-122"/>
              </a:rPr>
              <a:t>评审</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6" name="矩形 5"/>
          <p:cNvSpPr/>
          <p:nvPr/>
        </p:nvSpPr>
        <p:spPr>
          <a:xfrm>
            <a:off x="330520" y="682367"/>
            <a:ext cx="11355202" cy="646331"/>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产品</a:t>
            </a:r>
            <a:r>
              <a:rPr lang="zh-CN" altLang="en-US" dirty="0" smtClean="0">
                <a:latin typeface="新宋体" panose="02010609030101010101" pitchFamily="49" charset="-122"/>
                <a:ea typeface="新宋体" panose="02010609030101010101" pitchFamily="49" charset="-122"/>
              </a:rPr>
              <a:t>经理：给</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一个</a:t>
            </a:r>
            <a:r>
              <a:rPr lang="en-US" altLang="zh-CN" dirty="0" smtClean="0">
                <a:latin typeface="新宋体" panose="02010609030101010101" pitchFamily="49" charset="-122"/>
                <a:ea typeface="新宋体" panose="02010609030101010101" pitchFamily="49" charset="-122"/>
              </a:rPr>
              <a:t>PRD</a:t>
            </a:r>
            <a:r>
              <a:rPr lang="zh-CN" altLang="en-US" dirty="0" smtClean="0">
                <a:latin typeface="新宋体" panose="02010609030101010101" pitchFamily="49" charset="-122"/>
                <a:ea typeface="新宋体" panose="02010609030101010101" pitchFamily="49" charset="-122"/>
              </a:rPr>
              <a:t>，让</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充当业务评委和产品评委，根据</a:t>
            </a:r>
            <a:r>
              <a:rPr lang="en-US" altLang="zh-CN" dirty="0" smtClean="0">
                <a:latin typeface="新宋体" panose="02010609030101010101" pitchFamily="49" charset="-122"/>
                <a:ea typeface="新宋体" panose="02010609030101010101" pitchFamily="49" charset="-122"/>
              </a:rPr>
              <a:t>PRD</a:t>
            </a:r>
            <a:r>
              <a:rPr lang="zh-CN" altLang="en-US" dirty="0" smtClean="0">
                <a:latin typeface="新宋体" panose="02010609030101010101" pitchFamily="49" charset="-122"/>
                <a:ea typeface="新宋体" panose="02010609030101010101" pitchFamily="49" charset="-122"/>
              </a:rPr>
              <a:t>中</a:t>
            </a:r>
            <a:r>
              <a:rPr lang="zh-CN" altLang="en-US" dirty="0">
                <a:latin typeface="新宋体" panose="02010609030101010101" pitchFamily="49" charset="-122"/>
                <a:ea typeface="新宋体" panose="02010609030101010101" pitchFamily="49" charset="-122"/>
              </a:rPr>
              <a:t>的不足</a:t>
            </a:r>
            <a:r>
              <a:rPr lang="zh-CN" altLang="en-US" dirty="0" smtClean="0">
                <a:latin typeface="新宋体" panose="02010609030101010101" pitchFamily="49" charset="-122"/>
                <a:ea typeface="新宋体" panose="02010609030101010101" pitchFamily="49" charset="-122"/>
              </a:rPr>
              <a:t>提出问题，帮助扩散性</a:t>
            </a:r>
            <a:r>
              <a:rPr lang="zh-CN" altLang="en-US" dirty="0">
                <a:latin typeface="新宋体" panose="02010609030101010101" pitchFamily="49" charset="-122"/>
                <a:ea typeface="新宋体" panose="02010609030101010101" pitchFamily="49" charset="-122"/>
              </a:rPr>
              <a:t>思考，</a:t>
            </a:r>
            <a:r>
              <a:rPr lang="zh-CN" altLang="en-US" dirty="0" smtClean="0">
                <a:latin typeface="新宋体" panose="02010609030101010101" pitchFamily="49" charset="-122"/>
                <a:ea typeface="新宋体" panose="02010609030101010101" pitchFamily="49" charset="-122"/>
              </a:rPr>
              <a:t>然后产品经理又</a:t>
            </a:r>
            <a:r>
              <a:rPr lang="zh-CN" altLang="en-US" dirty="0">
                <a:latin typeface="新宋体" panose="02010609030101010101" pitchFamily="49" charset="-122"/>
                <a:ea typeface="新宋体" panose="02010609030101010101" pitchFamily="49" charset="-122"/>
              </a:rPr>
              <a:t>懒得去</a:t>
            </a:r>
            <a:r>
              <a:rPr lang="zh-CN" altLang="en-US" dirty="0" smtClean="0">
                <a:latin typeface="新宋体" panose="02010609030101010101" pitchFamily="49" charset="-122"/>
                <a:ea typeface="新宋体" panose="02010609030101010101" pitchFamily="49" charset="-122"/>
              </a:rPr>
              <a:t>根据问题修复</a:t>
            </a:r>
            <a:r>
              <a:rPr lang="en-US" altLang="zh-CN" dirty="0" smtClean="0">
                <a:latin typeface="新宋体" panose="02010609030101010101" pitchFamily="49" charset="-122"/>
                <a:ea typeface="新宋体" panose="02010609030101010101" pitchFamily="49" charset="-122"/>
              </a:rPr>
              <a:t>PRD</a:t>
            </a:r>
            <a:r>
              <a:rPr lang="zh-CN" altLang="en-US" dirty="0" smtClean="0">
                <a:latin typeface="新宋体" panose="02010609030101010101" pitchFamily="49" charset="-122"/>
                <a:ea typeface="新宋体" panose="02010609030101010101" pitchFamily="49" charset="-122"/>
              </a:rPr>
              <a:t>，让</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回复</a:t>
            </a:r>
            <a:r>
              <a:rPr lang="zh-CN" altLang="en-US" dirty="0">
                <a:latin typeface="新宋体" panose="02010609030101010101" pitchFamily="49" charset="-122"/>
                <a:ea typeface="新宋体" panose="02010609030101010101" pitchFamily="49" charset="-122"/>
              </a:rPr>
              <a:t>它自己的问题，然后再</a:t>
            </a:r>
            <a:r>
              <a:rPr lang="zh-CN" altLang="en-US" dirty="0" smtClean="0">
                <a:latin typeface="新宋体" panose="02010609030101010101" pitchFamily="49" charset="-122"/>
                <a:ea typeface="新宋体" panose="02010609030101010101" pitchFamily="49" charset="-122"/>
              </a:rPr>
              <a:t>让</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对</a:t>
            </a:r>
            <a:r>
              <a:rPr lang="zh-CN" altLang="en-US" dirty="0">
                <a:latin typeface="新宋体" panose="02010609030101010101" pitchFamily="49" charset="-122"/>
                <a:ea typeface="新宋体" panose="02010609030101010101" pitchFamily="49" charset="-122"/>
              </a:rPr>
              <a:t>这轮对话进行</a:t>
            </a:r>
            <a:r>
              <a:rPr lang="zh-CN" altLang="en-US" dirty="0" smtClean="0">
                <a:latin typeface="新宋体" panose="02010609030101010101" pitchFamily="49" charset="-122"/>
                <a:ea typeface="新宋体" panose="02010609030101010101" pitchFamily="49" charset="-122"/>
              </a:rPr>
              <a:t>修复</a:t>
            </a:r>
            <a:r>
              <a:rPr lang="en-US" altLang="zh-CN" dirty="0" smtClean="0">
                <a:latin typeface="新宋体" panose="02010609030101010101" pitchFamily="49" charset="-122"/>
                <a:ea typeface="新宋体" panose="02010609030101010101" pitchFamily="49" charset="-122"/>
              </a:rPr>
              <a:t>PRD</a:t>
            </a:r>
            <a:r>
              <a:rPr lang="zh-CN" altLang="en-US" dirty="0" smtClean="0">
                <a:latin typeface="新宋体" panose="02010609030101010101" pitchFamily="49" charset="-122"/>
                <a:ea typeface="新宋体" panose="02010609030101010101" pitchFamily="49" charset="-122"/>
              </a:rPr>
              <a:t>方案。</a:t>
            </a:r>
            <a:endParaRPr lang="zh-CN" altLang="en-US" dirty="0">
              <a:latin typeface="新宋体" panose="02010609030101010101" pitchFamily="49" charset="-122"/>
              <a:ea typeface="新宋体" panose="02010609030101010101" pitchFamily="49" charset="-122"/>
            </a:endParaRPr>
          </a:p>
        </p:txBody>
      </p:sp>
      <p:sp>
        <p:nvSpPr>
          <p:cNvPr id="8" name="笑脸 7"/>
          <p:cNvSpPr/>
          <p:nvPr/>
        </p:nvSpPr>
        <p:spPr>
          <a:xfrm>
            <a:off x="330520" y="1446345"/>
            <a:ext cx="540000" cy="540000"/>
          </a:xfrm>
          <a:prstGeom prst="smileyFac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10" name="剪去单角的矩形 9"/>
          <p:cNvSpPr/>
          <p:nvPr/>
        </p:nvSpPr>
        <p:spPr>
          <a:xfrm>
            <a:off x="1991933" y="1451348"/>
            <a:ext cx="1196842" cy="540000"/>
          </a:xfrm>
          <a:prstGeom prst="snip1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algn="ctr"/>
            <a:r>
              <a:rPr lang="zh-CN" altLang="en-US" sz="1600" dirty="0">
                <a:latin typeface="新宋体" panose="02010609030101010101" pitchFamily="49" charset="-122"/>
                <a:ea typeface="新宋体" panose="02010609030101010101" pitchFamily="49" charset="-122"/>
              </a:rPr>
              <a:t>原始</a:t>
            </a:r>
            <a:r>
              <a:rPr lang="en-US" altLang="zh-CN" sz="1600" dirty="0">
                <a:latin typeface="新宋体" panose="02010609030101010101" pitchFamily="49" charset="-122"/>
                <a:ea typeface="新宋体" panose="02010609030101010101" pitchFamily="49" charset="-122"/>
              </a:rPr>
              <a:t>PRD</a:t>
            </a:r>
            <a:endParaRPr lang="zh-CN" altLang="en-US" sz="1600" dirty="0">
              <a:latin typeface="新宋体" panose="02010609030101010101" pitchFamily="49" charset="-122"/>
              <a:ea typeface="新宋体" panose="02010609030101010101" pitchFamily="49" charset="-122"/>
            </a:endParaRPr>
          </a:p>
        </p:txBody>
      </p:sp>
      <p:sp>
        <p:nvSpPr>
          <p:cNvPr id="11" name="圆角矩形 10"/>
          <p:cNvSpPr/>
          <p:nvPr/>
        </p:nvSpPr>
        <p:spPr>
          <a:xfrm>
            <a:off x="1538607" y="2629049"/>
            <a:ext cx="2103495" cy="540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产品评委</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提</a:t>
            </a:r>
            <a:r>
              <a:rPr lang="en-US" altLang="zh-CN" sz="1600" dirty="0">
                <a:latin typeface="新宋体" panose="02010609030101010101" pitchFamily="49" charset="-122"/>
                <a:ea typeface="新宋体" panose="02010609030101010101" pitchFamily="49" charset="-122"/>
              </a:rPr>
              <a:t>3</a:t>
            </a:r>
            <a:r>
              <a:rPr lang="zh-CN" altLang="en-US" sz="1600" dirty="0">
                <a:latin typeface="新宋体" panose="02010609030101010101" pitchFamily="49" charset="-122"/>
                <a:ea typeface="新宋体" panose="02010609030101010101" pitchFamily="49" charset="-122"/>
              </a:rPr>
              <a:t>个问题</a:t>
            </a:r>
          </a:p>
        </p:txBody>
      </p:sp>
      <p:sp>
        <p:nvSpPr>
          <p:cNvPr id="13" name="圆角矩形 12"/>
          <p:cNvSpPr/>
          <p:nvPr/>
        </p:nvSpPr>
        <p:spPr>
          <a:xfrm>
            <a:off x="1538607" y="3494026"/>
            <a:ext cx="2103495" cy="540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业务评委</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提</a:t>
            </a:r>
            <a:r>
              <a:rPr lang="en-US" altLang="zh-CN" sz="1600" dirty="0">
                <a:latin typeface="新宋体" panose="02010609030101010101" pitchFamily="49" charset="-122"/>
                <a:ea typeface="新宋体" panose="02010609030101010101" pitchFamily="49" charset="-122"/>
              </a:rPr>
              <a:t>3</a:t>
            </a:r>
            <a:r>
              <a:rPr lang="zh-CN" altLang="en-US" sz="1600" dirty="0">
                <a:latin typeface="新宋体" panose="02010609030101010101" pitchFamily="49" charset="-122"/>
                <a:ea typeface="新宋体" panose="02010609030101010101" pitchFamily="49" charset="-122"/>
              </a:rPr>
              <a:t>个问题</a:t>
            </a:r>
          </a:p>
        </p:txBody>
      </p:sp>
      <p:sp>
        <p:nvSpPr>
          <p:cNvPr id="14" name="流程图: 多文档 13"/>
          <p:cNvSpPr/>
          <p:nvPr/>
        </p:nvSpPr>
        <p:spPr>
          <a:xfrm>
            <a:off x="4154127" y="2768243"/>
            <a:ext cx="1301277" cy="717598"/>
          </a:xfrm>
          <a:prstGeom prst="flowChartMultidocumen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6</a:t>
            </a:r>
            <a:r>
              <a:rPr lang="zh-CN" altLang="en-US" sz="1600" dirty="0">
                <a:latin typeface="新宋体" panose="02010609030101010101" pitchFamily="49" charset="-122"/>
                <a:ea typeface="新宋体" panose="02010609030101010101" pitchFamily="49" charset="-122"/>
              </a:rPr>
              <a:t>个问题</a:t>
            </a:r>
          </a:p>
        </p:txBody>
      </p:sp>
      <p:sp>
        <p:nvSpPr>
          <p:cNvPr id="15" name="右大括号 14"/>
          <p:cNvSpPr/>
          <p:nvPr/>
        </p:nvSpPr>
        <p:spPr>
          <a:xfrm>
            <a:off x="3797085" y="2907727"/>
            <a:ext cx="357042" cy="717598"/>
          </a:xfrm>
          <a:prstGeom prst="rightBrace">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a:latin typeface="新宋体" panose="02010609030101010101" pitchFamily="49" charset="-122"/>
              <a:ea typeface="新宋体" panose="02010609030101010101" pitchFamily="49" charset="-122"/>
            </a:endParaRPr>
          </a:p>
        </p:txBody>
      </p:sp>
      <p:sp>
        <p:nvSpPr>
          <p:cNvPr id="17" name="Arc 14"/>
          <p:cNvSpPr>
            <a:spLocks/>
          </p:cNvSpPr>
          <p:nvPr/>
        </p:nvSpPr>
        <p:spPr bwMode="blackWhite">
          <a:xfrm rot="10800000">
            <a:off x="5421458" y="4391428"/>
            <a:ext cx="1055865" cy="849309"/>
          </a:xfrm>
          <a:custGeom>
            <a:avLst/>
            <a:gdLst>
              <a:gd name="G0" fmla="+- 21600 0 0"/>
              <a:gd name="G1" fmla="+- 18709 0 0"/>
              <a:gd name="G2" fmla="+- 21600 0 0"/>
              <a:gd name="T0" fmla="*/ 32395 w 43200"/>
              <a:gd name="T1" fmla="*/ 0 h 40309"/>
              <a:gd name="T2" fmla="*/ 10792 w 43200"/>
              <a:gd name="T3" fmla="*/ 7 h 40309"/>
              <a:gd name="T4" fmla="*/ 21600 w 43200"/>
              <a:gd name="T5" fmla="*/ 18709 h 40309"/>
            </a:gdLst>
            <a:ahLst/>
            <a:cxnLst>
              <a:cxn ang="0">
                <a:pos x="T0" y="T1"/>
              </a:cxn>
              <a:cxn ang="0">
                <a:pos x="T2" y="T3"/>
              </a:cxn>
              <a:cxn ang="0">
                <a:pos x="T4" y="T5"/>
              </a:cxn>
            </a:cxnLst>
            <a:rect l="0" t="0" r="r" b="b"/>
            <a:pathLst>
              <a:path w="43200" h="40309" fill="none"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path>
              <a:path w="43200" h="40309" stroke="0"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lnTo>
                  <a:pt x="21600" y="18709"/>
                </a:lnTo>
                <a:close/>
              </a:path>
            </a:pathLst>
          </a:custGeom>
          <a:noFill/>
          <a:ln w="19050" cap="flat">
            <a:solidFill>
              <a:schemeClr val="tx1"/>
            </a:solidFill>
            <a:prstDash val="solid"/>
            <a:round/>
          </a:ln>
          <a:effectLst/>
          <a:sp3d/>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18" name="圆角矩形 17"/>
          <p:cNvSpPr/>
          <p:nvPr/>
        </p:nvSpPr>
        <p:spPr>
          <a:xfrm>
            <a:off x="6502728" y="2768243"/>
            <a:ext cx="2103495" cy="540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产品经理</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根据</a:t>
            </a:r>
            <a:r>
              <a:rPr lang="en-US" altLang="zh-CN" sz="1600" dirty="0">
                <a:latin typeface="新宋体" panose="02010609030101010101" pitchFamily="49" charset="-122"/>
                <a:ea typeface="新宋体" panose="02010609030101010101" pitchFamily="49" charset="-122"/>
              </a:rPr>
              <a:t>PRD</a:t>
            </a:r>
            <a:r>
              <a:rPr lang="zh-CN" altLang="en-US" sz="1600" dirty="0">
                <a:latin typeface="新宋体" panose="02010609030101010101" pitchFamily="49" charset="-122"/>
                <a:ea typeface="新宋体" panose="02010609030101010101" pitchFamily="49" charset="-122"/>
              </a:rPr>
              <a:t>，回答</a:t>
            </a:r>
            <a:r>
              <a:rPr lang="en-US" altLang="zh-CN" sz="1600" dirty="0">
                <a:latin typeface="新宋体" panose="02010609030101010101" pitchFamily="49" charset="-122"/>
                <a:ea typeface="新宋体" panose="02010609030101010101" pitchFamily="49" charset="-122"/>
              </a:rPr>
              <a:t>6</a:t>
            </a:r>
            <a:r>
              <a:rPr lang="zh-CN" altLang="en-US" sz="1600" dirty="0">
                <a:latin typeface="新宋体" panose="02010609030101010101" pitchFamily="49" charset="-122"/>
                <a:ea typeface="新宋体" panose="02010609030101010101" pitchFamily="49" charset="-122"/>
              </a:rPr>
              <a:t>个问题</a:t>
            </a:r>
          </a:p>
        </p:txBody>
      </p:sp>
      <p:sp>
        <p:nvSpPr>
          <p:cNvPr id="19" name="圆角矩形 18"/>
          <p:cNvSpPr/>
          <p:nvPr/>
        </p:nvSpPr>
        <p:spPr>
          <a:xfrm>
            <a:off x="6502728" y="3621668"/>
            <a:ext cx="2103495" cy="540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方案整理助手</a:t>
            </a:r>
            <a:r>
              <a:rPr lang="en-US" altLang="zh-CN" sz="1600" dirty="0">
                <a:latin typeface="新宋体" panose="02010609030101010101" pitchFamily="49" charset="-122"/>
                <a:ea typeface="新宋体" panose="02010609030101010101" pitchFamily="49" charset="-122"/>
              </a:rPr>
              <a:t>]</a:t>
            </a:r>
            <a:r>
              <a:rPr lang="zh-CN" altLang="en-US" sz="1600" dirty="0">
                <a:latin typeface="新宋体" panose="02010609030101010101" pitchFamily="49" charset="-122"/>
                <a:ea typeface="新宋体" panose="02010609030101010101" pitchFamily="49" charset="-122"/>
              </a:rPr>
              <a:t>整理方案</a:t>
            </a:r>
          </a:p>
        </p:txBody>
      </p:sp>
      <p:sp>
        <p:nvSpPr>
          <p:cNvPr id="20" name="剪去单角的矩形 19"/>
          <p:cNvSpPr/>
          <p:nvPr/>
        </p:nvSpPr>
        <p:spPr>
          <a:xfrm>
            <a:off x="6956056" y="4700737"/>
            <a:ext cx="1196842" cy="540000"/>
          </a:xfrm>
          <a:prstGeom prst="snip1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algn="ctr"/>
            <a:r>
              <a:rPr lang="zh-CN" altLang="en-US" sz="1600" dirty="0">
                <a:latin typeface="新宋体" panose="02010609030101010101" pitchFamily="49" charset="-122"/>
                <a:ea typeface="新宋体" panose="02010609030101010101" pitchFamily="49" charset="-122"/>
              </a:rPr>
              <a:t>新的</a:t>
            </a:r>
            <a:r>
              <a:rPr lang="en-US" altLang="zh-CN" sz="1600" dirty="0">
                <a:latin typeface="新宋体" panose="02010609030101010101" pitchFamily="49" charset="-122"/>
                <a:ea typeface="新宋体" panose="02010609030101010101" pitchFamily="49" charset="-122"/>
              </a:rPr>
              <a:t>PRD</a:t>
            </a:r>
            <a:endParaRPr lang="zh-CN" altLang="en-US" sz="1600" dirty="0">
              <a:latin typeface="新宋体" panose="02010609030101010101" pitchFamily="49" charset="-122"/>
              <a:ea typeface="新宋体" panose="02010609030101010101" pitchFamily="49" charset="-122"/>
            </a:endParaRPr>
          </a:p>
        </p:txBody>
      </p:sp>
      <p:sp>
        <p:nvSpPr>
          <p:cNvPr id="16" name="左大括号 15"/>
          <p:cNvSpPr/>
          <p:nvPr/>
        </p:nvSpPr>
        <p:spPr>
          <a:xfrm>
            <a:off x="8808784" y="3180244"/>
            <a:ext cx="526943" cy="1418647"/>
          </a:xfrm>
          <a:prstGeom prst="leftBrace">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a:latin typeface="新宋体" panose="02010609030101010101" pitchFamily="49" charset="-122"/>
              <a:ea typeface="新宋体" panose="02010609030101010101" pitchFamily="49" charset="-122"/>
            </a:endParaRPr>
          </a:p>
        </p:txBody>
      </p:sp>
      <p:sp>
        <p:nvSpPr>
          <p:cNvPr id="23" name="剪去单角的矩形 22"/>
          <p:cNvSpPr/>
          <p:nvPr/>
        </p:nvSpPr>
        <p:spPr>
          <a:xfrm>
            <a:off x="9494426" y="2981130"/>
            <a:ext cx="1476000" cy="468000"/>
          </a:xfrm>
          <a:prstGeom prst="snip1Rect">
            <a:avLst/>
          </a:prstGeom>
          <a:solidFill>
            <a:schemeClr val="bg1">
              <a:lumMod val="8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algn="ctr"/>
            <a:r>
              <a:rPr lang="en-US" altLang="zh-CN" sz="1600" dirty="0">
                <a:latin typeface="新宋体" panose="02010609030101010101" pitchFamily="49" charset="-122"/>
                <a:ea typeface="新宋体" panose="02010609030101010101" pitchFamily="49" charset="-122"/>
              </a:rPr>
              <a:t>PRD</a:t>
            </a:r>
            <a:endParaRPr lang="zh-CN" altLang="en-US" sz="1600" dirty="0">
              <a:latin typeface="新宋体" panose="02010609030101010101" pitchFamily="49" charset="-122"/>
              <a:ea typeface="新宋体" panose="02010609030101010101" pitchFamily="49" charset="-122"/>
            </a:endParaRPr>
          </a:p>
        </p:txBody>
      </p:sp>
      <p:sp>
        <p:nvSpPr>
          <p:cNvPr id="24" name="流程图: 多文档 23"/>
          <p:cNvSpPr/>
          <p:nvPr/>
        </p:nvSpPr>
        <p:spPr>
          <a:xfrm>
            <a:off x="9494426" y="3646722"/>
            <a:ext cx="1476000" cy="540000"/>
          </a:xfrm>
          <a:prstGeom prst="flowChartMultidocument">
            <a:avLst/>
          </a:prstGeom>
          <a:solidFill>
            <a:schemeClr val="bg1">
              <a:lumMod val="8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6</a:t>
            </a:r>
            <a:r>
              <a:rPr lang="zh-CN" altLang="en-US" sz="1600" dirty="0">
                <a:latin typeface="新宋体" panose="02010609030101010101" pitchFamily="49" charset="-122"/>
                <a:ea typeface="新宋体" panose="02010609030101010101" pitchFamily="49" charset="-122"/>
              </a:rPr>
              <a:t>个问题</a:t>
            </a:r>
          </a:p>
        </p:txBody>
      </p:sp>
      <p:sp>
        <p:nvSpPr>
          <p:cNvPr id="25" name="流程图: 多文档 24"/>
          <p:cNvSpPr/>
          <p:nvPr/>
        </p:nvSpPr>
        <p:spPr>
          <a:xfrm>
            <a:off x="9494426" y="4315346"/>
            <a:ext cx="1476000" cy="540000"/>
          </a:xfrm>
          <a:prstGeom prst="flowChartMultidocument">
            <a:avLst/>
          </a:prstGeom>
          <a:solidFill>
            <a:schemeClr val="bg1">
              <a:lumMod val="8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a:latin typeface="新宋体" panose="02010609030101010101" pitchFamily="49" charset="-122"/>
                <a:ea typeface="新宋体" panose="02010609030101010101" pitchFamily="49" charset="-122"/>
              </a:rPr>
              <a:t>6</a:t>
            </a:r>
            <a:r>
              <a:rPr lang="zh-CN" altLang="en-US" sz="1600" dirty="0">
                <a:latin typeface="新宋体" panose="02010609030101010101" pitchFamily="49" charset="-122"/>
                <a:ea typeface="新宋体" panose="02010609030101010101" pitchFamily="49" charset="-122"/>
              </a:rPr>
              <a:t>个回答</a:t>
            </a:r>
          </a:p>
        </p:txBody>
      </p:sp>
      <p:sp>
        <p:nvSpPr>
          <p:cNvPr id="26" name="圆角矩形 25"/>
          <p:cNvSpPr/>
          <p:nvPr/>
        </p:nvSpPr>
        <p:spPr>
          <a:xfrm>
            <a:off x="1270348" y="2461631"/>
            <a:ext cx="4505462" cy="1855019"/>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27" name="圆角矩形 26"/>
          <p:cNvSpPr/>
          <p:nvPr/>
        </p:nvSpPr>
        <p:spPr>
          <a:xfrm>
            <a:off x="1053884" y="2241539"/>
            <a:ext cx="10414861" cy="352928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28" name="剪去单角的矩形 27"/>
          <p:cNvSpPr/>
          <p:nvPr/>
        </p:nvSpPr>
        <p:spPr>
          <a:xfrm>
            <a:off x="5657350" y="6103814"/>
            <a:ext cx="1196842" cy="540000"/>
          </a:xfrm>
          <a:prstGeom prst="snip1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algn="ctr"/>
            <a:r>
              <a:rPr lang="zh-CN" altLang="en-US" sz="1600" dirty="0">
                <a:latin typeface="新宋体" panose="02010609030101010101" pitchFamily="49" charset="-122"/>
                <a:ea typeface="新宋体" panose="02010609030101010101" pitchFamily="49" charset="-122"/>
              </a:rPr>
              <a:t>新的</a:t>
            </a:r>
            <a:r>
              <a:rPr lang="en-US" altLang="zh-CN" sz="1600" dirty="0">
                <a:latin typeface="新宋体" panose="02010609030101010101" pitchFamily="49" charset="-122"/>
                <a:ea typeface="新宋体" panose="02010609030101010101" pitchFamily="49" charset="-122"/>
              </a:rPr>
              <a:t>PRD</a:t>
            </a:r>
            <a:endParaRPr lang="zh-CN" altLang="en-US" sz="1600" dirty="0">
              <a:latin typeface="新宋体" panose="02010609030101010101" pitchFamily="49" charset="-122"/>
              <a:ea typeface="新宋体" panose="02010609030101010101" pitchFamily="49" charset="-122"/>
            </a:endParaRPr>
          </a:p>
        </p:txBody>
      </p:sp>
      <p:cxnSp>
        <p:nvCxnSpPr>
          <p:cNvPr id="29" name="直接箭头连接符 28"/>
          <p:cNvCxnSpPr>
            <a:stCxn id="8" idx="6"/>
            <a:endCxn id="10" idx="2"/>
          </p:cNvCxnSpPr>
          <p:nvPr/>
        </p:nvCxnSpPr>
        <p:spPr>
          <a:xfrm>
            <a:off x="870520" y="1716345"/>
            <a:ext cx="1121413" cy="500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3" name="直接箭头连接符 32"/>
          <p:cNvCxnSpPr>
            <a:stCxn id="10" idx="1"/>
            <a:endCxn id="11" idx="0"/>
          </p:cNvCxnSpPr>
          <p:nvPr/>
        </p:nvCxnSpPr>
        <p:spPr>
          <a:xfrm>
            <a:off x="2590354" y="1991348"/>
            <a:ext cx="1" cy="63770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7" name="直接箭头连接符 36"/>
          <p:cNvCxnSpPr>
            <a:stCxn id="11" idx="2"/>
            <a:endCxn id="13" idx="0"/>
          </p:cNvCxnSpPr>
          <p:nvPr/>
        </p:nvCxnSpPr>
        <p:spPr>
          <a:xfrm>
            <a:off x="2590355" y="3169049"/>
            <a:ext cx="0" cy="324977"/>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0" name="直接箭头连接符 39"/>
          <p:cNvCxnSpPr>
            <a:endCxn id="18" idx="1"/>
          </p:cNvCxnSpPr>
          <p:nvPr/>
        </p:nvCxnSpPr>
        <p:spPr>
          <a:xfrm>
            <a:off x="5506585" y="3038243"/>
            <a:ext cx="996143" cy="0"/>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4" name="直接箭头连接符 43"/>
          <p:cNvCxnSpPr>
            <a:stCxn id="18" idx="2"/>
            <a:endCxn id="19" idx="0"/>
          </p:cNvCxnSpPr>
          <p:nvPr/>
        </p:nvCxnSpPr>
        <p:spPr>
          <a:xfrm>
            <a:off x="7554476" y="3308243"/>
            <a:ext cx="0" cy="313425"/>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7" name="直接箭头连接符 46"/>
          <p:cNvCxnSpPr>
            <a:stCxn id="19" idx="2"/>
            <a:endCxn id="20" idx="3"/>
          </p:cNvCxnSpPr>
          <p:nvPr/>
        </p:nvCxnSpPr>
        <p:spPr>
          <a:xfrm>
            <a:off x="7554476" y="4161668"/>
            <a:ext cx="1" cy="53906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0" name="直接箭头连接符 49"/>
          <p:cNvCxnSpPr>
            <a:stCxn id="20" idx="1"/>
            <a:endCxn id="26" idx="2"/>
          </p:cNvCxnSpPr>
          <p:nvPr/>
        </p:nvCxnSpPr>
        <p:spPr>
          <a:xfrm rot="5400000" flipH="1">
            <a:off x="5076734" y="2762995"/>
            <a:ext cx="924087" cy="4031398"/>
          </a:xfrm>
          <a:prstGeom prst="bentConnector3">
            <a:avLst>
              <a:gd name="adj1" fmla="val -24738"/>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3" name="直接箭头连接符 52"/>
          <p:cNvCxnSpPr>
            <a:stCxn id="27" idx="2"/>
            <a:endCxn id="28" idx="3"/>
          </p:cNvCxnSpPr>
          <p:nvPr/>
        </p:nvCxnSpPr>
        <p:spPr>
          <a:xfrm flipH="1">
            <a:off x="6255771" y="5770819"/>
            <a:ext cx="5544" cy="332995"/>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57" name="矩形 56"/>
          <p:cNvSpPr/>
          <p:nvPr/>
        </p:nvSpPr>
        <p:spPr>
          <a:xfrm>
            <a:off x="5502456" y="4652175"/>
            <a:ext cx="112853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循环</a:t>
            </a:r>
            <a:r>
              <a:rPr lang="en-US" altLang="zh-CN" dirty="0" smtClean="0">
                <a:latin typeface="新宋体" panose="02010609030101010101" pitchFamily="49" charset="-122"/>
                <a:ea typeface="新宋体" panose="02010609030101010101" pitchFamily="49" charset="-122"/>
              </a:rPr>
              <a:t>3</a:t>
            </a:r>
            <a:r>
              <a:rPr lang="zh-CN" altLang="en-US" dirty="0" smtClean="0">
                <a:latin typeface="新宋体" panose="02010609030101010101" pitchFamily="49" charset="-122"/>
                <a:ea typeface="新宋体" panose="02010609030101010101" pitchFamily="49" charset="-122"/>
              </a:rPr>
              <a:t>次</a:t>
            </a:r>
            <a:endParaRPr lang="zh-CN" altLang="en-US" dirty="0">
              <a:latin typeface="新宋体" panose="02010609030101010101" pitchFamily="49" charset="-122"/>
              <a:ea typeface="新宋体" panose="02010609030101010101" pitchFamily="49" charset="-122"/>
            </a:endParaRPr>
          </a:p>
        </p:txBody>
      </p:sp>
      <p:sp>
        <p:nvSpPr>
          <p:cNvPr id="58" name="矩形 57"/>
          <p:cNvSpPr/>
          <p:nvPr/>
        </p:nvSpPr>
        <p:spPr>
          <a:xfrm>
            <a:off x="3642102" y="1402991"/>
            <a:ext cx="8043620" cy="584775"/>
          </a:xfrm>
          <a:prstGeom prst="rect">
            <a:avLst/>
          </a:prstGeom>
        </p:spPr>
        <p:txBody>
          <a:bodyPr wrap="square">
            <a:spAutoFit/>
          </a:bodyPr>
          <a:lstStyle/>
          <a:p>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该流程纯属虚构，只为演示伪代码的逻辑控制。要实现类似逻辑，更好的选择是通过</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《Prompting-Guide </a:t>
            </a:r>
            <a:r>
              <a:rPr lang="zh-CN" altLang="en-US" sz="1600" dirty="0" smtClean="0">
                <a:solidFill>
                  <a:srgbClr val="0070C0"/>
                </a:solidFill>
                <a:latin typeface="新宋体" panose="02010609030101010101" pitchFamily="49" charset="-122"/>
                <a:ea typeface="新宋体" panose="02010609030101010101" pitchFamily="49" charset="-122"/>
              </a:rPr>
              <a:t>智能体篇</a:t>
            </a:r>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的方式</a:t>
            </a:r>
            <a:r>
              <a:rPr lang="zh-CN" altLang="en-US" sz="1600" dirty="0" smtClean="0">
                <a:solidFill>
                  <a:srgbClr val="0070C0"/>
                </a:solidFill>
                <a:latin typeface="新宋体" panose="02010609030101010101" pitchFamily="49" charset="-122"/>
                <a:ea typeface="新宋体" panose="02010609030101010101" pitchFamily="49" charset="-122"/>
              </a:rPr>
              <a:t>构建多智能</a:t>
            </a:r>
            <a:r>
              <a:rPr lang="zh-CN" altLang="en-US" sz="1600" dirty="0" smtClean="0">
                <a:solidFill>
                  <a:srgbClr val="0070C0"/>
                </a:solidFill>
                <a:latin typeface="新宋体" panose="02010609030101010101" pitchFamily="49" charset="-122"/>
                <a:ea typeface="新宋体" panose="02010609030101010101" pitchFamily="49" charset="-122"/>
              </a:rPr>
              <a:t>体来达到效果。 *</a:t>
            </a:r>
            <a:r>
              <a:rPr lang="en-US" altLang="zh-CN" sz="1600" dirty="0" smtClean="0">
                <a:solidFill>
                  <a:srgbClr val="0070C0"/>
                </a:solidFill>
                <a:latin typeface="新宋体" panose="02010609030101010101" pitchFamily="49" charset="-122"/>
                <a:ea typeface="新宋体" panose="02010609030101010101" pitchFamily="49" charset="-122"/>
              </a:rPr>
              <a:t>/</a:t>
            </a:r>
            <a:endParaRPr lang="en-US" altLang="zh-CN" sz="1600" dirty="0">
              <a:solidFill>
                <a:srgbClr val="0070C0"/>
              </a:solidFill>
              <a:latin typeface="新宋体" panose="02010609030101010101" pitchFamily="49" charset="-122"/>
              <a:ea typeface="新宋体" panose="02010609030101010101" pitchFamily="49" charset="-122"/>
            </a:endParaRPr>
          </a:p>
        </p:txBody>
      </p:sp>
      <p:sp>
        <p:nvSpPr>
          <p:cNvPr id="56" name="矩形 55"/>
          <p:cNvSpPr/>
          <p:nvPr/>
        </p:nvSpPr>
        <p:spPr>
          <a:xfrm>
            <a:off x="713385" y="6189148"/>
            <a:ext cx="2751074" cy="338554"/>
          </a:xfrm>
          <a:prstGeom prst="rect">
            <a:avLst/>
          </a:prstGeom>
        </p:spPr>
        <p:txBody>
          <a:bodyPr wrap="none">
            <a:spAutoFit/>
          </a:bodyPr>
          <a:lstStyle/>
          <a:p>
            <a:r>
              <a:rPr lang="en-US" altLang="zh-CN" sz="1600" dirty="0">
                <a:hlinkClick r:id="rId3"/>
              </a:rPr>
              <a:t>PRD</a:t>
            </a:r>
            <a:r>
              <a:rPr lang="zh-CN" altLang="en-US" sz="1600" dirty="0">
                <a:hlinkClick r:id="rId3"/>
              </a:rPr>
              <a:t>评审 自然语言</a:t>
            </a:r>
            <a:r>
              <a:rPr lang="en-US" altLang="zh-CN" sz="1600" dirty="0">
                <a:hlinkClick r:id="rId3"/>
              </a:rPr>
              <a:t>VS</a:t>
            </a:r>
            <a:r>
              <a:rPr lang="zh-CN" altLang="en-US" sz="1600" dirty="0" smtClean="0">
                <a:hlinkClick r:id="rId3"/>
              </a:rPr>
              <a:t>伪代码</a:t>
            </a:r>
            <a:endParaRPr lang="zh-CN" altLang="en-US" sz="1600" dirty="0"/>
          </a:p>
        </p:txBody>
      </p:sp>
    </p:spTree>
    <p:extLst>
      <p:ext uri="{BB962C8B-B14F-4D97-AF65-F5344CB8AC3E}">
        <p14:creationId xmlns:p14="http://schemas.microsoft.com/office/powerpoint/2010/main" val="3219147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a:solidFill>
                  <a:srgbClr val="3856F5"/>
                </a:solidFill>
                <a:latin typeface="微软雅黑" panose="020B0503020204020204" pitchFamily="34" charset="-122"/>
                <a:ea typeface="微软雅黑" panose="020B0503020204020204" pitchFamily="34" charset="-122"/>
              </a:rPr>
              <a:t>伪代码</a:t>
            </a:r>
            <a:r>
              <a:rPr lang="en-US" altLang="zh-CN" sz="2400" dirty="0">
                <a:solidFill>
                  <a:srgbClr val="3856F5"/>
                </a:solidFill>
                <a:latin typeface="微软雅黑" panose="020B0503020204020204" pitchFamily="34" charset="-122"/>
                <a:ea typeface="微软雅黑" panose="020B0503020204020204" pitchFamily="34" charset="-122"/>
              </a:rPr>
              <a:t>Prompt</a:t>
            </a:r>
            <a:r>
              <a:rPr lang="zh-CN" altLang="en-US" sz="2400" dirty="0">
                <a:solidFill>
                  <a:srgbClr val="3856F5"/>
                </a:solidFill>
                <a:latin typeface="微软雅黑" panose="020B0503020204020204" pitchFamily="34" charset="-122"/>
                <a:ea typeface="微软雅黑" panose="020B0503020204020204" pitchFamily="34" charset="-122"/>
              </a:rPr>
              <a:t>：案例 </a:t>
            </a:r>
            <a:r>
              <a:rPr lang="en-US" altLang="zh-CN" sz="2400" dirty="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简历生成与润色</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0" name="矩形 19"/>
          <p:cNvSpPr/>
          <p:nvPr/>
        </p:nvSpPr>
        <p:spPr>
          <a:xfrm>
            <a:off x="4060556" y="3237878"/>
            <a:ext cx="5129939" cy="523220"/>
          </a:xfrm>
          <a:prstGeom prst="rect">
            <a:avLst/>
          </a:prstGeom>
        </p:spPr>
        <p:txBody>
          <a:bodyPr wrap="square">
            <a:spAutoFit/>
          </a:bodyPr>
          <a:lstStyle/>
          <a:p>
            <a:r>
              <a:rPr lang="en-US" altLang="zh-CN" sz="2800" dirty="0" smtClean="0">
                <a:solidFill>
                  <a:srgbClr val="666666"/>
                </a:solidFill>
                <a:latin typeface="LarkHackSafariFont"/>
                <a:hlinkClick r:id="rId3"/>
              </a:rPr>
              <a:t>Resume Builder</a:t>
            </a:r>
            <a:endParaRPr lang="en-US" altLang="zh-CN" sz="2800" dirty="0">
              <a:solidFill>
                <a:srgbClr val="666666"/>
              </a:solidFill>
              <a:latin typeface="LarkHackSafariFont"/>
            </a:endParaRPr>
          </a:p>
        </p:txBody>
      </p:sp>
    </p:spTree>
    <p:extLst>
      <p:ext uri="{BB962C8B-B14F-4D97-AF65-F5344CB8AC3E}">
        <p14:creationId xmlns:p14="http://schemas.microsoft.com/office/powerpoint/2010/main" val="2293957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80400" y="886192"/>
            <a:ext cx="6100760" cy="523220"/>
          </a:xfrm>
          <a:prstGeom prst="rect">
            <a:avLst/>
          </a:prstGeom>
        </p:spPr>
        <p:txBody>
          <a:bodyPr wrap="square">
            <a:spAutoFit/>
          </a:bodyPr>
          <a:lstStyle/>
          <a:p>
            <a:r>
              <a:rPr lang="en-US" altLang="zh-CN" sz="2800" b="1" dirty="0" smtClean="0">
                <a:solidFill>
                  <a:srgbClr val="FF0000"/>
                </a:solidFill>
                <a:latin typeface="新宋体" panose="02010609030101010101" pitchFamily="49" charset="-122"/>
                <a:ea typeface="新宋体" panose="02010609030101010101" pitchFamily="49" charset="-122"/>
              </a:rPr>
              <a:t>/* </a:t>
            </a:r>
            <a:r>
              <a:rPr lang="zh-CN" altLang="en-US" sz="2800" b="1" dirty="0" smtClean="0">
                <a:solidFill>
                  <a:srgbClr val="FF0000"/>
                </a:solidFill>
                <a:latin typeface="新宋体" panose="02010609030101010101" pitchFamily="49" charset="-122"/>
                <a:ea typeface="新宋体" panose="02010609030101010101" pitchFamily="49" charset="-122"/>
              </a:rPr>
              <a:t>休息时间，插播广告。非卖课 </a:t>
            </a:r>
            <a:r>
              <a:rPr lang="en-US" altLang="zh-CN" sz="2800" b="1" dirty="0" smtClean="0">
                <a:solidFill>
                  <a:srgbClr val="FF0000"/>
                </a:solidFill>
                <a:latin typeface="新宋体" panose="02010609030101010101" pitchFamily="49" charset="-122"/>
                <a:ea typeface="新宋体" panose="02010609030101010101" pitchFamily="49" charset="-122"/>
              </a:rPr>
              <a:t>*/</a:t>
            </a:r>
            <a:endParaRPr lang="zh-CN" altLang="en-US" sz="2800" b="1" dirty="0">
              <a:solidFill>
                <a:srgbClr val="FF0000"/>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4097180" y="3095992"/>
            <a:ext cx="2867500" cy="2867500"/>
          </a:xfrm>
          <a:prstGeom prst="rect">
            <a:avLst/>
          </a:prstGeom>
        </p:spPr>
      </p:pic>
      <p:sp>
        <p:nvSpPr>
          <p:cNvPr id="6" name="矩形 5"/>
          <p:cNvSpPr/>
          <p:nvPr/>
        </p:nvSpPr>
        <p:spPr>
          <a:xfrm>
            <a:off x="251940" y="2134272"/>
            <a:ext cx="11957680" cy="461665"/>
          </a:xfrm>
          <a:prstGeom prst="rect">
            <a:avLst/>
          </a:prstGeom>
        </p:spPr>
        <p:txBody>
          <a:bodyPr wrap="square">
            <a:spAutoFit/>
          </a:bodyPr>
          <a:lstStyle/>
          <a:p>
            <a:r>
              <a:rPr lang="zh-CN" altLang="en-US" sz="2400" dirty="0" smtClean="0">
                <a:solidFill>
                  <a:schemeClr val="tx1"/>
                </a:solidFill>
                <a:latin typeface="新宋体" panose="02010609030101010101" pitchFamily="49" charset="-122"/>
                <a:ea typeface="新宋体" panose="02010609030101010101" pitchFamily="49" charset="-122"/>
              </a:rPr>
              <a:t>技术沙龙：</a:t>
            </a:r>
            <a:r>
              <a:rPr lang="en-US" altLang="zh-CN" sz="2400" dirty="0" smtClean="0">
                <a:solidFill>
                  <a:schemeClr val="tx1"/>
                </a:solidFill>
                <a:latin typeface="新宋体" panose="02010609030101010101" pitchFamily="49" charset="-122"/>
                <a:ea typeface="新宋体" panose="02010609030101010101" pitchFamily="49" charset="-122"/>
              </a:rPr>
              <a:t>AI</a:t>
            </a:r>
            <a:r>
              <a:rPr lang="zh-CN" altLang="en-US" sz="2400" dirty="0" smtClean="0">
                <a:solidFill>
                  <a:schemeClr val="tx1"/>
                </a:solidFill>
                <a:latin typeface="新宋体" panose="02010609030101010101" pitchFamily="49" charset="-122"/>
                <a:ea typeface="新宋体" panose="02010609030101010101" pitchFamily="49" charset="-122"/>
              </a:rPr>
              <a:t>编程以及</a:t>
            </a:r>
            <a:r>
              <a:rPr lang="en-US" altLang="zh-CN" sz="2400" dirty="0" smtClean="0">
                <a:solidFill>
                  <a:schemeClr val="tx1"/>
                </a:solidFill>
                <a:latin typeface="新宋体" panose="02010609030101010101" pitchFamily="49" charset="-122"/>
                <a:ea typeface="新宋体" panose="02010609030101010101" pitchFamily="49" charset="-122"/>
              </a:rPr>
              <a:t>Copilot</a:t>
            </a:r>
            <a:r>
              <a:rPr lang="zh-CN" altLang="en-US" sz="2400" dirty="0" smtClean="0">
                <a:solidFill>
                  <a:schemeClr val="tx1"/>
                </a:solidFill>
                <a:latin typeface="新宋体" panose="02010609030101010101" pitchFamily="49" charset="-122"/>
                <a:ea typeface="新宋体" panose="02010609030101010101" pitchFamily="49" charset="-122"/>
              </a:rPr>
              <a:t>（</a:t>
            </a:r>
            <a:r>
              <a:rPr lang="en-US" altLang="zh-CN" sz="2400" dirty="0" err="1" smtClean="0">
                <a:solidFill>
                  <a:schemeClr val="tx1"/>
                </a:solidFill>
                <a:latin typeface="新宋体" panose="02010609030101010101" pitchFamily="49" charset="-122"/>
                <a:ea typeface="新宋体" panose="02010609030101010101" pitchFamily="49" charset="-122"/>
              </a:rPr>
              <a:t>Github</a:t>
            </a:r>
            <a:r>
              <a:rPr lang="en-US" altLang="zh-CN" sz="2400" dirty="0" smtClean="0">
                <a:solidFill>
                  <a:schemeClr val="tx1"/>
                </a:solidFill>
                <a:latin typeface="新宋体" panose="02010609030101010101" pitchFamily="49" charset="-122"/>
                <a:ea typeface="新宋体" panose="02010609030101010101" pitchFamily="49" charset="-122"/>
              </a:rPr>
              <a:t> Copilot</a:t>
            </a:r>
            <a:r>
              <a:rPr lang="zh-CN" altLang="en-US" sz="2400" dirty="0" smtClean="0">
                <a:solidFill>
                  <a:schemeClr val="tx1"/>
                </a:solidFill>
                <a:latin typeface="新宋体" panose="02010609030101010101" pitchFamily="49" charset="-122"/>
                <a:ea typeface="新宋体" panose="02010609030101010101" pitchFamily="49" charset="-122"/>
              </a:rPr>
              <a:t>、通义灵码、</a:t>
            </a:r>
            <a:r>
              <a:rPr lang="en-US" altLang="zh-CN" sz="2400" dirty="0" err="1" smtClean="0">
                <a:solidFill>
                  <a:schemeClr val="tx1"/>
                </a:solidFill>
                <a:latin typeface="新宋体" panose="02010609030101010101" pitchFamily="49" charset="-122"/>
                <a:ea typeface="新宋体" panose="02010609030101010101" pitchFamily="49" charset="-122"/>
              </a:rPr>
              <a:t>CodeGeeX</a:t>
            </a:r>
            <a:r>
              <a:rPr lang="zh-CN" altLang="en-US" sz="2400" dirty="0" smtClean="0">
                <a:solidFill>
                  <a:schemeClr val="tx1"/>
                </a:solidFill>
                <a:latin typeface="新宋体" panose="02010609030101010101" pitchFamily="49" charset="-122"/>
                <a:ea typeface="新宋体" panose="02010609030101010101" pitchFamily="49" charset="-122"/>
              </a:rPr>
              <a:t>等）使用交流</a:t>
            </a:r>
            <a:endParaRPr lang="zh-CN" altLang="en-US" sz="2400" dirty="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359195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 Engineering vs Programming Language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20" name="矩形 19"/>
          <p:cNvSpPr/>
          <p:nvPr/>
        </p:nvSpPr>
        <p:spPr>
          <a:xfrm>
            <a:off x="1329316" y="3364945"/>
            <a:ext cx="1991400" cy="838458"/>
          </a:xfrm>
          <a:prstGeom prst="rect">
            <a:avLst/>
          </a:prstGeom>
          <a:solidFill>
            <a:schemeClr val="bg1"/>
          </a:solidFill>
          <a:ln w="25400" cap="flat" cmpd="sng" algn="ctr">
            <a:solidFill>
              <a:srgbClr val="10398E"/>
            </a:solidFill>
            <a:prstDash val="solid"/>
          </a:ln>
          <a:effectLst/>
        </p:spPr>
        <p:txBody>
          <a:bodyPr lIns="54611" tIns="54611" rIns="54611" bIns="54611" rtlCol="0" anchor="ctr">
            <a:noAutofit/>
          </a:bodyPr>
          <a:lstStyle/>
          <a:p>
            <a:pPr>
              <a:spcBef>
                <a:spcPct val="20000"/>
              </a:spcBef>
              <a:buClr>
                <a:srgbClr val="FFC000"/>
              </a:buClr>
              <a:buSzPct val="75000"/>
              <a:defRPr/>
            </a:pPr>
            <a:r>
              <a:rPr lang="en-US" altLang="zh-CN" sz="1400" dirty="0" smtClean="0">
                <a:solidFill>
                  <a:schemeClr val="tx1"/>
                </a:solidFill>
                <a:latin typeface="微软雅黑" panose="020B0503020204020204" pitchFamily="34" charset="-122"/>
                <a:ea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rPr>
              <a:t>、理解目标要求</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spcBef>
                <a:spcPct val="20000"/>
              </a:spcBef>
              <a:buClr>
                <a:srgbClr val="FFC000"/>
              </a:buClr>
              <a:buSzPct val="75000"/>
              <a:defRPr/>
            </a:pPr>
            <a:r>
              <a:rPr lang="en-US" altLang="zh-CN" sz="1400" dirty="0" smtClean="0">
                <a:solidFill>
                  <a:schemeClr val="tx1"/>
                </a:solidFill>
                <a:latin typeface="微软雅黑" panose="020B0503020204020204" pitchFamily="34" charset="-122"/>
                <a:ea typeface="微软雅黑" panose="020B0503020204020204" pitchFamily="34" charset="-122"/>
              </a:rPr>
              <a:t>2</a:t>
            </a:r>
            <a:r>
              <a:rPr lang="zh-CN" altLang="en-US" sz="1400" dirty="0" smtClean="0">
                <a:solidFill>
                  <a:schemeClr val="tx1"/>
                </a:solidFill>
                <a:latin typeface="微软雅黑" panose="020B0503020204020204" pitchFamily="34" charset="-122"/>
                <a:ea typeface="微软雅黑" panose="020B0503020204020204" pitchFamily="34" charset="-122"/>
              </a:rPr>
              <a:t>、分解实现逻辑</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spcBef>
                <a:spcPct val="20000"/>
              </a:spcBef>
              <a:buClr>
                <a:srgbClr val="FFC000"/>
              </a:buClr>
              <a:buSzPct val="75000"/>
              <a:defRPr/>
            </a:pPr>
            <a:r>
              <a:rPr lang="en-US" altLang="zh-CN" sz="1400" dirty="0" smtClean="0">
                <a:solidFill>
                  <a:schemeClr val="tx1"/>
                </a:solidFill>
                <a:latin typeface="微软雅黑" panose="020B0503020204020204" pitchFamily="34" charset="-122"/>
                <a:ea typeface="微软雅黑" panose="020B0503020204020204" pitchFamily="34" charset="-122"/>
              </a:rPr>
              <a:t>3</a:t>
            </a:r>
            <a:r>
              <a:rPr lang="zh-CN" altLang="en-US" sz="1400" dirty="0">
                <a:solidFill>
                  <a:schemeClr val="tx1"/>
                </a:solidFill>
                <a:latin typeface="微软雅黑" panose="020B0503020204020204" pitchFamily="34" charset="-122"/>
                <a:ea typeface="微软雅黑" panose="020B0503020204020204" pitchFamily="34" charset="-122"/>
              </a:rPr>
              <a:t>、编写</a:t>
            </a:r>
            <a:r>
              <a:rPr lang="zh-CN" altLang="en-US" sz="1400" dirty="0" smtClean="0">
                <a:solidFill>
                  <a:schemeClr val="tx1"/>
                </a:solidFill>
                <a:latin typeface="微软雅黑" panose="020B0503020204020204" pitchFamily="34" charset="-122"/>
                <a:ea typeface="微软雅黑" panose="020B0503020204020204" pitchFamily="34" charset="-122"/>
              </a:rPr>
              <a:t>指令</a:t>
            </a:r>
            <a:r>
              <a:rPr lang="zh-CN" altLang="en-US" sz="1400" dirty="0">
                <a:solidFill>
                  <a:schemeClr val="tx1"/>
                </a:solidFill>
                <a:latin typeface="微软雅黑" panose="020B0503020204020204" pitchFamily="34" charset="-122"/>
                <a:ea typeface="微软雅黑" panose="020B0503020204020204" pitchFamily="34" charset="-122"/>
              </a:rPr>
              <a:t>式</a:t>
            </a:r>
            <a:r>
              <a:rPr lang="zh-CN" altLang="en-US" sz="1400" dirty="0" smtClean="0">
                <a:solidFill>
                  <a:schemeClr val="tx1"/>
                </a:solidFill>
                <a:latin typeface="微软雅黑" panose="020B0503020204020204" pitchFamily="34" charset="-122"/>
                <a:ea typeface="微软雅黑" panose="020B0503020204020204" pitchFamily="34" charset="-122"/>
              </a:rPr>
              <a:t>代码</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23" name="右大括号 22"/>
          <p:cNvSpPr/>
          <p:nvPr/>
        </p:nvSpPr>
        <p:spPr>
          <a:xfrm rot="16200000">
            <a:off x="2394471" y="3055231"/>
            <a:ext cx="631373" cy="3227741"/>
          </a:xfrm>
          <a:prstGeom prst="rightBrace">
            <a:avLst>
              <a:gd name="adj1" fmla="val 8333"/>
              <a:gd name="adj2" fmla="val 27434"/>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pic>
        <p:nvPicPr>
          <p:cNvPr id="3" name="图片 2"/>
          <p:cNvPicPr>
            <a:picLocks noChangeAspect="1"/>
          </p:cNvPicPr>
          <p:nvPr/>
        </p:nvPicPr>
        <p:blipFill>
          <a:blip r:embed="rId3"/>
          <a:stretch>
            <a:fillRect/>
          </a:stretch>
        </p:blipFill>
        <p:spPr>
          <a:xfrm>
            <a:off x="237765" y="3289433"/>
            <a:ext cx="913970" cy="913970"/>
          </a:xfrm>
          <a:prstGeom prst="rect">
            <a:avLst/>
          </a:prstGeom>
        </p:spPr>
      </p:pic>
      <p:sp>
        <p:nvSpPr>
          <p:cNvPr id="8" name="Rectangle 8"/>
          <p:cNvSpPr>
            <a:spLocks noChangeArrowheads="1"/>
          </p:cNvSpPr>
          <p:nvPr/>
        </p:nvSpPr>
        <p:spPr bwMode="auto">
          <a:xfrm>
            <a:off x="987800" y="5026611"/>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文件</a:t>
            </a:r>
            <a:endParaRPr lang="en-US" altLang="zh-CN"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9" name="Rectangle 8"/>
          <p:cNvSpPr>
            <a:spLocks noChangeArrowheads="1"/>
          </p:cNvSpPr>
          <p:nvPr/>
        </p:nvSpPr>
        <p:spPr bwMode="auto">
          <a:xfrm>
            <a:off x="1912069" y="5026611"/>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数据库</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0" name="Rectangle 8"/>
          <p:cNvSpPr>
            <a:spLocks noChangeArrowheads="1"/>
          </p:cNvSpPr>
          <p:nvPr/>
        </p:nvSpPr>
        <p:spPr bwMode="auto">
          <a:xfrm>
            <a:off x="2812187" y="5026611"/>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网络</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1" name="Rectangle 8"/>
          <p:cNvSpPr>
            <a:spLocks noChangeArrowheads="1"/>
          </p:cNvSpPr>
          <p:nvPr/>
        </p:nvSpPr>
        <p:spPr bwMode="auto">
          <a:xfrm>
            <a:off x="3712305" y="5026611"/>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en-US" altLang="zh-CN"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2" name="矩形 11"/>
          <p:cNvSpPr/>
          <p:nvPr/>
        </p:nvSpPr>
        <p:spPr>
          <a:xfrm>
            <a:off x="1993767" y="605946"/>
            <a:ext cx="2564453" cy="461665"/>
          </a:xfrm>
          <a:prstGeom prst="rect">
            <a:avLst/>
          </a:prstGeom>
        </p:spPr>
        <p:txBody>
          <a:bodyPr wrap="square">
            <a:spAutoFit/>
          </a:bodyPr>
          <a:lstStyle/>
          <a:p>
            <a:r>
              <a:rPr lang="zh-CN" altLang="en-US" sz="2400" b="1" dirty="0" smtClean="0">
                <a:solidFill>
                  <a:srgbClr val="F7571B"/>
                </a:solidFill>
                <a:latin typeface="微软雅黑 Light" panose="020B0502040204020203" pitchFamily="34" charset="-122"/>
                <a:ea typeface="微软雅黑 Light" panose="020B0502040204020203" pitchFamily="34" charset="-122"/>
              </a:rPr>
              <a:t>编程语言</a:t>
            </a:r>
            <a:endParaRPr lang="en-US" altLang="zh-CN" sz="2400" b="1" dirty="0">
              <a:solidFill>
                <a:srgbClr val="F7571B"/>
              </a:solidFill>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6004221" y="809869"/>
            <a:ext cx="0" cy="47085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406490" y="3763782"/>
            <a:ext cx="283702"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9" name="矩形 18"/>
          <p:cNvSpPr/>
          <p:nvPr/>
        </p:nvSpPr>
        <p:spPr>
          <a:xfrm>
            <a:off x="3775966" y="3251035"/>
            <a:ext cx="2030780" cy="1077218"/>
          </a:xfrm>
          <a:prstGeom prst="rect">
            <a:avLst/>
          </a:prstGeom>
        </p:spPr>
        <p:txBody>
          <a:bodyPr wrap="square">
            <a:spAutoFit/>
          </a:bodyPr>
          <a:lstStyle/>
          <a:p>
            <a:pPr marL="285750" indent="-285750">
              <a:buFont typeface="Arial" panose="020B0604020202020204" pitchFamily="34" charset="0"/>
              <a:buChar char="•"/>
            </a:pPr>
            <a:r>
              <a:rPr lang="en-US" altLang="zh-CN" sz="1600" dirty="0" smtClean="0">
                <a:solidFill>
                  <a:srgbClr val="121212"/>
                </a:solidFill>
                <a:latin typeface="微软雅黑 Light" panose="020B0502040204020203" pitchFamily="34" charset="-122"/>
                <a:ea typeface="微软雅黑 Light" panose="020B0502040204020203" pitchFamily="34" charset="-122"/>
              </a:rPr>
              <a:t>Web</a:t>
            </a:r>
          </a:p>
          <a:p>
            <a:pPr marL="285750" indent="-285750">
              <a:buFont typeface="Arial" panose="020B0604020202020204" pitchFamily="34" charset="0"/>
              <a:buChar char="•"/>
            </a:pPr>
            <a:r>
              <a:rPr lang="en-US" altLang="zh-CN" sz="1600" dirty="0" smtClean="0">
                <a:solidFill>
                  <a:srgbClr val="121212"/>
                </a:solidFill>
                <a:latin typeface="微软雅黑 Light" panose="020B0502040204020203" pitchFamily="34" charset="-122"/>
                <a:ea typeface="微软雅黑 Light" panose="020B0502040204020203" pitchFamily="34" charset="-122"/>
              </a:rPr>
              <a:t>Native App</a:t>
            </a:r>
          </a:p>
          <a:p>
            <a:pPr marL="285750" indent="-285750">
              <a:buFont typeface="Arial" panose="020B0604020202020204" pitchFamily="34" charset="0"/>
              <a:buChar char="•"/>
            </a:pPr>
            <a:r>
              <a:rPr lang="en-US" altLang="zh-CN" sz="1600" dirty="0" smtClean="0">
                <a:solidFill>
                  <a:srgbClr val="121212"/>
                </a:solidFill>
                <a:latin typeface="微软雅黑 Light" panose="020B0502040204020203" pitchFamily="34" charset="-122"/>
                <a:ea typeface="微软雅黑 Light" panose="020B0502040204020203" pitchFamily="34" charset="-122"/>
              </a:rPr>
              <a:t>Service</a:t>
            </a:r>
          </a:p>
          <a:p>
            <a:pPr marL="285750" indent="-285750">
              <a:buFont typeface="Arial" panose="020B0604020202020204" pitchFamily="34" charset="0"/>
              <a:buChar char="•"/>
            </a:pPr>
            <a:r>
              <a:rPr lang="en-US" altLang="zh-CN" sz="1600" dirty="0" smtClean="0">
                <a:solidFill>
                  <a:srgbClr val="121212"/>
                </a:solidFill>
                <a:latin typeface="微软雅黑 Light" panose="020B0502040204020203" pitchFamily="34" charset="-122"/>
                <a:ea typeface="微软雅黑 Light" panose="020B0502040204020203" pitchFamily="34" charset="-122"/>
              </a:rPr>
              <a:t>Background Job</a:t>
            </a:r>
            <a:endParaRPr lang="en-US" altLang="zh-CN" sz="1600" dirty="0">
              <a:solidFill>
                <a:srgbClr val="121212"/>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255555" y="1066882"/>
            <a:ext cx="5748666" cy="2031325"/>
          </a:xfrm>
          <a:prstGeom prst="rect">
            <a:avLst/>
          </a:prstGeom>
        </p:spPr>
        <p:txBody>
          <a:bodyPr wrap="square">
            <a:spAutoFit/>
          </a:bodyPr>
          <a:lstStyle/>
          <a:p>
            <a:r>
              <a:rPr lang="zh-CN" altLang="en-US" dirty="0" smtClean="0">
                <a:solidFill>
                  <a:srgbClr val="121212"/>
                </a:solidFill>
                <a:latin typeface="微软雅黑 Light" panose="020B0502040204020203" pitchFamily="34" charset="-122"/>
                <a:ea typeface="微软雅黑 Light" panose="020B0502040204020203" pitchFamily="34" charset="-122"/>
              </a:rPr>
              <a:t>编程语言</a:t>
            </a:r>
            <a:r>
              <a:rPr lang="zh-CN" altLang="en-US" dirty="0">
                <a:latin typeface="微软雅黑 Light" panose="020B0502040204020203" pitchFamily="34" charset="-122"/>
                <a:ea typeface="微软雅黑 Light" panose="020B0502040204020203" pitchFamily="34" charset="-122"/>
              </a:rPr>
              <a:t>依赖于</a:t>
            </a:r>
            <a:r>
              <a:rPr lang="zh-CN" altLang="en-US" dirty="0" smtClean="0">
                <a:solidFill>
                  <a:srgbClr val="F7571B"/>
                </a:solidFill>
                <a:latin typeface="微软雅黑 Light" panose="020B0502040204020203" pitchFamily="34" charset="-122"/>
                <a:ea typeface="微软雅黑 Light" panose="020B0502040204020203" pitchFamily="34" charset="-122"/>
              </a:rPr>
              <a:t>编写明确</a:t>
            </a:r>
            <a:r>
              <a:rPr lang="zh-CN" altLang="en-US" dirty="0">
                <a:solidFill>
                  <a:srgbClr val="F7571B"/>
                </a:solidFill>
                <a:latin typeface="微软雅黑 Light" panose="020B0502040204020203" pitchFamily="34" charset="-122"/>
                <a:ea typeface="微软雅黑 Light" panose="020B0502040204020203" pitchFamily="34" charset="-122"/>
              </a:rPr>
              <a:t>的指令</a:t>
            </a:r>
            <a:r>
              <a:rPr lang="zh-CN" altLang="en-US" dirty="0">
                <a:latin typeface="微软雅黑 Light" panose="020B0502040204020203" pitchFamily="34" charset="-122"/>
                <a:ea typeface="微软雅黑 Light" panose="020B0502040204020203" pitchFamily="34" charset="-122"/>
              </a:rPr>
              <a:t>来告诉计算机如何达到一个预期的状态或</a:t>
            </a:r>
            <a:r>
              <a:rPr lang="zh-CN" altLang="en-US" dirty="0" smtClean="0">
                <a:latin typeface="微软雅黑 Light" panose="020B0502040204020203" pitchFamily="34" charset="-122"/>
                <a:ea typeface="微软雅黑 Light" panose="020B0502040204020203" pitchFamily="34" charset="-122"/>
              </a:rPr>
              <a:t>结果，通常</a:t>
            </a:r>
            <a:r>
              <a:rPr lang="zh-CN" altLang="en-US" dirty="0">
                <a:latin typeface="微软雅黑 Light" panose="020B0502040204020203" pitchFamily="34" charset="-122"/>
                <a:ea typeface="微软雅黑 Light" panose="020B0502040204020203" pitchFamily="34" charset="-122"/>
              </a:rPr>
              <a:t>包括算法的详细步骤和处理数据的</a:t>
            </a:r>
            <a:r>
              <a:rPr lang="zh-CN" altLang="en-US" dirty="0" smtClean="0">
                <a:latin typeface="微软雅黑 Light" panose="020B0502040204020203" pitchFamily="34" charset="-122"/>
                <a:ea typeface="微软雅黑 Light" panose="020B0502040204020203" pitchFamily="34" charset="-122"/>
              </a:rPr>
              <a:t>方法。</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编程</a:t>
            </a:r>
            <a:r>
              <a:rPr lang="zh-CN" altLang="en-US" dirty="0">
                <a:latin typeface="微软雅黑 Light" panose="020B0502040204020203" pitchFamily="34" charset="-122"/>
                <a:ea typeface="微软雅黑 Light" panose="020B0502040204020203" pitchFamily="34" charset="-122"/>
              </a:rPr>
              <a:t>通常具有明确</a:t>
            </a:r>
            <a:r>
              <a:rPr lang="zh-CN" altLang="en-US" dirty="0" smtClean="0">
                <a:latin typeface="微软雅黑 Light" panose="020B0502040204020203" pitchFamily="34" charset="-122"/>
                <a:ea typeface="微软雅黑 Light" panose="020B0502040204020203" pitchFamily="34" charset="-122"/>
              </a:rPr>
              <a:t>的</a:t>
            </a:r>
            <a:r>
              <a:rPr lang="zh-CN" altLang="en-US" dirty="0" smtClean="0">
                <a:solidFill>
                  <a:srgbClr val="F7571B"/>
                </a:solidFill>
                <a:latin typeface="微软雅黑 Light" panose="020B0502040204020203" pitchFamily="34" charset="-122"/>
                <a:ea typeface="微软雅黑 Light" panose="020B0502040204020203" pitchFamily="34" charset="-122"/>
              </a:rPr>
              <a:t>精确性</a:t>
            </a:r>
            <a:r>
              <a:rPr lang="zh-CN" altLang="en-US" dirty="0" smtClean="0">
                <a:latin typeface="微软雅黑 Light" panose="020B0502040204020203" pitchFamily="34" charset="-122"/>
                <a:ea typeface="微软雅黑 Light" panose="020B0502040204020203" pitchFamily="34" charset="-122"/>
              </a:rPr>
              <a:t>，在相同</a:t>
            </a:r>
            <a:r>
              <a:rPr lang="zh-CN" altLang="en-US" dirty="0">
                <a:latin typeface="微软雅黑 Light" panose="020B0502040204020203" pitchFamily="34" charset="-122"/>
                <a:ea typeface="微软雅黑 Light" panose="020B0502040204020203" pitchFamily="34" charset="-122"/>
              </a:rPr>
              <a:t>的输入在相同的程序下总是产生相同的</a:t>
            </a:r>
            <a:r>
              <a:rPr lang="zh-CN" altLang="en-US" dirty="0" smtClean="0">
                <a:latin typeface="微软雅黑 Light" panose="020B0502040204020203" pitchFamily="34" charset="-122"/>
                <a:ea typeface="微软雅黑 Light" panose="020B0502040204020203" pitchFamily="34" charset="-122"/>
              </a:rPr>
              <a:t>输出。</a:t>
            </a:r>
            <a:endParaRPr lang="en-US" altLang="zh-CN" dirty="0" smtClean="0">
              <a:latin typeface="微软雅黑 Light" panose="020B0502040204020203" pitchFamily="34" charset="-122"/>
              <a:ea typeface="微软雅黑 Light" panose="020B0502040204020203" pitchFamily="34" charset="-122"/>
            </a:endParaRPr>
          </a:p>
          <a:p>
            <a:endParaRPr lang="en-US" altLang="zh-CN" dirty="0">
              <a:solidFill>
                <a:srgbClr val="121212"/>
              </a:solidFill>
              <a:latin typeface="微软雅黑 Light" panose="020B0502040204020203" pitchFamily="34" charset="-122"/>
              <a:ea typeface="微软雅黑 Light" panose="020B0502040204020203" pitchFamily="34" charset="-122"/>
            </a:endParaRPr>
          </a:p>
          <a:p>
            <a:r>
              <a:rPr lang="zh-CN" altLang="en-US" b="1" dirty="0" smtClean="0">
                <a:solidFill>
                  <a:srgbClr val="F7571B"/>
                </a:solidFill>
                <a:latin typeface="微软雅黑 Light" panose="020B0502040204020203" pitchFamily="34" charset="-122"/>
                <a:ea typeface="微软雅黑 Light" panose="020B0502040204020203" pitchFamily="34" charset="-122"/>
              </a:rPr>
              <a:t>人类告诉计算机怎么做，而不是做什么。（</a:t>
            </a:r>
            <a:r>
              <a:rPr lang="en-US" altLang="zh-CN" b="1" dirty="0" smtClean="0">
                <a:solidFill>
                  <a:srgbClr val="F7571B"/>
                </a:solidFill>
                <a:latin typeface="微软雅黑 Light" panose="020B0502040204020203" pitchFamily="34" charset="-122"/>
                <a:ea typeface="微软雅黑 Light" panose="020B0502040204020203" pitchFamily="34" charset="-122"/>
              </a:rPr>
              <a:t>3GL-4GL</a:t>
            </a:r>
            <a:r>
              <a:rPr lang="zh-CN" altLang="en-US" b="1" dirty="0" smtClean="0">
                <a:solidFill>
                  <a:srgbClr val="F7571B"/>
                </a:solidFill>
                <a:latin typeface="微软雅黑 Light" panose="020B0502040204020203" pitchFamily="34" charset="-122"/>
                <a:ea typeface="微软雅黑 Light" panose="020B0502040204020203" pitchFamily="34" charset="-122"/>
              </a:rPr>
              <a:t>）</a:t>
            </a:r>
            <a:endParaRPr lang="en-US" altLang="zh-CN" b="1" dirty="0">
              <a:solidFill>
                <a:srgbClr val="F7571B"/>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7067228" y="621079"/>
            <a:ext cx="3988279" cy="461665"/>
          </a:xfrm>
          <a:prstGeom prst="rect">
            <a:avLst/>
          </a:prstGeom>
        </p:spPr>
        <p:txBody>
          <a:bodyPr wrap="square">
            <a:spAutoFit/>
          </a:bodyPr>
          <a:lstStyle/>
          <a:p>
            <a:r>
              <a:rPr lang="en-US" altLang="zh-CN" sz="2400" b="1" dirty="0" smtClean="0">
                <a:solidFill>
                  <a:srgbClr val="F7571B"/>
                </a:solidFill>
                <a:latin typeface="微软雅黑 Light" panose="020B0502040204020203" pitchFamily="34" charset="-122"/>
                <a:ea typeface="微软雅黑 Light" panose="020B0502040204020203" pitchFamily="34" charset="-122"/>
              </a:rPr>
              <a:t>PROMPT ENGINEERING</a:t>
            </a:r>
            <a:endParaRPr lang="en-US" altLang="zh-CN" sz="2400" b="1" dirty="0">
              <a:solidFill>
                <a:srgbClr val="F7571B"/>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6095473" y="1058389"/>
            <a:ext cx="5748666" cy="1754326"/>
          </a:xfrm>
          <a:prstGeom prst="rect">
            <a:avLst/>
          </a:prstGeom>
        </p:spPr>
        <p:txBody>
          <a:bodyPr wrap="square">
            <a:spAutoFit/>
          </a:bodyPr>
          <a:lstStyle/>
          <a:p>
            <a:r>
              <a:rPr lang="zh-CN" altLang="en-US" dirty="0" smtClean="0">
                <a:solidFill>
                  <a:srgbClr val="121212"/>
                </a:solidFill>
                <a:latin typeface="微软雅黑 Light" panose="020B0502040204020203" pitchFamily="34" charset="-122"/>
                <a:ea typeface="微软雅黑 Light" panose="020B0502040204020203" pitchFamily="34" charset="-122"/>
              </a:rPr>
              <a:t>通过构建</a:t>
            </a:r>
            <a:r>
              <a:rPr lang="en-US" altLang="zh-CN" dirty="0" smtClean="0">
                <a:solidFill>
                  <a:srgbClr val="121212"/>
                </a:solidFill>
                <a:latin typeface="微软雅黑 Light" panose="020B0502040204020203" pitchFamily="34" charset="-122"/>
                <a:ea typeface="微软雅黑 Light" panose="020B0502040204020203" pitchFamily="34" charset="-122"/>
              </a:rPr>
              <a:t>Prompt</a:t>
            </a:r>
            <a:r>
              <a:rPr lang="zh-CN" altLang="en-US" dirty="0" smtClean="0">
                <a:solidFill>
                  <a:srgbClr val="121212"/>
                </a:solidFill>
                <a:latin typeface="微软雅黑 Light" panose="020B0502040204020203" pitchFamily="34" charset="-122"/>
                <a:ea typeface="微软雅黑 Light" panose="020B0502040204020203" pitchFamily="34" charset="-122"/>
              </a:rPr>
              <a:t>告诉模型想要的</a:t>
            </a:r>
            <a:r>
              <a:rPr lang="zh-CN" altLang="en-US" dirty="0" smtClean="0">
                <a:solidFill>
                  <a:srgbClr val="F7571B"/>
                </a:solidFill>
                <a:latin typeface="微软雅黑 Light" panose="020B0502040204020203" pitchFamily="34" charset="-122"/>
                <a:ea typeface="微软雅黑 Light" panose="020B0502040204020203" pitchFamily="34" charset="-122"/>
              </a:rPr>
              <a:t>结果</a:t>
            </a:r>
            <a:r>
              <a:rPr lang="zh-CN" altLang="en-US" dirty="0" smtClean="0">
                <a:solidFill>
                  <a:srgbClr val="121212"/>
                </a:solidFill>
                <a:latin typeface="微软雅黑 Light" panose="020B0502040204020203" pitchFamily="34" charset="-122"/>
                <a:ea typeface="微软雅黑 Light" panose="020B0502040204020203" pitchFamily="34" charset="-122"/>
              </a:rPr>
              <a:t>，而具体的实现逻辑由模型内部的参数与算法决定。</a:t>
            </a:r>
            <a:endParaRPr lang="en-US" altLang="zh-CN" dirty="0" smtClean="0">
              <a:solidFill>
                <a:srgbClr val="121212"/>
              </a:solidFill>
              <a:latin typeface="微软雅黑 Light" panose="020B0502040204020203" pitchFamily="34" charset="-122"/>
              <a:ea typeface="微软雅黑 Light" panose="020B0502040204020203" pitchFamily="34" charset="-122"/>
            </a:endParaRPr>
          </a:p>
          <a:p>
            <a:r>
              <a:rPr lang="zh-CN" altLang="en-US" dirty="0" smtClean="0">
                <a:solidFill>
                  <a:srgbClr val="121212"/>
                </a:solidFill>
                <a:latin typeface="微软雅黑 Light" panose="020B0502040204020203" pitchFamily="34" charset="-122"/>
                <a:ea typeface="微软雅黑 Light" panose="020B0502040204020203" pitchFamily="34" charset="-122"/>
              </a:rPr>
              <a:t>即使提供相同的</a:t>
            </a:r>
            <a:r>
              <a:rPr lang="en-US" altLang="zh-CN" dirty="0" smtClean="0">
                <a:solidFill>
                  <a:srgbClr val="121212"/>
                </a:solidFill>
                <a:latin typeface="微软雅黑 Light" panose="020B0502040204020203" pitchFamily="34" charset="-122"/>
                <a:ea typeface="微软雅黑 Light" panose="020B0502040204020203" pitchFamily="34" charset="-122"/>
              </a:rPr>
              <a:t>Prompt</a:t>
            </a:r>
            <a:r>
              <a:rPr lang="zh-CN" altLang="en-US" dirty="0" smtClean="0">
                <a:solidFill>
                  <a:srgbClr val="121212"/>
                </a:solidFill>
                <a:latin typeface="微软雅黑 Light" panose="020B0502040204020203" pitchFamily="34" charset="-122"/>
                <a:ea typeface="微软雅黑 Light" panose="020B0502040204020203" pitchFamily="34" charset="-122"/>
              </a:rPr>
              <a:t>给模型，由于内部动态与随机性等特点，产生的输出存在</a:t>
            </a:r>
            <a:r>
              <a:rPr lang="zh-CN" altLang="en-US" dirty="0" smtClean="0">
                <a:solidFill>
                  <a:srgbClr val="F7571B"/>
                </a:solidFill>
                <a:latin typeface="微软雅黑 Light" panose="020B0502040204020203" pitchFamily="34" charset="-122"/>
                <a:ea typeface="微软雅黑 Light" panose="020B0502040204020203" pitchFamily="34" charset="-122"/>
              </a:rPr>
              <a:t>不确定性</a:t>
            </a:r>
            <a:r>
              <a:rPr lang="zh-CN" altLang="en-US" dirty="0" smtClean="0">
                <a:solidFill>
                  <a:srgbClr val="121212"/>
                </a:solidFill>
                <a:latin typeface="微软雅黑 Light" panose="020B0502040204020203" pitchFamily="34" charset="-122"/>
                <a:ea typeface="微软雅黑 Light" panose="020B0502040204020203" pitchFamily="34" charset="-122"/>
              </a:rPr>
              <a:t>。</a:t>
            </a:r>
            <a:endParaRPr lang="en-US" altLang="zh-CN" dirty="0" smtClean="0">
              <a:solidFill>
                <a:srgbClr val="121212"/>
              </a:solidFill>
              <a:latin typeface="微软雅黑 Light" panose="020B0502040204020203" pitchFamily="34" charset="-122"/>
              <a:ea typeface="微软雅黑 Light" panose="020B0502040204020203" pitchFamily="34" charset="-122"/>
            </a:endParaRPr>
          </a:p>
          <a:p>
            <a:endParaRPr lang="en-US" altLang="zh-CN" dirty="0" smtClean="0">
              <a:solidFill>
                <a:srgbClr val="121212"/>
              </a:solidFill>
              <a:latin typeface="微软雅黑 Light" panose="020B0502040204020203" pitchFamily="34" charset="-122"/>
              <a:ea typeface="微软雅黑 Light" panose="020B0502040204020203" pitchFamily="34" charset="-122"/>
            </a:endParaRPr>
          </a:p>
          <a:p>
            <a:r>
              <a:rPr lang="zh-CN" altLang="en-US" b="1" dirty="0" smtClean="0">
                <a:solidFill>
                  <a:srgbClr val="F7571B"/>
                </a:solidFill>
                <a:latin typeface="微软雅黑 Light" panose="020B0502040204020203" pitchFamily="34" charset="-122"/>
                <a:ea typeface="微软雅黑 Light" panose="020B0502040204020203" pitchFamily="34" charset="-122"/>
              </a:rPr>
              <a:t>人类告诉计算机做什么，而不是怎样做。（</a:t>
            </a:r>
            <a:r>
              <a:rPr lang="en-US" altLang="zh-CN" b="1" dirty="0" smtClean="0">
                <a:solidFill>
                  <a:srgbClr val="F7571B"/>
                </a:solidFill>
                <a:latin typeface="微软雅黑 Light" panose="020B0502040204020203" pitchFamily="34" charset="-122"/>
                <a:ea typeface="微软雅黑 Light" panose="020B0502040204020203" pitchFamily="34" charset="-122"/>
              </a:rPr>
              <a:t>5GL+</a:t>
            </a:r>
            <a:r>
              <a:rPr lang="zh-CN" altLang="en-US" b="1" dirty="0" smtClean="0">
                <a:solidFill>
                  <a:srgbClr val="F7571B"/>
                </a:solidFill>
                <a:latin typeface="微软雅黑 Light" panose="020B0502040204020203" pitchFamily="34" charset="-122"/>
                <a:ea typeface="微软雅黑 Light" panose="020B0502040204020203" pitchFamily="34" charset="-122"/>
              </a:rPr>
              <a:t>）</a:t>
            </a:r>
            <a:endParaRPr lang="en-US" altLang="zh-CN" b="1" dirty="0">
              <a:solidFill>
                <a:srgbClr val="F7571B"/>
              </a:solidFill>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4"/>
          <a:stretch>
            <a:fillRect/>
          </a:stretch>
        </p:blipFill>
        <p:spPr>
          <a:xfrm>
            <a:off x="6447942" y="2974545"/>
            <a:ext cx="818519" cy="818519"/>
          </a:xfrm>
          <a:prstGeom prst="rect">
            <a:avLst/>
          </a:prstGeom>
        </p:spPr>
      </p:pic>
      <p:sp>
        <p:nvSpPr>
          <p:cNvPr id="25" name="矩形 24"/>
          <p:cNvSpPr/>
          <p:nvPr/>
        </p:nvSpPr>
        <p:spPr>
          <a:xfrm>
            <a:off x="7670689" y="2954606"/>
            <a:ext cx="2401612" cy="838458"/>
          </a:xfrm>
          <a:prstGeom prst="rect">
            <a:avLst/>
          </a:prstGeom>
          <a:solidFill>
            <a:schemeClr val="bg1"/>
          </a:solidFill>
          <a:ln w="25400" cap="flat" cmpd="sng" algn="ctr">
            <a:solidFill>
              <a:srgbClr val="10398E"/>
            </a:solidFill>
            <a:prstDash val="solid"/>
          </a:ln>
          <a:effectLst/>
        </p:spPr>
        <p:txBody>
          <a:bodyPr lIns="54611" tIns="54611" rIns="54611" bIns="54611" rtlCol="0" anchor="ctr">
            <a:noAutofit/>
          </a:bodyPr>
          <a:lstStyle/>
          <a:p>
            <a:pPr>
              <a:spcBef>
                <a:spcPct val="20000"/>
              </a:spcBef>
              <a:buClr>
                <a:srgbClr val="FFC000"/>
              </a:buClr>
              <a:buSzPct val="75000"/>
              <a:defRPr/>
            </a:pPr>
            <a:r>
              <a:rPr lang="en-US" altLang="zh-CN" sz="1400" dirty="0" smtClean="0">
                <a:solidFill>
                  <a:srgbClr val="FF0000"/>
                </a:solidFill>
                <a:latin typeface="微软雅黑" panose="020B0503020204020204" pitchFamily="34" charset="-122"/>
                <a:ea typeface="微软雅黑" panose="020B0503020204020204" pitchFamily="34" charset="-122"/>
              </a:rPr>
              <a:t>1</a:t>
            </a:r>
            <a:r>
              <a:rPr lang="zh-CN" altLang="en-US" sz="1400" dirty="0" smtClean="0">
                <a:solidFill>
                  <a:srgbClr val="FF0000"/>
                </a:solidFill>
                <a:latin typeface="微软雅黑" panose="020B0503020204020204" pitchFamily="34" charset="-122"/>
                <a:ea typeface="微软雅黑" panose="020B0503020204020204" pitchFamily="34" charset="-122"/>
              </a:rPr>
              <a:t>、明确任务目标</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a:spcBef>
                <a:spcPct val="20000"/>
              </a:spcBef>
              <a:buClr>
                <a:srgbClr val="FFC000"/>
              </a:buClr>
              <a:buSzPct val="75000"/>
              <a:defRPr/>
            </a:pPr>
            <a:r>
              <a:rPr lang="en-US" altLang="zh-CN" sz="1400" dirty="0" smtClean="0">
                <a:solidFill>
                  <a:srgbClr val="FF0000"/>
                </a:solidFill>
                <a:latin typeface="微软雅黑" panose="020B0503020204020204" pitchFamily="34" charset="-122"/>
                <a:ea typeface="微软雅黑" panose="020B0503020204020204" pitchFamily="34" charset="-122"/>
              </a:rPr>
              <a:t>2</a:t>
            </a:r>
            <a:r>
              <a:rPr lang="zh-CN" altLang="en-US" sz="1400" dirty="0" smtClean="0">
                <a:solidFill>
                  <a:srgbClr val="FF0000"/>
                </a:solidFill>
                <a:latin typeface="微软雅黑" panose="020B0503020204020204" pitchFamily="34" charset="-122"/>
                <a:ea typeface="微软雅黑" panose="020B0503020204020204" pitchFamily="34" charset="-122"/>
              </a:rPr>
              <a:t>、提供工作支持</a:t>
            </a:r>
            <a:endParaRPr lang="en-US" altLang="zh-CN" sz="1400" dirty="0" smtClean="0">
              <a:solidFill>
                <a:srgbClr val="FF00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6496165" y="3960226"/>
            <a:ext cx="770296" cy="456792"/>
          </a:xfrm>
          <a:prstGeom prst="rect">
            <a:avLst/>
          </a:prstGeom>
        </p:spPr>
      </p:pic>
      <p:sp>
        <p:nvSpPr>
          <p:cNvPr id="30" name="右大括号 29"/>
          <p:cNvSpPr/>
          <p:nvPr/>
        </p:nvSpPr>
        <p:spPr>
          <a:xfrm rot="16200000">
            <a:off x="7833916" y="3232887"/>
            <a:ext cx="446893" cy="3056912"/>
          </a:xfrm>
          <a:prstGeom prst="rightBrace">
            <a:avLst>
              <a:gd name="adj1" fmla="val 8333"/>
              <a:gd name="adj2" fmla="val 13265"/>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31" name="矩形 30"/>
          <p:cNvSpPr/>
          <p:nvPr/>
        </p:nvSpPr>
        <p:spPr>
          <a:xfrm>
            <a:off x="7670689" y="3937443"/>
            <a:ext cx="2401612" cy="479575"/>
          </a:xfrm>
          <a:prstGeom prst="rect">
            <a:avLst/>
          </a:prstGeom>
          <a:solidFill>
            <a:schemeClr val="bg1"/>
          </a:solidFill>
          <a:ln w="25400" cap="flat" cmpd="sng" algn="ctr">
            <a:solidFill>
              <a:srgbClr val="10398E"/>
            </a:solidFill>
            <a:prstDash val="solid"/>
          </a:ln>
          <a:effectLst/>
        </p:spPr>
        <p:txBody>
          <a:bodyPr lIns="54611" tIns="54611" rIns="54611" bIns="54611" rtlCol="0" anchor="ctr">
            <a:noAutofit/>
          </a:bodyPr>
          <a:lstStyle/>
          <a:p>
            <a:pPr>
              <a:spcBef>
                <a:spcPct val="20000"/>
              </a:spcBef>
              <a:buClr>
                <a:srgbClr val="FFC000"/>
              </a:buClr>
              <a:buSzPct val="75000"/>
              <a:defRPr/>
            </a:pPr>
            <a:r>
              <a:rPr lang="zh-CN" altLang="en-US" sz="1400" dirty="0" smtClean="0">
                <a:solidFill>
                  <a:schemeClr val="tx1"/>
                </a:solidFill>
                <a:latin typeface="微软雅黑" panose="020B0503020204020204" pitchFamily="34" charset="-122"/>
                <a:ea typeface="微软雅黑" panose="020B0503020204020204" pitchFamily="34" charset="-122"/>
              </a:rPr>
              <a:t>输出结果</a:t>
            </a:r>
            <a:endParaRPr lang="en-US" altLang="zh-CN" sz="1400" dirty="0" smtClean="0">
              <a:solidFill>
                <a:schemeClr val="tx1"/>
              </a:solidFill>
              <a:latin typeface="微软雅黑" panose="020B0503020204020204" pitchFamily="34" charset="-122"/>
              <a:ea typeface="微软雅黑" panose="020B0503020204020204" pitchFamily="34" charset="-122"/>
            </a:endParaRPr>
          </a:p>
        </p:txBody>
      </p:sp>
      <p:sp>
        <p:nvSpPr>
          <p:cNvPr id="33" name="Rectangle 8"/>
          <p:cNvSpPr>
            <a:spLocks noChangeArrowheads="1"/>
          </p:cNvSpPr>
          <p:nvPr/>
        </p:nvSpPr>
        <p:spPr bwMode="auto">
          <a:xfrm>
            <a:off x="6370447" y="5086439"/>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网站</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34" name="Rectangle 8"/>
          <p:cNvSpPr>
            <a:spLocks noChangeArrowheads="1"/>
          </p:cNvSpPr>
          <p:nvPr/>
        </p:nvSpPr>
        <p:spPr bwMode="auto">
          <a:xfrm>
            <a:off x="7217762" y="5086439"/>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文档</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35" name="Rectangle 8"/>
          <p:cNvSpPr>
            <a:spLocks noChangeArrowheads="1"/>
          </p:cNvSpPr>
          <p:nvPr/>
        </p:nvSpPr>
        <p:spPr bwMode="auto">
          <a:xfrm>
            <a:off x="8111151" y="5086439"/>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数据库</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36" name="Rectangle 8"/>
          <p:cNvSpPr>
            <a:spLocks noChangeArrowheads="1"/>
          </p:cNvSpPr>
          <p:nvPr/>
        </p:nvSpPr>
        <p:spPr bwMode="auto">
          <a:xfrm>
            <a:off x="8981785" y="5086439"/>
            <a:ext cx="750866" cy="432000"/>
          </a:xfrm>
          <a:prstGeom prst="rect">
            <a:avLst/>
          </a:prstGeom>
          <a:solidFill>
            <a:schemeClr val="tx1">
              <a:lumMod val="50000"/>
              <a:lumOff val="50000"/>
            </a:schemeClr>
          </a:solidFill>
          <a:ln w="9525" algn="ctr">
            <a:noFill/>
            <a:miter lim="800000"/>
          </a:ln>
        </p:spPr>
        <p:txBody>
          <a:bodyPr wrap="square" anchor="ctr">
            <a:noAutofit/>
          </a:bodyPr>
          <a:lstStyle/>
          <a:p>
            <a:pPr marR="0" lvl="0" algn="ctr" defTabSz="914400" rtl="0" eaLnBrk="1" fontAlgn="base" latinLnBrk="0" hangingPunct="1">
              <a:lnSpc>
                <a:spcPct val="100000"/>
              </a:lnSpc>
              <a:spcBef>
                <a:spcPct val="20000"/>
              </a:spcBef>
              <a:spcAft>
                <a:spcPct val="0"/>
              </a:spcAft>
              <a:buClr>
                <a:srgbClr val="C00000"/>
              </a:buClr>
              <a:buSzPct val="75000"/>
              <a:defRPr/>
            </a:pPr>
            <a:r>
              <a:rPr lang="zh-CN" altLang="en-US" sz="1400" dirty="0" smtClean="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第三方工具</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cxnSp>
        <p:nvCxnSpPr>
          <p:cNvPr id="38" name="直接连接符 37"/>
          <p:cNvCxnSpPr/>
          <p:nvPr/>
        </p:nvCxnSpPr>
        <p:spPr>
          <a:xfrm>
            <a:off x="139482" y="5603575"/>
            <a:ext cx="1184413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51705" y="5620248"/>
            <a:ext cx="11831915" cy="1200329"/>
          </a:xfrm>
          <a:prstGeom prst="rect">
            <a:avLst/>
          </a:prstGeom>
        </p:spPr>
        <p:txBody>
          <a:bodyPr wrap="square">
            <a:spAutoFit/>
          </a:bodyPr>
          <a:lstStyle/>
          <a:p>
            <a:pPr marL="342900" indent="-342900">
              <a:buFont typeface="+mj-lt"/>
              <a:buAutoNum type="arabicPeriod"/>
            </a:pPr>
            <a:r>
              <a:rPr lang="zh-CN" altLang="en-US" dirty="0">
                <a:solidFill>
                  <a:srgbClr val="0070C0"/>
                </a:solidFill>
              </a:rPr>
              <a:t>软件工程师需要适应不再依靠指令和控制流，而是变得更</a:t>
            </a:r>
            <a:r>
              <a:rPr lang="zh-CN" altLang="en-US" dirty="0" smtClean="0">
                <a:solidFill>
                  <a:srgbClr val="0070C0"/>
                </a:solidFill>
              </a:rPr>
              <a:t>依赖对模型的理解以及自然语言</a:t>
            </a:r>
            <a:r>
              <a:rPr lang="zh-CN" altLang="en-US" dirty="0">
                <a:solidFill>
                  <a:srgbClr val="0070C0"/>
                </a:solidFill>
              </a:rPr>
              <a:t>的</a:t>
            </a:r>
            <a:r>
              <a:rPr lang="zh-CN" altLang="en-US" dirty="0" smtClean="0">
                <a:solidFill>
                  <a:srgbClr val="0070C0"/>
                </a:solidFill>
              </a:rPr>
              <a:t>构造。</a:t>
            </a:r>
            <a:endParaRPr lang="en-US" altLang="zh-CN" dirty="0" smtClean="0">
              <a:solidFill>
                <a:srgbClr val="0070C0"/>
              </a:solidFill>
            </a:endParaRPr>
          </a:p>
          <a:p>
            <a:pPr marL="342900" indent="-342900">
              <a:buFont typeface="+mj-lt"/>
              <a:buAutoNum type="arabicPeriod"/>
            </a:pPr>
            <a:r>
              <a:rPr lang="en-US" altLang="zh-CN" dirty="0" smtClean="0">
                <a:solidFill>
                  <a:srgbClr val="0070C0"/>
                </a:solidFill>
              </a:rPr>
              <a:t>Prompt Engineering</a:t>
            </a:r>
            <a:r>
              <a:rPr lang="zh-CN" altLang="en-US" dirty="0" smtClean="0">
                <a:solidFill>
                  <a:srgbClr val="0070C0"/>
                </a:solidFill>
              </a:rPr>
              <a:t>存在一定</a:t>
            </a:r>
            <a:r>
              <a:rPr lang="zh-CN" altLang="en-US" dirty="0">
                <a:solidFill>
                  <a:srgbClr val="0070C0"/>
                </a:solidFill>
              </a:rPr>
              <a:t>程度的不确定性，且常常涉及</a:t>
            </a:r>
            <a:r>
              <a:rPr lang="zh-CN" altLang="en-US" dirty="0" smtClean="0">
                <a:solidFill>
                  <a:srgbClr val="0070C0"/>
                </a:solidFill>
              </a:rPr>
              <a:t>统计概率模型。</a:t>
            </a:r>
            <a:endParaRPr lang="en-US" altLang="zh-CN" dirty="0" smtClean="0">
              <a:solidFill>
                <a:srgbClr val="0070C0"/>
              </a:solidFill>
            </a:endParaRPr>
          </a:p>
          <a:p>
            <a:pPr marL="342900" indent="-342900">
              <a:buFont typeface="+mj-lt"/>
              <a:buAutoNum type="arabicPeriod"/>
            </a:pPr>
            <a:r>
              <a:rPr lang="zh-CN" altLang="en-US" dirty="0" smtClean="0">
                <a:solidFill>
                  <a:srgbClr val="0070C0"/>
                </a:solidFill>
              </a:rPr>
              <a:t>传统编程</a:t>
            </a:r>
            <a:r>
              <a:rPr lang="zh-CN" altLang="en-US" dirty="0">
                <a:solidFill>
                  <a:srgbClr val="0070C0"/>
                </a:solidFill>
              </a:rPr>
              <a:t>中，优化可能集中于算法性能改进</a:t>
            </a:r>
            <a:r>
              <a:rPr lang="zh-CN" altLang="en-US" dirty="0" smtClean="0">
                <a:solidFill>
                  <a:srgbClr val="0070C0"/>
                </a:solidFill>
              </a:rPr>
              <a:t>。在</a:t>
            </a:r>
            <a:r>
              <a:rPr lang="en-US" altLang="zh-CN" dirty="0">
                <a:solidFill>
                  <a:srgbClr val="0070C0"/>
                </a:solidFill>
              </a:rPr>
              <a:t>Prompt Engineering</a:t>
            </a:r>
            <a:r>
              <a:rPr lang="zh-CN" altLang="en-US" dirty="0">
                <a:solidFill>
                  <a:srgbClr val="0070C0"/>
                </a:solidFill>
              </a:rPr>
              <a:t>中，优化更多关注于如何构建和调整</a:t>
            </a:r>
            <a:r>
              <a:rPr lang="en-US" altLang="zh-CN" dirty="0" smtClean="0">
                <a:solidFill>
                  <a:srgbClr val="0070C0"/>
                </a:solidFill>
              </a:rPr>
              <a:t>Prompt</a:t>
            </a:r>
            <a:r>
              <a:rPr lang="zh-CN" altLang="en-US" dirty="0" smtClean="0">
                <a:solidFill>
                  <a:srgbClr val="0070C0"/>
                </a:solidFill>
              </a:rPr>
              <a:t>以及优化协调流程来</a:t>
            </a:r>
            <a:r>
              <a:rPr lang="zh-CN" altLang="en-US" dirty="0">
                <a:solidFill>
                  <a:srgbClr val="0070C0"/>
                </a:solidFill>
              </a:rPr>
              <a:t>获得更高质量的输出</a:t>
            </a:r>
            <a:r>
              <a:rPr lang="zh-CN" altLang="en-US" dirty="0" smtClean="0">
                <a:solidFill>
                  <a:srgbClr val="0070C0"/>
                </a:solidFill>
              </a:rPr>
              <a:t>。</a:t>
            </a:r>
            <a:endParaRPr lang="en-US" altLang="zh-CN" b="1" dirty="0">
              <a:solidFill>
                <a:srgbClr val="0070C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398663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614339595"/>
              </p:ext>
            </p:extLst>
          </p:nvPr>
        </p:nvGraphicFramePr>
        <p:xfrm>
          <a:off x="398017" y="2793226"/>
          <a:ext cx="5120467" cy="3339667"/>
        </p:xfrm>
        <a:graphic>
          <a:graphicData uri="http://schemas.openxmlformats.org/drawingml/2006/table">
            <a:tbl>
              <a:tblPr>
                <a:tableStyleId>{FABFCF23-3B69-468F-B69F-88F6DE6A72F2}</a:tableStyleId>
              </a:tblPr>
              <a:tblGrid>
                <a:gridCol w="1992257"/>
                <a:gridCol w="1668379"/>
                <a:gridCol w="1459831"/>
              </a:tblGrid>
              <a:tr h="556151">
                <a:tc>
                  <a:txBody>
                    <a:bodyPr/>
                    <a:lstStyle/>
                    <a:p>
                      <a:pPr algn="l" fontAlgn="b"/>
                      <a:r>
                        <a:rPr lang="en-US" sz="1600" cap="all" dirty="0">
                          <a:effectLst/>
                        </a:rPr>
                        <a:t>MODEL</a:t>
                      </a:r>
                      <a:endParaRPr lang="en-US" sz="1600" b="1" cap="all" dirty="0">
                        <a:effectLst/>
                      </a:endParaRPr>
                    </a:p>
                  </a:txBody>
                  <a:tcPr marL="42739" marR="35616" marT="21369" marB="1335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cap="all" dirty="0">
                          <a:effectLst/>
                        </a:rPr>
                        <a:t>CONTEXT WINDOW</a:t>
                      </a:r>
                      <a:endParaRPr lang="en-US" sz="1600" b="1" cap="all" dirty="0">
                        <a:effectLst/>
                      </a:endParaRPr>
                    </a:p>
                  </a:txBody>
                  <a:tcPr marL="35616" marR="35616" marT="21369" marB="1335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cap="all" dirty="0">
                          <a:effectLst/>
                        </a:rPr>
                        <a:t>TRAINING DATA</a:t>
                      </a:r>
                      <a:endParaRPr lang="en-US" sz="1600" b="1" cap="all" dirty="0">
                        <a:effectLst/>
                      </a:endParaRPr>
                    </a:p>
                  </a:txBody>
                  <a:tcPr marL="35616" marR="42739" marT="21369" marB="1335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151">
                <a:tc>
                  <a:txBody>
                    <a:bodyPr/>
                    <a:lstStyle/>
                    <a:p>
                      <a:pPr fontAlgn="t"/>
                      <a:r>
                        <a:rPr lang="en-US" sz="1600" dirty="0">
                          <a:effectLst/>
                        </a:rPr>
                        <a:t>gpt-4-0125-preview</a:t>
                      </a:r>
                      <a:endParaRPr lang="en-US" sz="1600" dirty="0">
                        <a:effectLst/>
                        <a:latin typeface="var(--monospace)"/>
                      </a:endParaRPr>
                    </a:p>
                  </a:txBody>
                  <a:tcPr marL="42739"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solidFill>
                            <a:srgbClr val="FF0000"/>
                          </a:solidFill>
                          <a:effectLst/>
                        </a:rPr>
                        <a:t>128,000</a:t>
                      </a:r>
                      <a:r>
                        <a:rPr lang="en-US" sz="1600" dirty="0">
                          <a:effectLst/>
                        </a:rPr>
                        <a:t> tokens</a:t>
                      </a:r>
                    </a:p>
                  </a:txBody>
                  <a:tcPr marL="35616"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Up to Dec 2023</a:t>
                      </a:r>
                    </a:p>
                  </a:txBody>
                  <a:tcPr marL="35616" marR="42739"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151">
                <a:tc>
                  <a:txBody>
                    <a:bodyPr/>
                    <a:lstStyle/>
                    <a:p>
                      <a:pPr fontAlgn="t"/>
                      <a:r>
                        <a:rPr lang="en-US" sz="1600" dirty="0">
                          <a:effectLst/>
                        </a:rPr>
                        <a:t>gpt-4-1106-preview</a:t>
                      </a:r>
                      <a:endParaRPr lang="en-US" sz="1600" dirty="0">
                        <a:effectLst/>
                        <a:latin typeface="var(--monospace)"/>
                      </a:endParaRPr>
                    </a:p>
                  </a:txBody>
                  <a:tcPr marL="42739"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solidFill>
                            <a:srgbClr val="FF0000"/>
                          </a:solidFill>
                          <a:effectLst/>
                        </a:rPr>
                        <a:t>128,000</a:t>
                      </a:r>
                      <a:r>
                        <a:rPr lang="en-US" sz="1600" dirty="0">
                          <a:effectLst/>
                        </a:rPr>
                        <a:t> tokens</a:t>
                      </a:r>
                    </a:p>
                  </a:txBody>
                  <a:tcPr marL="35616"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Up to Apr 2023</a:t>
                      </a:r>
                    </a:p>
                  </a:txBody>
                  <a:tcPr marL="35616" marR="42739"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151">
                <a:tc>
                  <a:txBody>
                    <a:bodyPr/>
                    <a:lstStyle/>
                    <a:p>
                      <a:pPr fontAlgn="t"/>
                      <a:r>
                        <a:rPr lang="en-US" sz="1600" dirty="0">
                          <a:effectLst/>
                        </a:rPr>
                        <a:t>gpt-4-1106-vision-preview</a:t>
                      </a:r>
                      <a:endParaRPr lang="en-US" sz="1600" dirty="0">
                        <a:effectLst/>
                        <a:latin typeface="var(--monospace)"/>
                      </a:endParaRPr>
                    </a:p>
                  </a:txBody>
                  <a:tcPr marL="42739"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solidFill>
                            <a:srgbClr val="FF0000"/>
                          </a:solidFill>
                          <a:effectLst/>
                        </a:rPr>
                        <a:t>128,000</a:t>
                      </a:r>
                      <a:r>
                        <a:rPr lang="en-US" sz="1600" dirty="0">
                          <a:effectLst/>
                        </a:rPr>
                        <a:t> tokens</a:t>
                      </a:r>
                    </a:p>
                  </a:txBody>
                  <a:tcPr marL="35616"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Up to Apr 2023</a:t>
                      </a:r>
                    </a:p>
                  </a:txBody>
                  <a:tcPr marL="35616" marR="42739"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151">
                <a:tc>
                  <a:txBody>
                    <a:bodyPr/>
                    <a:lstStyle/>
                    <a:p>
                      <a:pPr fontAlgn="t"/>
                      <a:r>
                        <a:rPr lang="en-US" sz="1600" dirty="0">
                          <a:effectLst/>
                        </a:rPr>
                        <a:t>gpt-4-0613</a:t>
                      </a:r>
                      <a:endParaRPr lang="en-US" sz="1600" dirty="0">
                        <a:effectLst/>
                        <a:latin typeface="var(--monospace)"/>
                      </a:endParaRPr>
                    </a:p>
                  </a:txBody>
                  <a:tcPr marL="42739"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solidFill>
                            <a:srgbClr val="FF0000"/>
                          </a:solidFill>
                          <a:effectLst/>
                        </a:rPr>
                        <a:t>8,192</a:t>
                      </a:r>
                      <a:r>
                        <a:rPr lang="en-US" sz="1600" dirty="0">
                          <a:effectLst/>
                        </a:rPr>
                        <a:t> </a:t>
                      </a:r>
                      <a:r>
                        <a:rPr lang="en-US" sz="1600" dirty="0" smtClean="0">
                          <a:effectLst/>
                        </a:rPr>
                        <a:t>tokens</a:t>
                      </a:r>
                      <a:endParaRPr lang="en-US" sz="1600" dirty="0">
                        <a:effectLst/>
                      </a:endParaRPr>
                    </a:p>
                  </a:txBody>
                  <a:tcPr marL="35616"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Up to Sep 2021</a:t>
                      </a:r>
                    </a:p>
                  </a:txBody>
                  <a:tcPr marL="35616" marR="42739"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151">
                <a:tc>
                  <a:txBody>
                    <a:bodyPr/>
                    <a:lstStyle/>
                    <a:p>
                      <a:pPr fontAlgn="t"/>
                      <a:r>
                        <a:rPr lang="en-US" sz="1600" dirty="0">
                          <a:effectLst/>
                        </a:rPr>
                        <a:t>gpt-4-32k-0613</a:t>
                      </a:r>
                      <a:endParaRPr lang="en-US" sz="1600" dirty="0">
                        <a:effectLst/>
                        <a:latin typeface="var(--monospace)"/>
                      </a:endParaRPr>
                    </a:p>
                  </a:txBody>
                  <a:tcPr marL="42739"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solidFill>
                            <a:srgbClr val="FF0000"/>
                          </a:solidFill>
                          <a:effectLst/>
                        </a:rPr>
                        <a:t>32,768</a:t>
                      </a:r>
                      <a:r>
                        <a:rPr lang="en-US" sz="1600" dirty="0">
                          <a:effectLst/>
                        </a:rPr>
                        <a:t> tokens</a:t>
                      </a:r>
                    </a:p>
                  </a:txBody>
                  <a:tcPr marL="35616" marR="35616"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Up to Sep 2021</a:t>
                      </a:r>
                    </a:p>
                  </a:txBody>
                  <a:tcPr marL="35616" marR="42739" marT="35616" marB="35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矩形 7"/>
          <p:cNvSpPr/>
          <p:nvPr/>
        </p:nvSpPr>
        <p:spPr>
          <a:xfrm>
            <a:off x="6015789" y="2817885"/>
            <a:ext cx="5855368" cy="2862322"/>
          </a:xfrm>
          <a:prstGeom prst="rect">
            <a:avLst/>
          </a:prstGeom>
        </p:spPr>
        <p:txBody>
          <a:bodyPr wrap="square">
            <a:spAutoFit/>
          </a:bodyPr>
          <a:lstStyle/>
          <a:p>
            <a:pPr marL="285750" indent="-285750">
              <a:buFont typeface="Wingdings" panose="05000000000000000000" pitchFamily="2" charset="2"/>
              <a:buChar char="n"/>
            </a:pPr>
            <a:r>
              <a:rPr lang="en-US" altLang="zh-CN" dirty="0" smtClean="0">
                <a:solidFill>
                  <a:srgbClr val="191B1F"/>
                </a:solidFill>
                <a:latin typeface="-apple-system"/>
              </a:rPr>
              <a:t>2023.10</a:t>
            </a:r>
            <a:r>
              <a:rPr lang="zh-CN" altLang="en-US" dirty="0" smtClean="0">
                <a:solidFill>
                  <a:srgbClr val="191B1F"/>
                </a:solidFill>
                <a:latin typeface="-apple-system"/>
              </a:rPr>
              <a:t>，</a:t>
            </a:r>
            <a:r>
              <a:rPr lang="en-US" altLang="zh-CN" dirty="0">
                <a:solidFill>
                  <a:srgbClr val="191B1F"/>
                </a:solidFill>
                <a:latin typeface="-apple-system"/>
              </a:rPr>
              <a:t>Moonshot AI </a:t>
            </a:r>
            <a:r>
              <a:rPr lang="zh-CN" altLang="en-US" dirty="0">
                <a:solidFill>
                  <a:srgbClr val="191B1F"/>
                </a:solidFill>
                <a:latin typeface="-apple-system"/>
              </a:rPr>
              <a:t>的 </a:t>
            </a:r>
            <a:r>
              <a:rPr lang="en-US" altLang="zh-CN" dirty="0">
                <a:solidFill>
                  <a:srgbClr val="191B1F"/>
                </a:solidFill>
                <a:latin typeface="-apple-system"/>
              </a:rPr>
              <a:t>Kimi Chat </a:t>
            </a:r>
            <a:r>
              <a:rPr lang="zh-CN" altLang="en-US" dirty="0">
                <a:solidFill>
                  <a:srgbClr val="191B1F"/>
                </a:solidFill>
                <a:latin typeface="-apple-system"/>
              </a:rPr>
              <a:t>问世，这是首个支持 </a:t>
            </a:r>
            <a:r>
              <a:rPr lang="en-US" altLang="zh-CN" dirty="0">
                <a:solidFill>
                  <a:srgbClr val="191B1F"/>
                </a:solidFill>
                <a:latin typeface="-apple-system"/>
              </a:rPr>
              <a:t>20 </a:t>
            </a:r>
            <a:r>
              <a:rPr lang="zh-CN" altLang="en-US" dirty="0">
                <a:solidFill>
                  <a:srgbClr val="191B1F"/>
                </a:solidFill>
                <a:latin typeface="-apple-system"/>
              </a:rPr>
              <a:t>万汉字输入的智能助手产品；</a:t>
            </a:r>
          </a:p>
          <a:p>
            <a:pPr marL="285750" indent="-285750">
              <a:buFont typeface="Wingdings" panose="05000000000000000000" pitchFamily="2" charset="2"/>
              <a:buChar char="n"/>
            </a:pPr>
            <a:r>
              <a:rPr lang="en-US" altLang="zh-CN" dirty="0" smtClean="0">
                <a:solidFill>
                  <a:srgbClr val="191B1F"/>
                </a:solidFill>
                <a:latin typeface="-apple-system"/>
              </a:rPr>
              <a:t>2023.10</a:t>
            </a:r>
            <a:r>
              <a:rPr lang="zh-CN" altLang="en-US" dirty="0" smtClean="0">
                <a:solidFill>
                  <a:srgbClr val="191B1F"/>
                </a:solidFill>
                <a:latin typeface="-apple-system"/>
              </a:rPr>
              <a:t>，</a:t>
            </a:r>
            <a:r>
              <a:rPr lang="zh-CN" altLang="en-US" dirty="0">
                <a:solidFill>
                  <a:srgbClr val="191B1F"/>
                </a:solidFill>
                <a:latin typeface="-apple-system"/>
              </a:rPr>
              <a:t>百川智能发布 </a:t>
            </a:r>
            <a:r>
              <a:rPr lang="en-US" altLang="zh-CN" dirty="0">
                <a:solidFill>
                  <a:srgbClr val="191B1F"/>
                </a:solidFill>
                <a:latin typeface="-apple-system"/>
              </a:rPr>
              <a:t>Baichuan2-192K </a:t>
            </a:r>
            <a:r>
              <a:rPr lang="zh-CN" altLang="en-US" dirty="0">
                <a:solidFill>
                  <a:srgbClr val="191B1F"/>
                </a:solidFill>
                <a:latin typeface="-apple-system"/>
              </a:rPr>
              <a:t>长窗口大模型，相当于一次处理约</a:t>
            </a:r>
            <a:r>
              <a:rPr lang="en-US" altLang="zh-CN" dirty="0">
                <a:solidFill>
                  <a:srgbClr val="191B1F"/>
                </a:solidFill>
                <a:latin typeface="-apple-system"/>
              </a:rPr>
              <a:t>35 </a:t>
            </a:r>
            <a:r>
              <a:rPr lang="zh-CN" altLang="en-US" dirty="0">
                <a:solidFill>
                  <a:srgbClr val="191B1F"/>
                </a:solidFill>
                <a:latin typeface="-apple-system"/>
              </a:rPr>
              <a:t>万个汉字；</a:t>
            </a:r>
          </a:p>
          <a:p>
            <a:pPr marL="285750" indent="-285750">
              <a:buFont typeface="Wingdings" panose="05000000000000000000" pitchFamily="2" charset="2"/>
              <a:buChar char="n"/>
            </a:pPr>
            <a:r>
              <a:rPr lang="en-US" altLang="zh-CN" dirty="0" smtClean="0">
                <a:solidFill>
                  <a:srgbClr val="191B1F"/>
                </a:solidFill>
                <a:latin typeface="-apple-system"/>
              </a:rPr>
              <a:t>2023.11</a:t>
            </a:r>
            <a:r>
              <a:rPr lang="zh-CN" altLang="en-US" dirty="0" smtClean="0">
                <a:solidFill>
                  <a:srgbClr val="191B1F"/>
                </a:solidFill>
                <a:latin typeface="-apple-system"/>
              </a:rPr>
              <a:t>，</a:t>
            </a:r>
            <a:r>
              <a:rPr lang="en-US" altLang="zh-CN" dirty="0" err="1">
                <a:solidFill>
                  <a:srgbClr val="191B1F"/>
                </a:solidFill>
                <a:latin typeface="-apple-system"/>
              </a:rPr>
              <a:t>OpenAI</a:t>
            </a:r>
            <a:r>
              <a:rPr lang="en-US" altLang="zh-CN" dirty="0">
                <a:solidFill>
                  <a:srgbClr val="191B1F"/>
                </a:solidFill>
                <a:latin typeface="-apple-system"/>
              </a:rPr>
              <a:t> </a:t>
            </a:r>
            <a:r>
              <a:rPr lang="zh-CN" altLang="en-US" dirty="0">
                <a:solidFill>
                  <a:srgbClr val="191B1F"/>
                </a:solidFill>
                <a:latin typeface="-apple-system"/>
              </a:rPr>
              <a:t>发布支持 </a:t>
            </a:r>
            <a:r>
              <a:rPr lang="en-US" altLang="zh-CN" dirty="0">
                <a:solidFill>
                  <a:srgbClr val="191B1F"/>
                </a:solidFill>
                <a:latin typeface="-apple-system"/>
              </a:rPr>
              <a:t>128K </a:t>
            </a:r>
            <a:r>
              <a:rPr lang="zh-CN" altLang="en-US" dirty="0">
                <a:solidFill>
                  <a:srgbClr val="191B1F"/>
                </a:solidFill>
                <a:latin typeface="-apple-system"/>
              </a:rPr>
              <a:t>上下文窗口的 </a:t>
            </a:r>
            <a:r>
              <a:rPr lang="en-US" altLang="zh-CN" dirty="0">
                <a:solidFill>
                  <a:srgbClr val="191B1F"/>
                </a:solidFill>
                <a:latin typeface="-apple-system"/>
              </a:rPr>
              <a:t>GPT-4 Turbo </a:t>
            </a:r>
            <a:r>
              <a:rPr lang="zh-CN" altLang="en-US" dirty="0">
                <a:solidFill>
                  <a:srgbClr val="191B1F"/>
                </a:solidFill>
                <a:latin typeface="-apple-system"/>
              </a:rPr>
              <a:t>模型；</a:t>
            </a:r>
          </a:p>
          <a:p>
            <a:pPr marL="285750" indent="-285750">
              <a:buFont typeface="Wingdings" panose="05000000000000000000" pitchFamily="2" charset="2"/>
              <a:buChar char="n"/>
            </a:pPr>
            <a:r>
              <a:rPr lang="en-US" altLang="zh-CN" dirty="0" smtClean="0">
                <a:solidFill>
                  <a:srgbClr val="191B1F"/>
                </a:solidFill>
                <a:latin typeface="-apple-system"/>
              </a:rPr>
              <a:t>2023.11</a:t>
            </a:r>
            <a:r>
              <a:rPr lang="zh-CN" altLang="en-US" dirty="0" smtClean="0">
                <a:solidFill>
                  <a:srgbClr val="191B1F"/>
                </a:solidFill>
                <a:latin typeface="-apple-system"/>
              </a:rPr>
              <a:t>，</a:t>
            </a:r>
            <a:r>
              <a:rPr lang="en-US" altLang="zh-CN" dirty="0">
                <a:solidFill>
                  <a:srgbClr val="191B1F"/>
                </a:solidFill>
                <a:latin typeface="-apple-system"/>
              </a:rPr>
              <a:t>Anthropic </a:t>
            </a:r>
            <a:r>
              <a:rPr lang="zh-CN" altLang="en-US" dirty="0">
                <a:solidFill>
                  <a:srgbClr val="191B1F"/>
                </a:solidFill>
                <a:latin typeface="-apple-system"/>
              </a:rPr>
              <a:t>发布支持 </a:t>
            </a:r>
            <a:r>
              <a:rPr lang="en-US" altLang="zh-CN" dirty="0">
                <a:solidFill>
                  <a:srgbClr val="191B1F"/>
                </a:solidFill>
                <a:latin typeface="-apple-system"/>
              </a:rPr>
              <a:t>200K </a:t>
            </a:r>
            <a:r>
              <a:rPr lang="zh-CN" altLang="en-US" dirty="0">
                <a:solidFill>
                  <a:srgbClr val="191B1F"/>
                </a:solidFill>
                <a:latin typeface="-apple-system"/>
              </a:rPr>
              <a:t>上下文窗口的 </a:t>
            </a:r>
            <a:r>
              <a:rPr lang="en-US" altLang="zh-CN" dirty="0">
                <a:solidFill>
                  <a:srgbClr val="191B1F"/>
                </a:solidFill>
                <a:latin typeface="-apple-system"/>
              </a:rPr>
              <a:t>Claude 2.1 </a:t>
            </a:r>
            <a:r>
              <a:rPr lang="zh-CN" altLang="en-US" dirty="0">
                <a:solidFill>
                  <a:srgbClr val="191B1F"/>
                </a:solidFill>
                <a:latin typeface="-apple-system"/>
              </a:rPr>
              <a:t>模型</a:t>
            </a:r>
            <a:r>
              <a:rPr lang="en-US" altLang="zh-CN" dirty="0">
                <a:solidFill>
                  <a:srgbClr val="191B1F"/>
                </a:solidFill>
                <a:latin typeface="-apple-system"/>
              </a:rPr>
              <a:t>;</a:t>
            </a:r>
          </a:p>
          <a:p>
            <a:pPr marL="285750" indent="-285750">
              <a:buFont typeface="Wingdings" panose="05000000000000000000" pitchFamily="2" charset="2"/>
              <a:buChar char="n"/>
            </a:pPr>
            <a:r>
              <a:rPr lang="en-US" altLang="zh-CN" dirty="0" smtClean="0">
                <a:solidFill>
                  <a:srgbClr val="191B1F"/>
                </a:solidFill>
                <a:latin typeface="-apple-system"/>
              </a:rPr>
              <a:t>2023.12</a:t>
            </a:r>
            <a:r>
              <a:rPr lang="zh-CN" altLang="en-US" dirty="0" smtClean="0">
                <a:solidFill>
                  <a:srgbClr val="191B1F"/>
                </a:solidFill>
                <a:latin typeface="-apple-system"/>
              </a:rPr>
              <a:t>，</a:t>
            </a:r>
            <a:r>
              <a:rPr lang="zh-CN" altLang="en-US" dirty="0">
                <a:solidFill>
                  <a:srgbClr val="191B1F"/>
                </a:solidFill>
                <a:latin typeface="-apple-system"/>
              </a:rPr>
              <a:t>零一万物开源了长文本模型 </a:t>
            </a:r>
            <a:r>
              <a:rPr lang="en-US" altLang="zh-CN" dirty="0">
                <a:solidFill>
                  <a:srgbClr val="191B1F"/>
                </a:solidFill>
                <a:latin typeface="-apple-system"/>
              </a:rPr>
              <a:t>Yi-6B-200K</a:t>
            </a:r>
            <a:r>
              <a:rPr lang="zh-CN" altLang="en-US" dirty="0">
                <a:solidFill>
                  <a:srgbClr val="191B1F"/>
                </a:solidFill>
                <a:latin typeface="-apple-system"/>
              </a:rPr>
              <a:t> 和 </a:t>
            </a:r>
            <a:r>
              <a:rPr lang="en-US" altLang="zh-CN" dirty="0">
                <a:solidFill>
                  <a:srgbClr val="191B1F"/>
                </a:solidFill>
                <a:latin typeface="-apple-system"/>
              </a:rPr>
              <a:t>Yi-34B-200K</a:t>
            </a:r>
            <a:r>
              <a:rPr lang="zh-CN" altLang="en-US" dirty="0">
                <a:solidFill>
                  <a:srgbClr val="191B1F"/>
                </a:solidFill>
                <a:latin typeface="-apple-system"/>
              </a:rPr>
              <a:t>。</a:t>
            </a:r>
          </a:p>
        </p:txBody>
      </p:sp>
      <p:sp>
        <p:nvSpPr>
          <p:cNvPr id="13" name="矩形 12"/>
          <p:cNvSpPr/>
          <p:nvPr/>
        </p:nvSpPr>
        <p:spPr>
          <a:xfrm>
            <a:off x="398017" y="846357"/>
            <a:ext cx="11042932" cy="707886"/>
          </a:xfrm>
          <a:prstGeom prst="rect">
            <a:avLst/>
          </a:prstGeom>
        </p:spPr>
        <p:txBody>
          <a:bodyPr wrap="square">
            <a:spAutoFit/>
          </a:bodyPr>
          <a:lstStyle/>
          <a:p>
            <a:r>
              <a:rPr lang="en-US" altLang="zh-CN" sz="2000" dirty="0" smtClean="0">
                <a:solidFill>
                  <a:srgbClr val="00B050"/>
                </a:solidFill>
              </a:rPr>
              <a:t>Prompt</a:t>
            </a:r>
            <a:r>
              <a:rPr lang="zh-CN" altLang="en-US" sz="2000" dirty="0" smtClean="0">
                <a:solidFill>
                  <a:srgbClr val="00B050"/>
                </a:solidFill>
              </a:rPr>
              <a:t>越写越长怎么办</a:t>
            </a:r>
            <a:r>
              <a:rPr lang="zh-CN" altLang="en-US" sz="2000" dirty="0" smtClean="0"/>
              <a:t>？</a:t>
            </a:r>
            <a:r>
              <a:rPr lang="en-US" altLang="zh-CN" sz="2000" dirty="0" smtClean="0"/>
              <a:t>Prompt</a:t>
            </a:r>
            <a:r>
              <a:rPr lang="zh-CN" altLang="en-US" sz="2000" dirty="0" smtClean="0"/>
              <a:t>的长度限制，对于手工编写或程序生成较长</a:t>
            </a:r>
            <a:r>
              <a:rPr lang="en-US" altLang="zh-CN" sz="2000" dirty="0" smtClean="0"/>
              <a:t>Prompt</a:t>
            </a:r>
            <a:r>
              <a:rPr lang="zh-CN" altLang="en-US" sz="2000" dirty="0" smtClean="0"/>
              <a:t>（如</a:t>
            </a:r>
            <a:r>
              <a:rPr lang="en-US" altLang="zh-CN" sz="2000" dirty="0" smtClean="0"/>
              <a:t>RAG</a:t>
            </a:r>
            <a:r>
              <a:rPr lang="zh-CN" altLang="en-US" sz="2000" dirty="0" smtClean="0"/>
              <a:t>）时，都有较大影响。</a:t>
            </a:r>
            <a:endParaRPr lang="zh-CN" altLang="en-US" sz="2000" dirty="0"/>
          </a:p>
        </p:txBody>
      </p:sp>
      <p:sp>
        <p:nvSpPr>
          <p:cNvPr id="14" name="矩形 13"/>
          <p:cNvSpPr/>
          <p:nvPr/>
        </p:nvSpPr>
        <p:spPr>
          <a:xfrm>
            <a:off x="398018" y="1654179"/>
            <a:ext cx="11280636" cy="707886"/>
          </a:xfrm>
          <a:prstGeom prst="rect">
            <a:avLst/>
          </a:prstGeom>
        </p:spPr>
        <p:txBody>
          <a:bodyPr wrap="square">
            <a:spAutoFit/>
          </a:bodyPr>
          <a:lstStyle/>
          <a:p>
            <a:r>
              <a:rPr lang="en-US" altLang="zh-CN" sz="2000" dirty="0" smtClean="0">
                <a:solidFill>
                  <a:srgbClr val="FF0000"/>
                </a:solidFill>
              </a:rPr>
              <a:t>Length-Extrapolation</a:t>
            </a:r>
            <a:r>
              <a:rPr lang="zh-CN" altLang="en-US" sz="2000" dirty="0" smtClean="0">
                <a:solidFill>
                  <a:srgbClr val="FF0000"/>
                </a:solidFill>
              </a:rPr>
              <a:t>（长度外推）</a:t>
            </a:r>
            <a:r>
              <a:rPr lang="zh-CN" altLang="en-US" sz="2000" dirty="0" smtClean="0"/>
              <a:t>技术，扩大了</a:t>
            </a:r>
            <a:r>
              <a:rPr lang="en-US" altLang="zh-CN" sz="2000" dirty="0" smtClean="0"/>
              <a:t>Context Window</a:t>
            </a:r>
            <a:r>
              <a:rPr lang="zh-CN" altLang="en-US" sz="2000" dirty="0" smtClean="0"/>
              <a:t>，为编写或生成</a:t>
            </a:r>
            <a:r>
              <a:rPr lang="en-US" altLang="zh-CN" sz="2000" dirty="0" smtClean="0"/>
              <a:t>Prompt</a:t>
            </a:r>
            <a:r>
              <a:rPr lang="zh-CN" altLang="en-US" sz="2000" dirty="0" smtClean="0"/>
              <a:t>提高了更大的灵活度。</a:t>
            </a:r>
            <a:endParaRPr lang="zh-CN" altLang="en-US" sz="2000" dirty="0"/>
          </a:p>
        </p:txBody>
      </p:sp>
      <p:sp>
        <p:nvSpPr>
          <p:cNvPr id="15" name="矩形 14"/>
          <p:cNvSpPr/>
          <p:nvPr/>
        </p:nvSpPr>
        <p:spPr>
          <a:xfrm>
            <a:off x="326921" y="6513094"/>
            <a:ext cx="11114028" cy="338554"/>
          </a:xfrm>
          <a:prstGeom prst="rect">
            <a:avLst/>
          </a:prstGeom>
        </p:spPr>
        <p:txBody>
          <a:bodyPr wrap="square">
            <a:spAutoFit/>
          </a:bodyPr>
          <a:lstStyle/>
          <a:p>
            <a:r>
              <a:rPr lang="en-US" altLang="zh-CN" sz="1600" i="1" dirty="0" smtClean="0">
                <a:solidFill>
                  <a:srgbClr val="5D84D1"/>
                </a:solidFill>
              </a:rPr>
              <a:t>《TRAIN </a:t>
            </a:r>
            <a:r>
              <a:rPr lang="en-US" altLang="zh-CN" sz="1600" i="1" dirty="0">
                <a:solidFill>
                  <a:srgbClr val="5D84D1"/>
                </a:solidFill>
              </a:rPr>
              <a:t>SHORT, TEST LONG: ATTENTION WITH LINEAR BIASES ENABLES INPUT LENGTH </a:t>
            </a:r>
            <a:r>
              <a:rPr lang="en-US" altLang="zh-CN" sz="1600" i="1" dirty="0" smtClean="0">
                <a:solidFill>
                  <a:srgbClr val="5D84D1"/>
                </a:solidFill>
              </a:rPr>
              <a:t>EXTRAPOLATION》</a:t>
            </a:r>
            <a:endParaRPr lang="zh-CN" altLang="en-US" sz="1600" i="1" dirty="0">
              <a:solidFill>
                <a:srgbClr val="5D84D1"/>
              </a:solidFill>
            </a:endParaRPr>
          </a:p>
        </p:txBody>
      </p:sp>
    </p:spTree>
    <p:extLst>
      <p:ext uri="{BB962C8B-B14F-4D97-AF65-F5344CB8AC3E}">
        <p14:creationId xmlns:p14="http://schemas.microsoft.com/office/powerpoint/2010/main" val="916260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能写多长？长度外推</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59593" y="2424904"/>
            <a:ext cx="10638620" cy="1312905"/>
          </a:xfrm>
          <a:prstGeom prst="rect">
            <a:avLst/>
          </a:prstGeom>
        </p:spPr>
      </p:pic>
      <p:pic>
        <p:nvPicPr>
          <p:cNvPr id="6" name="图片 5"/>
          <p:cNvPicPr>
            <a:picLocks noChangeAspect="1"/>
          </p:cNvPicPr>
          <p:nvPr/>
        </p:nvPicPr>
        <p:blipFill>
          <a:blip r:embed="rId4"/>
          <a:stretch>
            <a:fillRect/>
          </a:stretch>
        </p:blipFill>
        <p:spPr>
          <a:xfrm>
            <a:off x="540900" y="4030026"/>
            <a:ext cx="6114155" cy="1408244"/>
          </a:xfrm>
          <a:prstGeom prst="rect">
            <a:avLst/>
          </a:prstGeom>
        </p:spPr>
      </p:pic>
      <p:sp>
        <p:nvSpPr>
          <p:cNvPr id="13" name="矩形 12"/>
          <p:cNvSpPr/>
          <p:nvPr/>
        </p:nvSpPr>
        <p:spPr>
          <a:xfrm>
            <a:off x="359593" y="678240"/>
            <a:ext cx="7696444" cy="369332"/>
          </a:xfrm>
          <a:prstGeom prst="rect">
            <a:avLst/>
          </a:prstGeom>
        </p:spPr>
        <p:txBody>
          <a:bodyPr wrap="square">
            <a:spAutoFit/>
          </a:bodyPr>
          <a:lstStyle/>
          <a:p>
            <a:r>
              <a:rPr lang="en-US" altLang="zh-CN" dirty="0" err="1" smtClean="0"/>
              <a:t>RoPE</a:t>
            </a:r>
            <a:r>
              <a:rPr lang="zh-CN" altLang="en-US" dirty="0" smtClean="0"/>
              <a:t>相对位置旋转编码：对于位置</a:t>
            </a:r>
            <a:r>
              <a:rPr lang="en-US" altLang="zh-CN" dirty="0" smtClean="0"/>
              <a:t>m</a:t>
            </a:r>
            <a:r>
              <a:rPr lang="zh-CN" altLang="en-US" dirty="0" smtClean="0"/>
              <a:t>的向量</a:t>
            </a:r>
            <a:r>
              <a:rPr lang="en-US" altLang="zh-CN" dirty="0" smtClean="0"/>
              <a:t>q</a:t>
            </a:r>
            <a:r>
              <a:rPr lang="zh-CN" altLang="en-US" dirty="0" smtClean="0"/>
              <a:t>，逆时针旋转</a:t>
            </a:r>
            <a:endParaRPr lang="zh-CN" altLang="en-US" dirty="0"/>
          </a:p>
        </p:txBody>
      </p:sp>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3732" y="1027195"/>
            <a:ext cx="5799005" cy="1157079"/>
          </a:xfrm>
          <a:prstGeom prst="rect">
            <a:avLst/>
          </a:prstGeom>
        </p:spPr>
      </p:pic>
      <p:pic>
        <p:nvPicPr>
          <p:cNvPr id="15" name="图片 14"/>
          <p:cNvPicPr>
            <a:picLocks noChangeAspect="1"/>
          </p:cNvPicPr>
          <p:nvPr/>
        </p:nvPicPr>
        <p:blipFill>
          <a:blip r:embed="rId6"/>
          <a:stretch>
            <a:fillRect/>
          </a:stretch>
        </p:blipFill>
        <p:spPr>
          <a:xfrm>
            <a:off x="6415331" y="630605"/>
            <a:ext cx="544619" cy="456302"/>
          </a:xfrm>
          <a:prstGeom prst="rect">
            <a:avLst/>
          </a:prstGeom>
        </p:spPr>
      </p:pic>
      <p:sp>
        <p:nvSpPr>
          <p:cNvPr id="16" name="矩形 15"/>
          <p:cNvSpPr/>
          <p:nvPr/>
        </p:nvSpPr>
        <p:spPr>
          <a:xfrm>
            <a:off x="6959950" y="657863"/>
            <a:ext cx="646331" cy="369332"/>
          </a:xfrm>
          <a:prstGeom prst="rect">
            <a:avLst/>
          </a:prstGeom>
        </p:spPr>
        <p:txBody>
          <a:bodyPr wrap="none">
            <a:spAutoFit/>
          </a:bodyPr>
          <a:lstStyle/>
          <a:p>
            <a:r>
              <a:rPr lang="zh-CN" altLang="en-US" dirty="0" smtClean="0"/>
              <a:t>度。</a:t>
            </a:r>
            <a:endParaRPr lang="zh-CN" altLang="en-US" dirty="0"/>
          </a:p>
        </p:txBody>
      </p:sp>
      <p:sp>
        <p:nvSpPr>
          <p:cNvPr id="10" name="矩形 9"/>
          <p:cNvSpPr/>
          <p:nvPr/>
        </p:nvSpPr>
        <p:spPr>
          <a:xfrm>
            <a:off x="589520" y="2021215"/>
            <a:ext cx="5792077" cy="369332"/>
          </a:xfrm>
          <a:prstGeom prst="rect">
            <a:avLst/>
          </a:prstGeom>
        </p:spPr>
        <p:txBody>
          <a:bodyPr wrap="square">
            <a:spAutoFit/>
          </a:bodyPr>
          <a:lstStyle/>
          <a:p>
            <a:r>
              <a:rPr lang="zh-CN" altLang="en-US" b="1" dirty="0" smtClean="0"/>
              <a:t>直接外推</a:t>
            </a:r>
            <a:r>
              <a:rPr lang="en-US" altLang="zh-CN" b="1" dirty="0" smtClean="0"/>
              <a:t>+fine-turning</a:t>
            </a:r>
            <a:endParaRPr lang="zh-CN" altLang="en-US" b="1" dirty="0"/>
          </a:p>
        </p:txBody>
      </p:sp>
      <p:sp>
        <p:nvSpPr>
          <p:cNvPr id="11" name="矩形 10"/>
          <p:cNvSpPr/>
          <p:nvPr/>
        </p:nvSpPr>
        <p:spPr>
          <a:xfrm>
            <a:off x="589520" y="3765887"/>
            <a:ext cx="5792077" cy="369332"/>
          </a:xfrm>
          <a:prstGeom prst="rect">
            <a:avLst/>
          </a:prstGeom>
        </p:spPr>
        <p:txBody>
          <a:bodyPr wrap="square">
            <a:spAutoFit/>
          </a:bodyPr>
          <a:lstStyle/>
          <a:p>
            <a:r>
              <a:rPr lang="zh-CN" altLang="en-US" b="1" dirty="0" smtClean="0"/>
              <a:t>内插外推</a:t>
            </a:r>
            <a:endParaRPr lang="zh-CN" altLang="en-US" b="1" dirty="0"/>
          </a:p>
        </p:txBody>
      </p:sp>
      <p:sp>
        <p:nvSpPr>
          <p:cNvPr id="12" name="矩形 11"/>
          <p:cNvSpPr/>
          <p:nvPr/>
        </p:nvSpPr>
        <p:spPr>
          <a:xfrm>
            <a:off x="589520" y="5545821"/>
            <a:ext cx="5792077" cy="369332"/>
          </a:xfrm>
          <a:prstGeom prst="rect">
            <a:avLst/>
          </a:prstGeom>
        </p:spPr>
        <p:txBody>
          <a:bodyPr wrap="square">
            <a:spAutoFit/>
          </a:bodyPr>
          <a:lstStyle/>
          <a:p>
            <a:r>
              <a:rPr lang="en-US" altLang="zh-CN" b="1" dirty="0" smtClean="0"/>
              <a:t>NTK-</a:t>
            </a:r>
            <a:r>
              <a:rPr lang="en-US" altLang="zh-CN" b="1" dirty="0" err="1" smtClean="0"/>
              <a:t>RoPE</a:t>
            </a:r>
            <a:r>
              <a:rPr lang="zh-CN" altLang="en-US" b="1" dirty="0" smtClean="0"/>
              <a:t>插值</a:t>
            </a:r>
            <a:endParaRPr lang="zh-CN" altLang="en-US" b="1" dirty="0"/>
          </a:p>
        </p:txBody>
      </p:sp>
      <p:sp>
        <p:nvSpPr>
          <p:cNvPr id="4" name="矩形 3"/>
          <p:cNvSpPr/>
          <p:nvPr/>
        </p:nvSpPr>
        <p:spPr>
          <a:xfrm>
            <a:off x="0" y="6445179"/>
            <a:ext cx="7283116" cy="338554"/>
          </a:xfrm>
          <a:prstGeom prst="rect">
            <a:avLst/>
          </a:prstGeom>
        </p:spPr>
        <p:txBody>
          <a:bodyPr wrap="square">
            <a:spAutoFit/>
          </a:bodyPr>
          <a:lstStyle/>
          <a:p>
            <a:r>
              <a:rPr lang="en-US" altLang="zh-CN" sz="1600" dirty="0">
                <a:hlinkClick r:id="rId7"/>
              </a:rPr>
              <a:t>Transformer</a:t>
            </a:r>
            <a:r>
              <a:rPr lang="zh-CN" altLang="en-US" sz="1600" dirty="0">
                <a:hlinkClick r:id="rId7"/>
              </a:rPr>
              <a:t>升级之路：</a:t>
            </a:r>
            <a:r>
              <a:rPr lang="en-US" altLang="zh-CN" sz="1600" dirty="0">
                <a:hlinkClick r:id="rId7"/>
              </a:rPr>
              <a:t>16</a:t>
            </a:r>
            <a:r>
              <a:rPr lang="zh-CN" altLang="en-US" sz="1600" dirty="0">
                <a:hlinkClick r:id="rId7"/>
              </a:rPr>
              <a:t>、“复盘”长度外推技术 </a:t>
            </a:r>
            <a:r>
              <a:rPr lang="en-US" altLang="zh-CN" sz="1600" dirty="0">
                <a:hlinkClick r:id="rId7"/>
              </a:rPr>
              <a:t>- </a:t>
            </a:r>
            <a:r>
              <a:rPr lang="zh-CN" altLang="en-US" sz="1600" dirty="0">
                <a:hlinkClick r:id="rId7"/>
              </a:rPr>
              <a:t>科学</a:t>
            </a:r>
            <a:r>
              <a:rPr lang="zh-CN" altLang="en-US" sz="1600" dirty="0" smtClean="0">
                <a:hlinkClick r:id="rId7"/>
              </a:rPr>
              <a:t>空间</a:t>
            </a:r>
            <a:endParaRPr lang="zh-CN" altLang="en-US" sz="1600" dirty="0"/>
          </a:p>
        </p:txBody>
      </p:sp>
      <p:sp>
        <p:nvSpPr>
          <p:cNvPr id="5" name="矩形 4"/>
          <p:cNvSpPr/>
          <p:nvPr/>
        </p:nvSpPr>
        <p:spPr>
          <a:xfrm>
            <a:off x="5791281" y="6445179"/>
            <a:ext cx="6096000" cy="338554"/>
          </a:xfrm>
          <a:prstGeom prst="rect">
            <a:avLst/>
          </a:prstGeom>
        </p:spPr>
        <p:txBody>
          <a:bodyPr>
            <a:spAutoFit/>
          </a:bodyPr>
          <a:lstStyle/>
          <a:p>
            <a:r>
              <a:rPr lang="en-US" altLang="zh-CN" sz="1600" dirty="0">
                <a:hlinkClick r:id="rId8"/>
              </a:rPr>
              <a:t>Transformer</a:t>
            </a:r>
            <a:r>
              <a:rPr lang="zh-CN" altLang="en-US" sz="1600" dirty="0">
                <a:hlinkClick r:id="rId8"/>
              </a:rPr>
              <a:t>升级之路：</a:t>
            </a:r>
            <a:r>
              <a:rPr lang="en-US" altLang="zh-CN" sz="1600" dirty="0">
                <a:hlinkClick r:id="rId8"/>
              </a:rPr>
              <a:t>2</a:t>
            </a:r>
            <a:r>
              <a:rPr lang="zh-CN" altLang="en-US" sz="1600" dirty="0">
                <a:hlinkClick r:id="rId8"/>
              </a:rPr>
              <a:t>、博采众长的旋转式位置编码 </a:t>
            </a:r>
            <a:r>
              <a:rPr lang="en-US" altLang="zh-CN" sz="1600" dirty="0">
                <a:hlinkClick r:id="rId8"/>
              </a:rPr>
              <a:t>- </a:t>
            </a:r>
            <a:r>
              <a:rPr lang="zh-CN" altLang="en-US" sz="1600" dirty="0">
                <a:hlinkClick r:id="rId8"/>
              </a:rPr>
              <a:t>科学</a:t>
            </a:r>
            <a:r>
              <a:rPr lang="zh-CN" altLang="en-US" sz="1600" dirty="0" smtClean="0">
                <a:hlinkClick r:id="rId8"/>
              </a:rPr>
              <a:t>空间</a:t>
            </a:r>
            <a:endParaRPr lang="zh-CN" altLang="en-US" sz="1600" dirty="0"/>
          </a:p>
        </p:txBody>
      </p:sp>
    </p:spTree>
    <p:extLst>
      <p:ext uri="{BB962C8B-B14F-4D97-AF65-F5344CB8AC3E}">
        <p14:creationId xmlns:p14="http://schemas.microsoft.com/office/powerpoint/2010/main" val="31753533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能写多长？大海捞针实验</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148148" y="6459414"/>
            <a:ext cx="10202778" cy="369332"/>
          </a:xfrm>
          <a:prstGeom prst="rect">
            <a:avLst/>
          </a:prstGeom>
        </p:spPr>
        <p:txBody>
          <a:bodyPr wrap="square">
            <a:spAutoFit/>
          </a:bodyPr>
          <a:lstStyle/>
          <a:p>
            <a:r>
              <a:rPr lang="zh-CN" altLang="en-US" i="1" dirty="0">
                <a:solidFill>
                  <a:srgbClr val="5D84D1"/>
                </a:solidFill>
              </a:rPr>
              <a:t>https://github.com/gkamradt/LLMTest_NeedleInAHaystack?tab=readme-ov-file</a:t>
            </a:r>
          </a:p>
        </p:txBody>
      </p:sp>
      <p:sp>
        <p:nvSpPr>
          <p:cNvPr id="5" name="矩形 4"/>
          <p:cNvSpPr/>
          <p:nvPr/>
        </p:nvSpPr>
        <p:spPr>
          <a:xfrm>
            <a:off x="248168" y="741766"/>
            <a:ext cx="7740800"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AI</a:t>
            </a:r>
            <a:r>
              <a:rPr lang="zh-CN" altLang="en-US" dirty="0" smtClean="0">
                <a:latin typeface="新宋体" panose="02010609030101010101" pitchFamily="49" charset="-122"/>
                <a:ea typeface="新宋体" panose="02010609030101010101" pitchFamily="49" charset="-122"/>
              </a:rPr>
              <a:t>开发者</a:t>
            </a:r>
            <a:r>
              <a:rPr lang="en-US" altLang="zh-CN" dirty="0" smtClean="0">
                <a:latin typeface="新宋体" panose="02010609030101010101" pitchFamily="49" charset="-122"/>
                <a:ea typeface="新宋体" panose="02010609030101010101" pitchFamily="49" charset="-122"/>
              </a:rPr>
              <a:t>Greg </a:t>
            </a:r>
            <a:r>
              <a:rPr lang="en-US" altLang="zh-CN" dirty="0" err="1">
                <a:latin typeface="新宋体" panose="02010609030101010101" pitchFamily="49" charset="-122"/>
                <a:ea typeface="新宋体" panose="02010609030101010101" pitchFamily="49" charset="-122"/>
              </a:rPr>
              <a:t>Kamradt</a:t>
            </a:r>
            <a:r>
              <a:rPr lang="en-US" altLang="zh-CN" dirty="0">
                <a:latin typeface="新宋体" panose="02010609030101010101" pitchFamily="49" charset="-122"/>
                <a:ea typeface="新宋体" panose="02010609030101010101" pitchFamily="49" charset="-122"/>
              </a:rPr>
              <a:t> </a:t>
            </a:r>
            <a:r>
              <a:rPr lang="zh-CN" altLang="en-US" dirty="0" smtClean="0">
                <a:latin typeface="新宋体" panose="02010609030101010101" pitchFamily="49" charset="-122"/>
                <a:ea typeface="新宋体" panose="02010609030101010101" pitchFamily="49" charset="-122"/>
              </a:rPr>
              <a:t>的 </a:t>
            </a:r>
            <a:r>
              <a:rPr lang="en-US" altLang="zh-CN" dirty="0">
                <a:solidFill>
                  <a:srgbClr val="FF0000"/>
                </a:solidFill>
                <a:latin typeface="新宋体" panose="02010609030101010101" pitchFamily="49" charset="-122"/>
                <a:ea typeface="新宋体" panose="02010609030101010101" pitchFamily="49" charset="-122"/>
              </a:rPr>
              <a:t>Needle In A </a:t>
            </a:r>
            <a:r>
              <a:rPr lang="en-US" altLang="zh-CN" dirty="0" smtClean="0">
                <a:solidFill>
                  <a:srgbClr val="FF0000"/>
                </a:solidFill>
                <a:latin typeface="新宋体" panose="02010609030101010101" pitchFamily="49" charset="-122"/>
                <a:ea typeface="新宋体" panose="02010609030101010101" pitchFamily="49" charset="-122"/>
              </a:rPr>
              <a:t>Haystack </a:t>
            </a:r>
            <a:r>
              <a:rPr lang="zh-CN" altLang="en-US" dirty="0" smtClean="0">
                <a:solidFill>
                  <a:srgbClr val="FF0000"/>
                </a:solidFill>
                <a:latin typeface="新宋体" panose="02010609030101010101" pitchFamily="49" charset="-122"/>
                <a:ea typeface="新宋体" panose="02010609030101010101" pitchFamily="49" charset="-122"/>
              </a:rPr>
              <a:t>（</a:t>
            </a:r>
            <a:r>
              <a:rPr lang="zh-CN" altLang="en-US" b="1" dirty="0" smtClean="0">
                <a:solidFill>
                  <a:srgbClr val="FF0000"/>
                </a:solidFill>
                <a:latin typeface="新宋体" panose="02010609030101010101" pitchFamily="49" charset="-122"/>
                <a:ea typeface="新宋体" panose="02010609030101010101" pitchFamily="49" charset="-122"/>
              </a:rPr>
              <a:t>大海捞针</a:t>
            </a:r>
            <a:r>
              <a:rPr lang="zh-CN" altLang="en-US" dirty="0" smtClean="0">
                <a:solidFill>
                  <a:srgbClr val="FF0000"/>
                </a:solidFill>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实验：</a:t>
            </a:r>
            <a:endParaRPr lang="zh-CN" altLang="en-US" dirty="0">
              <a:latin typeface="新宋体" panose="02010609030101010101" pitchFamily="49" charset="-122"/>
              <a:ea typeface="新宋体" panose="02010609030101010101" pitchFamily="49" charset="-122"/>
            </a:endParaRPr>
          </a:p>
        </p:txBody>
      </p:sp>
      <p:sp>
        <p:nvSpPr>
          <p:cNvPr id="8" name="矩形 7"/>
          <p:cNvSpPr/>
          <p:nvPr/>
        </p:nvSpPr>
        <p:spPr>
          <a:xfrm>
            <a:off x="2397810" y="3651895"/>
            <a:ext cx="9409181" cy="646331"/>
          </a:xfrm>
          <a:prstGeom prst="rect">
            <a:avLst/>
          </a:prstGeom>
        </p:spPr>
        <p:txBody>
          <a:bodyPr wrap="square">
            <a:spAutoFit/>
          </a:bodyPr>
          <a:lstStyle/>
          <a:p>
            <a:pPr algn="just"/>
            <a:r>
              <a:rPr lang="en-US" altLang="zh-CN" dirty="0">
                <a:latin typeface="新宋体" panose="02010609030101010101" pitchFamily="49" charset="-122"/>
                <a:ea typeface="新宋体" panose="02010609030101010101" pitchFamily="49" charset="-122"/>
              </a:rPr>
              <a:t>The best thing to do in San Francisco is eat a sandwich and sit in Dolores Park on a sunny day.</a:t>
            </a:r>
          </a:p>
        </p:txBody>
      </p:sp>
      <p:sp>
        <p:nvSpPr>
          <p:cNvPr id="9" name="矩形 8"/>
          <p:cNvSpPr/>
          <p:nvPr/>
        </p:nvSpPr>
        <p:spPr>
          <a:xfrm>
            <a:off x="47156" y="1474784"/>
            <a:ext cx="2412000" cy="360000"/>
          </a:xfrm>
          <a:prstGeom prst="rect">
            <a:avLst/>
          </a:prstGeom>
        </p:spPr>
        <p:txBody>
          <a:bodyPr wrap="square">
            <a:noAutofit/>
          </a:bodyPr>
          <a:lstStyle/>
          <a:p>
            <a:pPr algn="r"/>
            <a:r>
              <a:rPr lang="en-US" altLang="zh-CN" b="1" dirty="0" smtClean="0">
                <a:latin typeface="新宋体" panose="02010609030101010101" pitchFamily="49" charset="-122"/>
                <a:ea typeface="新宋体" panose="02010609030101010101" pitchFamily="49" charset="-122"/>
              </a:rPr>
              <a:t>Haystack</a:t>
            </a:r>
            <a:r>
              <a:rPr lang="zh-CN" altLang="en-US" b="1" dirty="0" smtClean="0">
                <a:latin typeface="新宋体" panose="02010609030101010101" pitchFamily="49" charset="-122"/>
                <a:ea typeface="新宋体" panose="02010609030101010101" pitchFamily="49" charset="-122"/>
              </a:rPr>
              <a:t>（大海）</a:t>
            </a:r>
            <a:endParaRPr lang="en-US" altLang="zh-CN" dirty="0">
              <a:latin typeface="新宋体" panose="02010609030101010101" pitchFamily="49" charset="-122"/>
              <a:ea typeface="新宋体" panose="02010609030101010101" pitchFamily="49" charset="-122"/>
            </a:endParaRPr>
          </a:p>
        </p:txBody>
      </p:sp>
      <p:sp>
        <p:nvSpPr>
          <p:cNvPr id="10" name="矩形 9"/>
          <p:cNvSpPr/>
          <p:nvPr/>
        </p:nvSpPr>
        <p:spPr>
          <a:xfrm>
            <a:off x="2429894" y="1476602"/>
            <a:ext cx="7548296" cy="369332"/>
          </a:xfrm>
          <a:prstGeom prst="rect">
            <a:avLst/>
          </a:prstGeom>
        </p:spPr>
        <p:txBody>
          <a:bodyPr wrap="square">
            <a:spAutoFit/>
          </a:bodyPr>
          <a:lstStyle/>
          <a:p>
            <a:pPr algn="just"/>
            <a:r>
              <a:rPr lang="en-US" altLang="zh-CN" dirty="0" smtClean="0">
                <a:latin typeface="新宋体" panose="02010609030101010101" pitchFamily="49" charset="-122"/>
                <a:ea typeface="新宋体" panose="02010609030101010101" pitchFamily="49" charset="-122"/>
              </a:rPr>
              <a:t>Paul </a:t>
            </a:r>
            <a:r>
              <a:rPr lang="en-US" altLang="zh-CN" dirty="0">
                <a:latin typeface="新宋体" panose="02010609030101010101" pitchFamily="49" charset="-122"/>
                <a:ea typeface="新宋体" panose="02010609030101010101" pitchFamily="49" charset="-122"/>
              </a:rPr>
              <a:t>Graham </a:t>
            </a:r>
            <a:r>
              <a:rPr lang="zh-CN" altLang="en-US" dirty="0">
                <a:latin typeface="新宋体" panose="02010609030101010101" pitchFamily="49" charset="-122"/>
                <a:ea typeface="新宋体" panose="02010609030101010101" pitchFamily="49" charset="-122"/>
              </a:rPr>
              <a:t>的文章合集作为</a:t>
            </a:r>
            <a:r>
              <a:rPr lang="zh-CN" altLang="en-US" dirty="0" smtClean="0">
                <a:latin typeface="新宋体" panose="02010609030101010101" pitchFamily="49" charset="-122"/>
                <a:ea typeface="新宋体" panose="02010609030101010101" pitchFamily="49" charset="-122"/>
              </a:rPr>
              <a:t>语料</a:t>
            </a:r>
            <a:endParaRPr lang="zh-CN" altLang="en-US" dirty="0">
              <a:latin typeface="新宋体" panose="02010609030101010101" pitchFamily="49" charset="-122"/>
              <a:ea typeface="新宋体" panose="02010609030101010101" pitchFamily="49" charset="-122"/>
            </a:endParaRPr>
          </a:p>
        </p:txBody>
      </p:sp>
      <p:sp>
        <p:nvSpPr>
          <p:cNvPr id="11" name="矩形 10"/>
          <p:cNvSpPr/>
          <p:nvPr/>
        </p:nvSpPr>
        <p:spPr>
          <a:xfrm>
            <a:off x="47156" y="1954910"/>
            <a:ext cx="2412000" cy="360000"/>
          </a:xfrm>
          <a:prstGeom prst="rect">
            <a:avLst/>
          </a:prstGeom>
        </p:spPr>
        <p:txBody>
          <a:bodyPr wrap="square">
            <a:noAutofit/>
          </a:bodyPr>
          <a:lstStyle/>
          <a:p>
            <a:pPr algn="r"/>
            <a:r>
              <a:rPr lang="en-US" altLang="zh-CN" b="1" dirty="0" smtClean="0">
                <a:latin typeface="新宋体" panose="02010609030101010101" pitchFamily="49" charset="-122"/>
                <a:ea typeface="新宋体" panose="02010609030101010101" pitchFamily="49" charset="-122"/>
              </a:rPr>
              <a:t>Needle</a:t>
            </a:r>
            <a:r>
              <a:rPr lang="zh-CN" altLang="en-US" b="1" dirty="0" smtClean="0">
                <a:latin typeface="新宋体" panose="02010609030101010101" pitchFamily="49" charset="-122"/>
                <a:ea typeface="新宋体" panose="02010609030101010101" pitchFamily="49" charset="-122"/>
              </a:rPr>
              <a:t>（针）</a:t>
            </a:r>
            <a:endParaRPr lang="en-US" altLang="zh-CN" dirty="0">
              <a:latin typeface="新宋体" panose="02010609030101010101" pitchFamily="49" charset="-122"/>
              <a:ea typeface="新宋体" panose="02010609030101010101" pitchFamily="49" charset="-122"/>
            </a:endParaRPr>
          </a:p>
        </p:txBody>
      </p:sp>
      <p:sp>
        <p:nvSpPr>
          <p:cNvPr id="12" name="矩形 11"/>
          <p:cNvSpPr/>
          <p:nvPr/>
        </p:nvSpPr>
        <p:spPr>
          <a:xfrm>
            <a:off x="2381769" y="1945700"/>
            <a:ext cx="9425222" cy="646331"/>
          </a:xfrm>
          <a:prstGeom prst="rect">
            <a:avLst/>
          </a:prstGeom>
        </p:spPr>
        <p:txBody>
          <a:bodyPr wrap="square">
            <a:spAutoFit/>
          </a:bodyPr>
          <a:lstStyle/>
          <a:p>
            <a:pPr algn="just"/>
            <a:r>
              <a:rPr lang="en-US" altLang="zh-CN" dirty="0" smtClean="0">
                <a:latin typeface="新宋体" panose="02010609030101010101" pitchFamily="49" charset="-122"/>
                <a:ea typeface="新宋体" panose="02010609030101010101" pitchFamily="49" charset="-122"/>
              </a:rPr>
              <a:t>The </a:t>
            </a:r>
            <a:r>
              <a:rPr lang="en-US" altLang="zh-CN" dirty="0">
                <a:latin typeface="新宋体" panose="02010609030101010101" pitchFamily="49" charset="-122"/>
                <a:ea typeface="新宋体" panose="02010609030101010101" pitchFamily="49" charset="-122"/>
              </a:rPr>
              <a:t>best thing to do in San Francisco is eat a sandwich and sit in Dolores Park on a sunny day</a:t>
            </a:r>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p:txBody>
      </p:sp>
      <p:sp>
        <p:nvSpPr>
          <p:cNvPr id="13" name="矩形 12"/>
          <p:cNvSpPr/>
          <p:nvPr/>
        </p:nvSpPr>
        <p:spPr>
          <a:xfrm>
            <a:off x="47156" y="2804091"/>
            <a:ext cx="2412000" cy="369332"/>
          </a:xfrm>
          <a:prstGeom prst="rect">
            <a:avLst/>
          </a:prstGeom>
        </p:spPr>
        <p:txBody>
          <a:bodyPr wrap="square">
            <a:spAutoFit/>
          </a:bodyPr>
          <a:lstStyle/>
          <a:p>
            <a:pPr algn="r"/>
            <a:r>
              <a:rPr lang="zh-CN" altLang="en-US" b="1" dirty="0" smtClean="0">
                <a:latin typeface="新宋体" panose="02010609030101010101" pitchFamily="49" charset="-122"/>
                <a:ea typeface="新宋体" panose="02010609030101010101" pitchFamily="49" charset="-122"/>
              </a:rPr>
              <a:t>提问</a:t>
            </a:r>
            <a:endParaRPr lang="en-US" altLang="zh-CN" dirty="0">
              <a:latin typeface="新宋体" panose="02010609030101010101" pitchFamily="49" charset="-122"/>
              <a:ea typeface="新宋体" panose="02010609030101010101" pitchFamily="49" charset="-122"/>
            </a:endParaRPr>
          </a:p>
        </p:txBody>
      </p:sp>
      <p:sp>
        <p:nvSpPr>
          <p:cNvPr id="14" name="矩形 13"/>
          <p:cNvSpPr/>
          <p:nvPr/>
        </p:nvSpPr>
        <p:spPr>
          <a:xfrm>
            <a:off x="2429894" y="2808878"/>
            <a:ext cx="9296885" cy="650033"/>
          </a:xfrm>
          <a:prstGeom prst="rect">
            <a:avLst/>
          </a:prstGeom>
        </p:spPr>
        <p:txBody>
          <a:bodyPr wrap="square">
            <a:spAutoFit/>
          </a:bodyPr>
          <a:lstStyle/>
          <a:p>
            <a:pPr algn="just"/>
            <a:r>
              <a:rPr lang="en-US" altLang="zh-CN" dirty="0" smtClean="0">
                <a:latin typeface="新宋体" panose="02010609030101010101" pitchFamily="49" charset="-122"/>
                <a:ea typeface="新宋体" panose="02010609030101010101" pitchFamily="49" charset="-122"/>
              </a:rPr>
              <a:t>What </a:t>
            </a:r>
            <a:r>
              <a:rPr lang="en-US" altLang="zh-CN" dirty="0">
                <a:latin typeface="新宋体" panose="02010609030101010101" pitchFamily="49" charset="-122"/>
                <a:ea typeface="新宋体" panose="02010609030101010101" pitchFamily="49" charset="-122"/>
              </a:rPr>
              <a:t>is the most fun thing to do in San Francisco based on my context? Don't give </a:t>
            </a:r>
            <a:r>
              <a:rPr lang="en-US" altLang="zh-CN" dirty="0" smtClean="0">
                <a:latin typeface="新宋体" panose="02010609030101010101" pitchFamily="49" charset="-122"/>
                <a:ea typeface="新宋体" panose="02010609030101010101" pitchFamily="49" charset="-122"/>
              </a:rPr>
              <a:t>information outside the document</a:t>
            </a:r>
            <a:endParaRPr lang="en-US" altLang="zh-CN" dirty="0">
              <a:latin typeface="新宋体" panose="02010609030101010101" pitchFamily="49" charset="-122"/>
              <a:ea typeface="新宋体" panose="02010609030101010101" pitchFamily="49" charset="-122"/>
            </a:endParaRPr>
          </a:p>
        </p:txBody>
      </p:sp>
      <p:sp>
        <p:nvSpPr>
          <p:cNvPr id="15" name="矩形 14"/>
          <p:cNvSpPr/>
          <p:nvPr/>
        </p:nvSpPr>
        <p:spPr>
          <a:xfrm>
            <a:off x="47156" y="3678101"/>
            <a:ext cx="2412000" cy="369332"/>
          </a:xfrm>
          <a:prstGeom prst="rect">
            <a:avLst/>
          </a:prstGeom>
        </p:spPr>
        <p:txBody>
          <a:bodyPr wrap="square">
            <a:spAutoFit/>
          </a:bodyPr>
          <a:lstStyle/>
          <a:p>
            <a:pPr algn="r"/>
            <a:r>
              <a:rPr lang="zh-CN" altLang="en-US" b="1" dirty="0" smtClean="0">
                <a:latin typeface="新宋体" panose="02010609030101010101" pitchFamily="49" charset="-122"/>
                <a:ea typeface="新宋体" panose="02010609030101010101" pitchFamily="49" charset="-122"/>
              </a:rPr>
              <a:t>正确答案</a:t>
            </a:r>
            <a:endParaRPr lang="en-US" altLang="zh-CN" dirty="0">
              <a:latin typeface="新宋体" panose="02010609030101010101" pitchFamily="49" charset="-122"/>
              <a:ea typeface="新宋体" panose="02010609030101010101" pitchFamily="49" charset="-122"/>
            </a:endParaRPr>
          </a:p>
        </p:txBody>
      </p:sp>
      <p:sp>
        <p:nvSpPr>
          <p:cNvPr id="16" name="矩形 15"/>
          <p:cNvSpPr/>
          <p:nvPr/>
        </p:nvSpPr>
        <p:spPr>
          <a:xfrm>
            <a:off x="328380" y="4604869"/>
            <a:ext cx="11478611" cy="923330"/>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把</a:t>
            </a:r>
            <a:r>
              <a:rPr lang="zh-CN" altLang="en-US" dirty="0">
                <a:latin typeface="新宋体" panose="02010609030101010101" pitchFamily="49" charset="-122"/>
                <a:ea typeface="新宋体" panose="02010609030101010101" pitchFamily="49" charset="-122"/>
              </a:rPr>
              <a:t>藏起来的那句话（也就是大海捞针的“针”）分别放到了文本语料（也就是大海捞针的“大海”）从前到后的</a:t>
            </a:r>
            <a:r>
              <a:rPr lang="en-US" altLang="zh-CN" dirty="0">
                <a:latin typeface="新宋体" panose="02010609030101010101" pitchFamily="49" charset="-122"/>
                <a:ea typeface="新宋体" panose="02010609030101010101" pitchFamily="49" charset="-122"/>
              </a:rPr>
              <a:t>15</a:t>
            </a:r>
            <a:r>
              <a:rPr lang="zh-CN" altLang="en-US" dirty="0">
                <a:latin typeface="新宋体" panose="02010609030101010101" pitchFamily="49" charset="-122"/>
                <a:ea typeface="新宋体" panose="02010609030101010101" pitchFamily="49" charset="-122"/>
              </a:rPr>
              <a:t>处不同位置，然后针对从 </a:t>
            </a:r>
            <a:r>
              <a:rPr lang="en-US" altLang="zh-CN" dirty="0">
                <a:latin typeface="新宋体" panose="02010609030101010101" pitchFamily="49" charset="-122"/>
                <a:ea typeface="新宋体" panose="02010609030101010101" pitchFamily="49" charset="-122"/>
              </a:rPr>
              <a:t>1K </a:t>
            </a:r>
            <a:r>
              <a:rPr lang="zh-CN" altLang="en-US" dirty="0">
                <a:latin typeface="新宋体" panose="02010609030101010101" pitchFamily="49" charset="-122"/>
                <a:ea typeface="新宋体" panose="02010609030101010101" pitchFamily="49" charset="-122"/>
              </a:rPr>
              <a:t>到 </a:t>
            </a:r>
            <a:r>
              <a:rPr lang="en-US" altLang="zh-CN" dirty="0">
                <a:latin typeface="新宋体" panose="02010609030101010101" pitchFamily="49" charset="-122"/>
                <a:ea typeface="新宋体" panose="02010609030101010101" pitchFamily="49" charset="-122"/>
              </a:rPr>
              <a:t>128K</a:t>
            </a:r>
            <a:r>
              <a:rPr lang="zh-CN" altLang="en-US"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200K</a:t>
            </a:r>
            <a:r>
              <a:rPr lang="zh-CN" altLang="en-US" dirty="0">
                <a:latin typeface="新宋体" panose="02010609030101010101" pitchFamily="49" charset="-122"/>
                <a:ea typeface="新宋体" panose="02010609030101010101" pitchFamily="49" charset="-122"/>
              </a:rPr>
              <a:t>） 等量分布的 </a:t>
            </a:r>
            <a:r>
              <a:rPr lang="en-US" altLang="zh-CN" dirty="0">
                <a:latin typeface="新宋体" panose="02010609030101010101" pitchFamily="49" charset="-122"/>
                <a:ea typeface="新宋体" panose="02010609030101010101" pitchFamily="49" charset="-122"/>
              </a:rPr>
              <a:t>15 </a:t>
            </a:r>
            <a:r>
              <a:rPr lang="zh-CN" altLang="en-US" dirty="0">
                <a:latin typeface="新宋体" panose="02010609030101010101" pitchFamily="49" charset="-122"/>
                <a:ea typeface="新宋体" panose="02010609030101010101" pitchFamily="49" charset="-122"/>
              </a:rPr>
              <a:t>种不同长度的语料进行了 </a:t>
            </a:r>
            <a:r>
              <a:rPr lang="en-US" altLang="zh-CN" dirty="0">
                <a:latin typeface="新宋体" panose="02010609030101010101" pitchFamily="49" charset="-122"/>
                <a:ea typeface="新宋体" panose="02010609030101010101" pitchFamily="49" charset="-122"/>
              </a:rPr>
              <a:t>225 </a:t>
            </a:r>
            <a:r>
              <a:rPr lang="zh-CN" altLang="en-US" dirty="0">
                <a:latin typeface="新宋体" panose="02010609030101010101" pitchFamily="49" charset="-122"/>
                <a:ea typeface="新宋体" panose="02010609030101010101" pitchFamily="49" charset="-122"/>
              </a:rPr>
              <a:t>次（</a:t>
            </a:r>
            <a:r>
              <a:rPr lang="en-US" altLang="zh-CN" dirty="0">
                <a:latin typeface="新宋体" panose="02010609030101010101" pitchFamily="49" charset="-122"/>
                <a:ea typeface="新宋体" panose="02010609030101010101" pitchFamily="49" charset="-122"/>
              </a:rPr>
              <a:t>15×15</a:t>
            </a:r>
            <a:r>
              <a:rPr lang="zh-CN" altLang="en-US" dirty="0">
                <a:latin typeface="新宋体" panose="02010609030101010101" pitchFamily="49" charset="-122"/>
                <a:ea typeface="新宋体" panose="02010609030101010101" pitchFamily="49" charset="-122"/>
              </a:rPr>
              <a:t>）实验。为了保证实验的严谨</a:t>
            </a:r>
            <a:r>
              <a:rPr lang="zh-CN" altLang="en-US" dirty="0" smtClean="0">
                <a:latin typeface="新宋体" panose="02010609030101010101" pitchFamily="49" charset="-122"/>
                <a:ea typeface="新宋体" panose="02010609030101010101" pitchFamily="49" charset="-122"/>
              </a:rPr>
              <a:t>，重复</a:t>
            </a:r>
            <a:r>
              <a:rPr lang="zh-CN" altLang="en-US" dirty="0">
                <a:latin typeface="新宋体" panose="02010609030101010101" pitchFamily="49" charset="-122"/>
                <a:ea typeface="新宋体" panose="02010609030101010101" pitchFamily="49" charset="-122"/>
              </a:rPr>
              <a:t>进行了实验，来取平</a:t>
            </a:r>
            <a:r>
              <a:rPr lang="zh-CN" altLang="en-US" dirty="0" smtClean="0">
                <a:latin typeface="新宋体" panose="02010609030101010101" pitchFamily="49" charset="-122"/>
                <a:ea typeface="新宋体" panose="02010609030101010101" pitchFamily="49" charset="-122"/>
              </a:rPr>
              <a:t>均值。</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9412038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能写多长？大海捞针实验</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148148" y="6459414"/>
            <a:ext cx="10202778" cy="369332"/>
          </a:xfrm>
          <a:prstGeom prst="rect">
            <a:avLst/>
          </a:prstGeom>
        </p:spPr>
        <p:txBody>
          <a:bodyPr wrap="square">
            <a:spAutoFit/>
          </a:bodyPr>
          <a:lstStyle/>
          <a:p>
            <a:r>
              <a:rPr lang="zh-CN" altLang="en-US" i="1" dirty="0">
                <a:solidFill>
                  <a:srgbClr val="5D84D1"/>
                </a:solidFill>
              </a:rPr>
              <a:t>https://github.com/gkamradt/LLMTest_NeedleInAHaystack?tab=readme-ov-file</a:t>
            </a:r>
          </a:p>
        </p:txBody>
      </p:sp>
      <p:pic>
        <p:nvPicPr>
          <p:cNvPr id="3" name="图片 2"/>
          <p:cNvPicPr>
            <a:picLocks noChangeAspect="1"/>
          </p:cNvPicPr>
          <p:nvPr/>
        </p:nvPicPr>
        <p:blipFill>
          <a:blip r:embed="rId3"/>
          <a:stretch>
            <a:fillRect/>
          </a:stretch>
        </p:blipFill>
        <p:spPr>
          <a:xfrm>
            <a:off x="0" y="762368"/>
            <a:ext cx="7933969" cy="4098389"/>
          </a:xfrm>
          <a:prstGeom prst="rect">
            <a:avLst/>
          </a:prstGeom>
        </p:spPr>
      </p:pic>
      <p:pic>
        <p:nvPicPr>
          <p:cNvPr id="6" name="图片 5"/>
          <p:cNvPicPr>
            <a:picLocks noChangeAspect="1"/>
          </p:cNvPicPr>
          <p:nvPr/>
        </p:nvPicPr>
        <p:blipFill>
          <a:blip r:embed="rId4"/>
          <a:stretch>
            <a:fillRect/>
          </a:stretch>
        </p:blipFill>
        <p:spPr>
          <a:xfrm>
            <a:off x="8017593" y="603916"/>
            <a:ext cx="4142319" cy="2235537"/>
          </a:xfrm>
          <a:prstGeom prst="rect">
            <a:avLst/>
          </a:prstGeom>
        </p:spPr>
      </p:pic>
      <p:sp>
        <p:nvSpPr>
          <p:cNvPr id="17" name="矩形 16"/>
          <p:cNvSpPr/>
          <p:nvPr/>
        </p:nvSpPr>
        <p:spPr>
          <a:xfrm>
            <a:off x="264211" y="5274618"/>
            <a:ext cx="9425222" cy="646331"/>
          </a:xfrm>
          <a:prstGeom prst="rect">
            <a:avLst/>
          </a:prstGeom>
        </p:spPr>
        <p:txBody>
          <a:bodyPr wrap="square">
            <a:spAutoFit/>
          </a:bodyPr>
          <a:lstStyle/>
          <a:p>
            <a:pPr algn="just"/>
            <a:r>
              <a:rPr lang="zh-CN" altLang="en-US" dirty="0" smtClean="0">
                <a:latin typeface="新宋体" panose="02010609030101010101" pitchFamily="49" charset="-122"/>
                <a:ea typeface="新宋体" panose="02010609030101010101" pitchFamily="49" charset="-122"/>
              </a:rPr>
              <a:t>文档较短时（</a:t>
            </a:r>
            <a:r>
              <a:rPr lang="en-US" altLang="zh-CN" dirty="0" smtClean="0">
                <a:latin typeface="新宋体" panose="02010609030101010101" pitchFamily="49" charset="-122"/>
                <a:ea typeface="新宋体" panose="02010609030101010101" pitchFamily="49" charset="-122"/>
              </a:rPr>
              <a:t>64k token</a:t>
            </a:r>
            <a:r>
              <a:rPr lang="zh-CN" altLang="en-US" dirty="0" smtClean="0">
                <a:latin typeface="新宋体" panose="02010609030101010101" pitchFamily="49" charset="-122"/>
                <a:ea typeface="新宋体" panose="02010609030101010101" pitchFamily="49" charset="-122"/>
              </a:rPr>
              <a:t>以下），表现良好，每个位置都能找到。</a:t>
            </a:r>
            <a:endParaRPr lang="en-US" altLang="zh-CN" dirty="0" smtClean="0">
              <a:latin typeface="新宋体" panose="02010609030101010101" pitchFamily="49" charset="-122"/>
              <a:ea typeface="新宋体" panose="02010609030101010101" pitchFamily="49" charset="-122"/>
            </a:endParaRPr>
          </a:p>
          <a:p>
            <a:pPr algn="just"/>
            <a:r>
              <a:rPr lang="zh-CN" altLang="en-US" dirty="0" smtClean="0">
                <a:latin typeface="新宋体" panose="02010609030101010101" pitchFamily="49" charset="-122"/>
                <a:ea typeface="新宋体" panose="02010609030101010101" pitchFamily="49" charset="-122"/>
              </a:rPr>
              <a:t>随着文档变大，文档的开头、结尾表现良好，但中部靠前位置的性能越来越差。</a:t>
            </a:r>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957519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能写多长？大海捞针实验</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148148" y="6459414"/>
            <a:ext cx="10202778" cy="369332"/>
          </a:xfrm>
          <a:prstGeom prst="rect">
            <a:avLst/>
          </a:prstGeom>
        </p:spPr>
        <p:txBody>
          <a:bodyPr wrap="square">
            <a:spAutoFit/>
          </a:bodyPr>
          <a:lstStyle/>
          <a:p>
            <a:r>
              <a:rPr lang="en-US" altLang="zh-CN" i="1" dirty="0">
                <a:solidFill>
                  <a:srgbClr val="5D84D1"/>
                </a:solidFill>
              </a:rPr>
              <a:t>https://mp.weixin.qq.com/s/IC5-FGLVHzHHYqH6x-aNng</a:t>
            </a:r>
            <a:endParaRPr lang="zh-CN" altLang="en-US" i="1" dirty="0">
              <a:solidFill>
                <a:srgbClr val="5D84D1"/>
              </a:solidFill>
            </a:endParaRPr>
          </a:p>
        </p:txBody>
      </p:sp>
      <p:sp>
        <p:nvSpPr>
          <p:cNvPr id="5" name="矩形 4"/>
          <p:cNvSpPr/>
          <p:nvPr/>
        </p:nvSpPr>
        <p:spPr>
          <a:xfrm>
            <a:off x="264211" y="729698"/>
            <a:ext cx="11382357" cy="1200329"/>
          </a:xfrm>
          <a:prstGeom prst="rect">
            <a:avLst/>
          </a:prstGeom>
        </p:spPr>
        <p:txBody>
          <a:bodyPr wrap="square">
            <a:spAutoFit/>
          </a:bodyPr>
          <a:lstStyle/>
          <a:p>
            <a:r>
              <a:rPr lang="en-US" altLang="zh-CN" dirty="0">
                <a:latin typeface="新宋体" panose="02010609030101010101" pitchFamily="49" charset="-122"/>
                <a:ea typeface="新宋体" panose="02010609030101010101" pitchFamily="49" charset="-122"/>
              </a:rPr>
              <a:t>Kimi Chat </a:t>
            </a:r>
            <a:r>
              <a:rPr lang="zh-CN" altLang="en-US" dirty="0" smtClean="0">
                <a:latin typeface="新宋体" panose="02010609030101010101" pitchFamily="49" charset="-122"/>
                <a:ea typeface="新宋体" panose="02010609030101010101" pitchFamily="49" charset="-122"/>
              </a:rPr>
              <a:t>设计了中文的“大海捞针”实验。</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“大海</a:t>
            </a:r>
            <a:r>
              <a:rPr lang="zh-CN" altLang="en-US" dirty="0">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AI </a:t>
            </a:r>
            <a:r>
              <a:rPr lang="zh-CN" altLang="en-US" dirty="0">
                <a:latin typeface="新宋体" panose="02010609030101010101" pitchFamily="49" charset="-122"/>
                <a:ea typeface="新宋体" panose="02010609030101010101" pitchFamily="49" charset="-122"/>
              </a:rPr>
              <a:t>科技媒体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量子位</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的文章</a:t>
            </a:r>
            <a:r>
              <a:rPr lang="zh-CN" altLang="en-US" dirty="0" smtClean="0">
                <a:latin typeface="新宋体" panose="02010609030101010101" pitchFamily="49" charset="-122"/>
                <a:ea typeface="新宋体" panose="02010609030101010101" pitchFamily="49" charset="-122"/>
              </a:rPr>
              <a:t>集合</a:t>
            </a:r>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“针”：月</a:t>
            </a:r>
            <a:r>
              <a:rPr lang="zh-CN" altLang="en-US" dirty="0">
                <a:latin typeface="新宋体" panose="02010609030101010101" pitchFamily="49" charset="-122"/>
                <a:ea typeface="新宋体" panose="02010609030101010101" pitchFamily="49" charset="-122"/>
              </a:rPr>
              <a:t>之暗面科技有限公司北京地址是海淀区知春路量子芯</a:t>
            </a:r>
            <a:r>
              <a:rPr lang="zh-CN" altLang="en-US" dirty="0" smtClean="0">
                <a:latin typeface="新宋体" panose="02010609030101010101" pitchFamily="49" charset="-122"/>
                <a:ea typeface="新宋体" panose="02010609030101010101" pitchFamily="49" charset="-122"/>
              </a:rPr>
              <a:t>座</a:t>
            </a:r>
            <a:endParaRPr lang="en-US" altLang="zh-CN" dirty="0" smtClean="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“提问”：</a:t>
            </a:r>
            <a:r>
              <a:rPr lang="zh-CN" altLang="en-US" dirty="0">
                <a:latin typeface="新宋体" panose="02010609030101010101" pitchFamily="49" charset="-122"/>
                <a:ea typeface="新宋体" panose="02010609030101010101" pitchFamily="49" charset="-122"/>
              </a:rPr>
              <a:t>月之暗面科技有限公司北京地址是哪里？仅基于上述文档，不要给出上述文档以外的</a:t>
            </a:r>
            <a:r>
              <a:rPr lang="zh-CN" altLang="en-US" dirty="0" smtClean="0">
                <a:latin typeface="新宋体" panose="02010609030101010101" pitchFamily="49" charset="-122"/>
                <a:ea typeface="新宋体" panose="02010609030101010101" pitchFamily="49" charset="-122"/>
              </a:rPr>
              <a:t>信息</a:t>
            </a:r>
            <a:endParaRPr lang="en-US" altLang="zh-CN" dirty="0" smtClean="0">
              <a:latin typeface="新宋体" panose="02010609030101010101" pitchFamily="49" charset="-122"/>
              <a:ea typeface="新宋体" panose="02010609030101010101" pitchFamily="49" charset="-122"/>
            </a:endParaRPr>
          </a:p>
        </p:txBody>
      </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53" y="2067076"/>
            <a:ext cx="8694696" cy="4342738"/>
          </a:xfrm>
          <a:prstGeom prst="rect">
            <a:avLst/>
          </a:prstGeom>
        </p:spPr>
      </p:pic>
      <p:sp>
        <p:nvSpPr>
          <p:cNvPr id="10" name="矩形 9"/>
          <p:cNvSpPr/>
          <p:nvPr/>
        </p:nvSpPr>
        <p:spPr>
          <a:xfrm>
            <a:off x="9385449" y="2321014"/>
            <a:ext cx="2469666" cy="1754326"/>
          </a:xfrm>
          <a:prstGeom prst="rect">
            <a:avLst/>
          </a:prstGeom>
        </p:spPr>
        <p:txBody>
          <a:bodyPr wrap="square">
            <a:spAutoFit/>
          </a:bodyPr>
          <a:lstStyle/>
          <a:p>
            <a:r>
              <a:rPr lang="zh-CN" altLang="en-US" dirty="0" smtClean="0">
                <a:solidFill>
                  <a:srgbClr val="0070C0"/>
                </a:solidFill>
                <a:latin typeface="新宋体" panose="02010609030101010101" pitchFamily="49" charset="-122"/>
                <a:ea typeface="新宋体" panose="02010609030101010101" pitchFamily="49" charset="-122"/>
              </a:rPr>
              <a:t>从结果而言：</a:t>
            </a:r>
            <a:endParaRPr lang="en-US" altLang="zh-CN" dirty="0" smtClean="0">
              <a:solidFill>
                <a:srgbClr val="0070C0"/>
              </a:solidFill>
              <a:latin typeface="新宋体" panose="02010609030101010101" pitchFamily="49" charset="-122"/>
              <a:ea typeface="新宋体" panose="02010609030101010101" pitchFamily="49" charset="-122"/>
            </a:endParaRPr>
          </a:p>
          <a:p>
            <a:r>
              <a:rPr lang="en-US" altLang="zh-CN" dirty="0" smtClean="0">
                <a:solidFill>
                  <a:srgbClr val="0070C0"/>
                </a:solidFill>
                <a:latin typeface="新宋体" panose="02010609030101010101" pitchFamily="49" charset="-122"/>
                <a:ea typeface="新宋体" panose="02010609030101010101" pitchFamily="49" charset="-122"/>
              </a:rPr>
              <a:t>1</a:t>
            </a:r>
            <a:r>
              <a:rPr lang="zh-CN" altLang="en-US" dirty="0" smtClean="0">
                <a:solidFill>
                  <a:srgbClr val="0070C0"/>
                </a:solidFill>
                <a:latin typeface="新宋体" panose="02010609030101010101" pitchFamily="49" charset="-122"/>
                <a:ea typeface="新宋体" panose="02010609030101010101" pitchFamily="49" charset="-122"/>
              </a:rPr>
              <a:t>、可能未做多次测试取平均值；</a:t>
            </a:r>
            <a:endParaRPr lang="en-US" altLang="zh-CN" dirty="0" smtClean="0">
              <a:solidFill>
                <a:srgbClr val="0070C0"/>
              </a:solidFill>
              <a:latin typeface="新宋体" panose="02010609030101010101" pitchFamily="49" charset="-122"/>
              <a:ea typeface="新宋体" panose="02010609030101010101" pitchFamily="49" charset="-122"/>
            </a:endParaRPr>
          </a:p>
          <a:p>
            <a:r>
              <a:rPr lang="en-US" altLang="zh-CN" dirty="0" smtClean="0">
                <a:solidFill>
                  <a:srgbClr val="0070C0"/>
                </a:solidFill>
                <a:latin typeface="新宋体" panose="02010609030101010101" pitchFamily="49" charset="-122"/>
                <a:ea typeface="新宋体" panose="02010609030101010101" pitchFamily="49" charset="-122"/>
              </a:rPr>
              <a:t>2</a:t>
            </a:r>
            <a:r>
              <a:rPr lang="zh-CN" altLang="en-US" dirty="0" smtClean="0">
                <a:solidFill>
                  <a:srgbClr val="0070C0"/>
                </a:solidFill>
                <a:latin typeface="新宋体" panose="02010609030101010101" pitchFamily="49" charset="-122"/>
                <a:ea typeface="新宋体" panose="02010609030101010101" pitchFamily="49" charset="-122"/>
              </a:rPr>
              <a:t>、</a:t>
            </a:r>
            <a:r>
              <a:rPr lang="en-US" altLang="zh-CN" dirty="0" smtClean="0">
                <a:solidFill>
                  <a:srgbClr val="FF0000"/>
                </a:solidFill>
                <a:latin typeface="新宋体" panose="02010609030101010101" pitchFamily="49" charset="-122"/>
                <a:ea typeface="新宋体" panose="02010609030101010101" pitchFamily="49" charset="-122"/>
              </a:rPr>
              <a:t>10K token</a:t>
            </a:r>
            <a:r>
              <a:rPr lang="zh-CN" altLang="en-US" dirty="0" smtClean="0">
                <a:solidFill>
                  <a:srgbClr val="FF0000"/>
                </a:solidFill>
                <a:latin typeface="新宋体" panose="02010609030101010101" pitchFamily="49" charset="-122"/>
                <a:ea typeface="新宋体" panose="02010609030101010101" pitchFamily="49" charset="-122"/>
              </a:rPr>
              <a:t>以内的上下文，在</a:t>
            </a:r>
            <a:r>
              <a:rPr lang="en-US" altLang="zh-CN" dirty="0" smtClean="0">
                <a:solidFill>
                  <a:srgbClr val="FF0000"/>
                </a:solidFill>
                <a:latin typeface="新宋体" panose="02010609030101010101" pitchFamily="49" charset="-122"/>
                <a:ea typeface="新宋体" panose="02010609030101010101" pitchFamily="49" charset="-122"/>
              </a:rPr>
              <a:t>gpt4-turbo</a:t>
            </a:r>
            <a:r>
              <a:rPr lang="zh-CN" altLang="en-US" dirty="0" smtClean="0">
                <a:solidFill>
                  <a:srgbClr val="FF0000"/>
                </a:solidFill>
                <a:latin typeface="新宋体" panose="02010609030101010101" pitchFamily="49" charset="-122"/>
                <a:ea typeface="新宋体" panose="02010609030101010101" pitchFamily="49" charset="-122"/>
              </a:rPr>
              <a:t>上接近于没有遗漏。</a:t>
            </a:r>
            <a:endParaRPr lang="en-US" altLang="zh-CN" dirty="0" smtClean="0">
              <a:solidFill>
                <a:srgbClr val="FF0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59398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能写多长？大海捞针实验</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4" name="矩形 3"/>
          <p:cNvSpPr/>
          <p:nvPr/>
        </p:nvSpPr>
        <p:spPr>
          <a:xfrm>
            <a:off x="148148" y="6459414"/>
            <a:ext cx="10202778" cy="369332"/>
          </a:xfrm>
          <a:prstGeom prst="rect">
            <a:avLst/>
          </a:prstGeom>
        </p:spPr>
        <p:txBody>
          <a:bodyPr wrap="square">
            <a:spAutoFit/>
          </a:bodyPr>
          <a:lstStyle/>
          <a:p>
            <a:r>
              <a:rPr lang="en-US" altLang="zh-CN" i="1" dirty="0">
                <a:solidFill>
                  <a:srgbClr val="5D84D1"/>
                </a:solidFill>
              </a:rPr>
              <a:t>https://mp.weixin.qq.com/s/IC5-FGLVHzHHYqH6x-aNng</a:t>
            </a:r>
            <a:endParaRPr lang="zh-CN" altLang="en-US" i="1" dirty="0">
              <a:solidFill>
                <a:srgbClr val="5D84D1"/>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428" y="1073443"/>
            <a:ext cx="9353985" cy="4873093"/>
          </a:xfrm>
          <a:prstGeom prst="rect">
            <a:avLst/>
          </a:prstGeom>
        </p:spPr>
      </p:pic>
    </p:spTree>
    <p:extLst>
      <p:ext uri="{BB962C8B-B14F-4D97-AF65-F5344CB8AC3E}">
        <p14:creationId xmlns:p14="http://schemas.microsoft.com/office/powerpoint/2010/main" val="34472358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能写多长？大海捞针实验</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7" name="矩形 6"/>
          <p:cNvSpPr/>
          <p:nvPr/>
        </p:nvSpPr>
        <p:spPr>
          <a:xfrm>
            <a:off x="440675" y="954287"/>
            <a:ext cx="11382357" cy="369332"/>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RAG</a:t>
            </a:r>
            <a:r>
              <a:rPr lang="zh-CN" altLang="en-US" dirty="0" smtClean="0">
                <a:latin typeface="新宋体" panose="02010609030101010101" pitchFamily="49" charset="-122"/>
                <a:ea typeface="新宋体" panose="02010609030101010101" pitchFamily="49" charset="-122"/>
              </a:rPr>
              <a:t>在大海捞针实验上的表现：</a:t>
            </a:r>
            <a:endParaRPr lang="en-US" altLang="zh-CN" dirty="0" smtClean="0">
              <a:latin typeface="新宋体" panose="02010609030101010101" pitchFamily="49" charset="-122"/>
              <a:ea typeface="新宋体" panose="02010609030101010101" pitchFamily="49" charset="-122"/>
            </a:endParaRPr>
          </a:p>
        </p:txBody>
      </p:sp>
      <p:pic>
        <p:nvPicPr>
          <p:cNvPr id="16388" name="Picture 4" descr="https://substackcdn.com/image/fetch/f_auto,q_auto:good,fl_progressive:steep/https%3A%2F%2Fsubstack-post-media.s3.amazonaws.com%2Fpublic%2Fimages%2F5eabc9ec-795b-473f-be5a-f92c72313a95_7888x206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121" y="1507444"/>
            <a:ext cx="11935879" cy="31231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63913" y="6340559"/>
            <a:ext cx="9664220" cy="369332"/>
          </a:xfrm>
          <a:prstGeom prst="rect">
            <a:avLst/>
          </a:prstGeom>
        </p:spPr>
        <p:txBody>
          <a:bodyPr wrap="square">
            <a:spAutoFit/>
          </a:bodyPr>
          <a:lstStyle/>
          <a:p>
            <a:r>
              <a:rPr lang="zh-CN" altLang="en-US" i="1" dirty="0">
                <a:solidFill>
                  <a:srgbClr val="3856F5"/>
                </a:solidFill>
                <a:latin typeface="新宋体" panose="02010609030101010101" pitchFamily="49" charset="-122"/>
                <a:ea typeface="新宋体" panose="02010609030101010101" pitchFamily="49" charset="-122"/>
              </a:rPr>
              <a:t>https://ai88.substack.com/p/rag-vs-context-window-in-gpt4-accuracy-cost</a:t>
            </a:r>
          </a:p>
        </p:txBody>
      </p:sp>
      <p:sp>
        <p:nvSpPr>
          <p:cNvPr id="6" name="矩形 5"/>
          <p:cNvSpPr/>
          <p:nvPr/>
        </p:nvSpPr>
        <p:spPr>
          <a:xfrm>
            <a:off x="809643" y="4931594"/>
            <a:ext cx="10740673" cy="1200329"/>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1</a:t>
            </a:r>
            <a:r>
              <a:rPr lang="zh-CN" altLang="en-US" dirty="0" smtClean="0">
                <a:latin typeface="新宋体" panose="02010609030101010101" pitchFamily="49" charset="-122"/>
                <a:ea typeface="新宋体" panose="02010609030101010101" pitchFamily="49" charset="-122"/>
              </a:rPr>
              <a:t>、</a:t>
            </a:r>
            <a:r>
              <a:rPr lang="en-US" altLang="zh-CN" dirty="0" smtClean="0">
                <a:latin typeface="新宋体" panose="02010609030101010101" pitchFamily="49" charset="-122"/>
                <a:ea typeface="新宋体" panose="02010609030101010101" pitchFamily="49" charset="-122"/>
              </a:rPr>
              <a:t>GPT Assistant API</a:t>
            </a:r>
            <a:r>
              <a:rPr lang="zh-CN" altLang="en-US" dirty="0">
                <a:latin typeface="新宋体" panose="02010609030101010101" pitchFamily="49" charset="-122"/>
                <a:ea typeface="新宋体" panose="02010609030101010101" pitchFamily="49" charset="-122"/>
              </a:rPr>
              <a:t> </a:t>
            </a:r>
            <a:r>
              <a:rPr lang="en-US" altLang="zh-CN" dirty="0" smtClean="0">
                <a:latin typeface="新宋体" panose="02010609030101010101" pitchFamily="49" charset="-122"/>
                <a:ea typeface="新宋体" panose="02010609030101010101" pitchFamily="49" charset="-122"/>
              </a:rPr>
              <a:t>RAG</a:t>
            </a:r>
            <a:r>
              <a:rPr lang="zh-CN" altLang="en-US" dirty="0" smtClean="0">
                <a:latin typeface="新宋体" panose="02010609030101010101" pitchFamily="49" charset="-122"/>
                <a:ea typeface="新宋体" panose="02010609030101010101" pitchFamily="49" charset="-122"/>
              </a:rPr>
              <a:t>的表现最好。</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2</a:t>
            </a:r>
            <a:r>
              <a:rPr lang="zh-CN" altLang="en-US" dirty="0" smtClean="0">
                <a:latin typeface="新宋体" panose="02010609030101010101" pitchFamily="49" charset="-122"/>
                <a:ea typeface="新宋体" panose="02010609030101010101" pitchFamily="49" charset="-122"/>
              </a:rPr>
              <a:t>、</a:t>
            </a:r>
            <a:r>
              <a:rPr lang="en-US" altLang="zh-CN" dirty="0" err="1" smtClean="0">
                <a:latin typeface="新宋体" panose="02010609030101010101" pitchFamily="49" charset="-122"/>
                <a:ea typeface="新宋体" panose="02010609030101010101" pitchFamily="49" charset="-122"/>
              </a:rPr>
              <a:t>LlamaIndex</a:t>
            </a:r>
            <a:r>
              <a:rPr lang="zh-CN" altLang="en-US" dirty="0" smtClean="0">
                <a:latin typeface="新宋体" panose="02010609030101010101" pitchFamily="49" charset="-122"/>
                <a:ea typeface="新宋体" panose="02010609030101010101" pitchFamily="49" charset="-122"/>
              </a:rPr>
              <a:t>的直接文档块索引</a:t>
            </a:r>
            <a:r>
              <a:rPr lang="en-US" altLang="zh-CN" dirty="0" smtClean="0">
                <a:latin typeface="新宋体" panose="02010609030101010101" pitchFamily="49" charset="-122"/>
                <a:ea typeface="新宋体" panose="02010609030101010101" pitchFamily="49" charset="-122"/>
              </a:rPr>
              <a:t>RAG</a:t>
            </a:r>
            <a:r>
              <a:rPr lang="zh-CN" altLang="en-US" dirty="0" smtClean="0">
                <a:latin typeface="新宋体" panose="02010609030101010101" pitchFamily="49" charset="-122"/>
                <a:ea typeface="新宋体" panose="02010609030101010101" pitchFamily="49" charset="-122"/>
              </a:rPr>
              <a:t>，表现最差。</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3</a:t>
            </a:r>
            <a:r>
              <a:rPr lang="zh-CN" altLang="en-US" dirty="0" smtClean="0">
                <a:latin typeface="新宋体" panose="02010609030101010101" pitchFamily="49" charset="-122"/>
                <a:ea typeface="新宋体" panose="02010609030101010101" pitchFamily="49" charset="-122"/>
              </a:rPr>
              <a:t>、整体“大海捞针”的实验设计，模拟了离散型文档的场景（如</a:t>
            </a:r>
            <a:r>
              <a:rPr lang="en-US" altLang="zh-CN" dirty="0" smtClean="0">
                <a:latin typeface="新宋体" panose="02010609030101010101" pitchFamily="49" charset="-122"/>
                <a:ea typeface="新宋体" panose="02010609030101010101" pitchFamily="49" charset="-122"/>
              </a:rPr>
              <a:t>FAQ</a:t>
            </a:r>
            <a:r>
              <a:rPr lang="zh-CN" altLang="en-US" dirty="0" smtClean="0">
                <a:latin typeface="新宋体" panose="02010609030101010101" pitchFamily="49" charset="-122"/>
                <a:ea typeface="新宋体" panose="02010609030101010101" pitchFamily="49" charset="-122"/>
              </a:rPr>
              <a:t>知识总结）。对于逻辑性知识，目前尚无较公平和统一的测试手段。</a:t>
            </a:r>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4258976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无关内容对</a:t>
            </a:r>
            <a:r>
              <a:rPr lang="en-US" altLang="zh-CN" sz="2400" dirty="0" err="1" smtClean="0">
                <a:solidFill>
                  <a:srgbClr val="3856F5"/>
                </a:solidFill>
                <a:latin typeface="微软雅黑" panose="020B0503020204020204" pitchFamily="34" charset="-122"/>
                <a:ea typeface="微软雅黑" panose="020B0503020204020204" pitchFamily="34" charset="-122"/>
              </a:rPr>
              <a:t>CoT</a:t>
            </a:r>
            <a:r>
              <a:rPr lang="zh-CN" altLang="en-US" sz="2400" dirty="0" smtClean="0">
                <a:solidFill>
                  <a:srgbClr val="3856F5"/>
                </a:solidFill>
                <a:latin typeface="微软雅黑" panose="020B0503020204020204" pitchFamily="34" charset="-122"/>
                <a:ea typeface="微软雅黑" panose="020B0503020204020204" pitchFamily="34" charset="-122"/>
              </a:rPr>
              <a:t>的影响有多少？</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148148" y="6466292"/>
            <a:ext cx="11113410" cy="369332"/>
          </a:xfrm>
          <a:prstGeom prst="rect">
            <a:avLst/>
          </a:prstGeom>
        </p:spPr>
        <p:txBody>
          <a:bodyPr wrap="square">
            <a:spAutoFit/>
          </a:bodyPr>
          <a:lstStyle/>
          <a:p>
            <a:r>
              <a:rPr lang="en-US" altLang="zh-CN" i="1" dirty="0" smtClean="0">
                <a:solidFill>
                  <a:srgbClr val="2E4EE0"/>
                </a:solidFill>
                <a:latin typeface="-apple-system"/>
              </a:rPr>
              <a:t>《Large </a:t>
            </a:r>
            <a:r>
              <a:rPr lang="en-US" altLang="zh-CN" i="1" dirty="0">
                <a:solidFill>
                  <a:srgbClr val="2E4EE0"/>
                </a:solidFill>
                <a:latin typeface="-apple-system"/>
              </a:rPr>
              <a:t>Language Models Can Be Easily Distracted by Irrelevant </a:t>
            </a:r>
            <a:r>
              <a:rPr lang="en-US" altLang="zh-CN" i="1" dirty="0" err="1" smtClean="0">
                <a:solidFill>
                  <a:srgbClr val="2E4EE0"/>
                </a:solidFill>
                <a:latin typeface="-apple-system"/>
              </a:rPr>
              <a:t>Context》,Google</a:t>
            </a:r>
            <a:r>
              <a:rPr lang="en-US" altLang="zh-CN" i="1" dirty="0">
                <a:solidFill>
                  <a:srgbClr val="2E4EE0"/>
                </a:solidFill>
                <a:latin typeface="-apple-system"/>
              </a:rPr>
              <a:t> </a:t>
            </a:r>
            <a:r>
              <a:rPr lang="en-US" altLang="zh-CN" i="1" dirty="0" smtClean="0">
                <a:solidFill>
                  <a:srgbClr val="2E4EE0"/>
                </a:solidFill>
                <a:latin typeface="-apple-system"/>
              </a:rPr>
              <a:t>&amp; DeepMind</a:t>
            </a:r>
            <a:endParaRPr lang="zh-CN" altLang="en-US" i="1" dirty="0">
              <a:solidFill>
                <a:srgbClr val="2E4EE0"/>
              </a:solidFill>
            </a:endParaRPr>
          </a:p>
        </p:txBody>
      </p:sp>
      <p:sp>
        <p:nvSpPr>
          <p:cNvPr id="9" name="矩形 8"/>
          <p:cNvSpPr/>
          <p:nvPr/>
        </p:nvSpPr>
        <p:spPr>
          <a:xfrm>
            <a:off x="423099" y="612437"/>
            <a:ext cx="6715638" cy="3293209"/>
          </a:xfrm>
          <a:prstGeom prst="rect">
            <a:avLst/>
          </a:prstGeom>
        </p:spPr>
        <p:txBody>
          <a:bodyPr wrap="square">
            <a:spAutoFit/>
          </a:bodyPr>
          <a:lstStyle/>
          <a:p>
            <a:r>
              <a:rPr lang="en-US" altLang="zh-CN" sz="1600" dirty="0">
                <a:latin typeface="新宋体" panose="02010609030101010101" pitchFamily="49" charset="-122"/>
                <a:ea typeface="新宋体" panose="02010609030101010101" pitchFamily="49" charset="-122"/>
              </a:rPr>
              <a:t>[</a:t>
            </a:r>
            <a:r>
              <a:rPr lang="en-US" altLang="zh-CN" sz="1600" dirty="0" smtClean="0">
                <a:latin typeface="新宋体" panose="02010609030101010101" pitchFamily="49" charset="-122"/>
                <a:ea typeface="新宋体" panose="02010609030101010101" pitchFamily="49" charset="-122"/>
              </a:rPr>
              <a:t>Original </a:t>
            </a:r>
            <a:r>
              <a:rPr lang="en-US" altLang="zh-CN" sz="1600" dirty="0">
                <a:latin typeface="新宋体" panose="02010609030101010101" pitchFamily="49" charset="-122"/>
                <a:ea typeface="新宋体" panose="02010609030101010101" pitchFamily="49" charset="-122"/>
              </a:rPr>
              <a:t>Problem] </a:t>
            </a:r>
            <a:r>
              <a:rPr lang="en-US" altLang="zh-CN" sz="1600" dirty="0" smtClean="0">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原始</a:t>
            </a:r>
            <a:r>
              <a:rPr lang="en-US" altLang="zh-CN" sz="1600" dirty="0" smtClean="0">
                <a:solidFill>
                  <a:srgbClr val="0070C0"/>
                </a:solidFill>
                <a:latin typeface="新宋体" panose="02010609030101010101" pitchFamily="49" charset="-122"/>
                <a:ea typeface="新宋体" panose="02010609030101010101" pitchFamily="49" charset="-122"/>
              </a:rPr>
              <a:t>prompt</a:t>
            </a:r>
          </a:p>
          <a:p>
            <a:r>
              <a:rPr lang="en-US" altLang="zh-CN" sz="1600" dirty="0">
                <a:latin typeface="新宋体" panose="02010609030101010101" pitchFamily="49" charset="-122"/>
                <a:ea typeface="新宋体" panose="02010609030101010101" pitchFamily="49" charset="-122"/>
              </a:rPr>
              <a:t>Q: Jessica is six years older than Claire. In two years, Claire will be 20 years old. How old is Jessica now? </a:t>
            </a:r>
            <a:endParaRPr lang="en-US" altLang="zh-CN" sz="1600" dirty="0" smtClean="0">
              <a:latin typeface="新宋体" panose="02010609030101010101" pitchFamily="49" charset="-122"/>
              <a:ea typeface="新宋体" panose="02010609030101010101" pitchFamily="49" charset="-122"/>
            </a:endParaRPr>
          </a:p>
          <a:p>
            <a:r>
              <a:rPr lang="en-US" altLang="zh-CN" sz="1600" dirty="0" smtClean="0">
                <a:solidFill>
                  <a:srgbClr val="0070C0"/>
                </a:solidFill>
                <a:latin typeface="新宋体" panose="02010609030101010101" pitchFamily="49" charset="-122"/>
                <a:ea typeface="新宋体" panose="02010609030101010101" pitchFamily="49" charset="-122"/>
              </a:rPr>
              <a:t>/* Jessica</a:t>
            </a:r>
            <a:r>
              <a:rPr lang="zh-CN" altLang="en-US" sz="1600" dirty="0" smtClean="0">
                <a:solidFill>
                  <a:srgbClr val="0070C0"/>
                </a:solidFill>
                <a:latin typeface="新宋体" panose="02010609030101010101" pitchFamily="49" charset="-122"/>
                <a:ea typeface="新宋体" panose="02010609030101010101" pitchFamily="49" charset="-122"/>
              </a:rPr>
              <a:t>比</a:t>
            </a:r>
            <a:r>
              <a:rPr lang="en-US" altLang="zh-CN" sz="1600" dirty="0" smtClean="0">
                <a:solidFill>
                  <a:srgbClr val="0070C0"/>
                </a:solidFill>
                <a:latin typeface="新宋体" panose="02010609030101010101" pitchFamily="49" charset="-122"/>
                <a:ea typeface="新宋体" panose="02010609030101010101" pitchFamily="49" charset="-122"/>
              </a:rPr>
              <a:t>Claire</a:t>
            </a:r>
            <a:r>
              <a:rPr lang="zh-CN" altLang="en-US" sz="1600" dirty="0" smtClean="0">
                <a:solidFill>
                  <a:srgbClr val="0070C0"/>
                </a:solidFill>
                <a:latin typeface="新宋体" panose="02010609030101010101" pitchFamily="49" charset="-122"/>
                <a:ea typeface="新宋体" panose="02010609030101010101" pitchFamily="49" charset="-122"/>
              </a:rPr>
              <a:t>大</a:t>
            </a:r>
            <a:r>
              <a:rPr lang="en-US" altLang="zh-CN" sz="1600" dirty="0" smtClean="0">
                <a:solidFill>
                  <a:srgbClr val="0070C0"/>
                </a:solidFill>
                <a:latin typeface="新宋体" panose="02010609030101010101" pitchFamily="49" charset="-122"/>
                <a:ea typeface="新宋体" panose="02010609030101010101" pitchFamily="49" charset="-122"/>
              </a:rPr>
              <a:t>6</a:t>
            </a:r>
            <a:r>
              <a:rPr lang="zh-CN" altLang="en-US" sz="1600" dirty="0" smtClean="0">
                <a:solidFill>
                  <a:srgbClr val="0070C0"/>
                </a:solidFill>
                <a:latin typeface="新宋体" panose="02010609030101010101" pitchFamily="49" charset="-122"/>
                <a:ea typeface="新宋体" panose="02010609030101010101" pitchFamily="49" charset="-122"/>
              </a:rPr>
              <a:t>岁。两年后，</a:t>
            </a:r>
            <a:r>
              <a:rPr lang="en-US" altLang="zh-CN" sz="1600" dirty="0" smtClean="0">
                <a:solidFill>
                  <a:srgbClr val="0070C0"/>
                </a:solidFill>
                <a:latin typeface="新宋体" panose="02010609030101010101" pitchFamily="49" charset="-122"/>
                <a:ea typeface="新宋体" panose="02010609030101010101" pitchFamily="49" charset="-122"/>
              </a:rPr>
              <a:t>Claire 20 </a:t>
            </a:r>
            <a:r>
              <a:rPr lang="zh-CN" altLang="en-US" sz="1600" dirty="0" smtClean="0">
                <a:solidFill>
                  <a:srgbClr val="0070C0"/>
                </a:solidFill>
                <a:latin typeface="新宋体" panose="02010609030101010101" pitchFamily="49" charset="-122"/>
                <a:ea typeface="新宋体" panose="02010609030101010101" pitchFamily="49" charset="-122"/>
              </a:rPr>
              <a:t>岁。现在</a:t>
            </a:r>
            <a:r>
              <a:rPr lang="en-US" altLang="zh-CN" sz="1600" dirty="0" smtClean="0">
                <a:solidFill>
                  <a:srgbClr val="0070C0"/>
                </a:solidFill>
                <a:latin typeface="新宋体" panose="02010609030101010101" pitchFamily="49" charset="-122"/>
                <a:ea typeface="新宋体" panose="02010609030101010101" pitchFamily="49" charset="-122"/>
              </a:rPr>
              <a:t>Jessica</a:t>
            </a:r>
            <a:r>
              <a:rPr lang="zh-CN" altLang="en-US" sz="1600" dirty="0" smtClean="0">
                <a:solidFill>
                  <a:srgbClr val="0070C0"/>
                </a:solidFill>
                <a:latin typeface="新宋体" panose="02010609030101010101" pitchFamily="49" charset="-122"/>
                <a:ea typeface="新宋体" panose="02010609030101010101" pitchFamily="49" charset="-122"/>
              </a:rPr>
              <a:t>几岁？</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zh-CN" altLang="en-US" sz="1600" dirty="0" smtClean="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a:t>
            </a:r>
          </a:p>
          <a:p>
            <a:endParaRPr lang="en-US" altLang="zh-CN" sz="1600" dirty="0">
              <a:latin typeface="新宋体" panose="02010609030101010101" pitchFamily="49" charset="-122"/>
              <a:ea typeface="新宋体" panose="02010609030101010101" pitchFamily="49" charset="-122"/>
            </a:endParaRPr>
          </a:p>
          <a:p>
            <a:r>
              <a:rPr lang="en-US" altLang="zh-CN" sz="1600" dirty="0">
                <a:latin typeface="新宋体" panose="02010609030101010101" pitchFamily="49" charset="-122"/>
                <a:ea typeface="新宋体" panose="02010609030101010101" pitchFamily="49" charset="-122"/>
              </a:rPr>
              <a:t>[Problem with Irrelevant Context] </a:t>
            </a:r>
            <a:r>
              <a:rPr lang="en-US" altLang="zh-CN" sz="1600" dirty="0" smtClean="0">
                <a:latin typeface="新宋体" panose="02010609030101010101" pitchFamily="49" charset="-122"/>
                <a:ea typeface="新宋体" panose="02010609030101010101" pitchFamily="49" charset="-122"/>
              </a:rPr>
              <a:t>// </a:t>
            </a:r>
            <a:r>
              <a:rPr lang="zh-CN" altLang="en-US" sz="1600" dirty="0" smtClean="0">
                <a:latin typeface="新宋体" panose="02010609030101010101" pitchFamily="49" charset="-122"/>
                <a:ea typeface="新宋体" panose="02010609030101010101" pitchFamily="49" charset="-122"/>
              </a:rPr>
              <a:t>增加噪音</a:t>
            </a:r>
            <a:endParaRPr lang="en-US" altLang="zh-CN" sz="1600" dirty="0">
              <a:latin typeface="新宋体" panose="02010609030101010101" pitchFamily="49" charset="-122"/>
              <a:ea typeface="新宋体" panose="02010609030101010101" pitchFamily="49" charset="-122"/>
            </a:endParaRPr>
          </a:p>
          <a:p>
            <a:r>
              <a:rPr lang="en-US" altLang="zh-CN" sz="1600" dirty="0" smtClean="0">
                <a:latin typeface="新宋体" panose="02010609030101010101" pitchFamily="49" charset="-122"/>
                <a:ea typeface="新宋体" panose="02010609030101010101" pitchFamily="49" charset="-122"/>
              </a:rPr>
              <a:t>Q</a:t>
            </a:r>
            <a:r>
              <a:rPr lang="en-US" altLang="zh-CN" sz="1600" dirty="0">
                <a:latin typeface="新宋体" panose="02010609030101010101" pitchFamily="49" charset="-122"/>
                <a:ea typeface="新宋体" panose="02010609030101010101" pitchFamily="49" charset="-122"/>
              </a:rPr>
              <a:t>: Jessica is six years older than Claire. In two years, Claire will be 20 years old. </a:t>
            </a:r>
            <a:r>
              <a:rPr lang="en-US" altLang="zh-CN" sz="1600" dirty="0">
                <a:solidFill>
                  <a:srgbClr val="FF0000"/>
                </a:solidFill>
                <a:latin typeface="新宋体" panose="02010609030101010101" pitchFamily="49" charset="-122"/>
                <a:ea typeface="新宋体" panose="02010609030101010101" pitchFamily="49" charset="-122"/>
              </a:rPr>
              <a:t>Twenty years ago, the age of Claire’s father is 3 times of Jessica’s age. </a:t>
            </a:r>
            <a:r>
              <a:rPr lang="en-US" altLang="zh-CN" sz="1600" dirty="0">
                <a:latin typeface="新宋体" panose="02010609030101010101" pitchFamily="49" charset="-122"/>
                <a:ea typeface="新宋体" panose="02010609030101010101" pitchFamily="49" charset="-122"/>
              </a:rPr>
              <a:t>How old is Jessica now</a:t>
            </a:r>
            <a:r>
              <a:rPr lang="en-US" altLang="zh-CN" sz="1600" dirty="0" smtClean="0">
                <a:latin typeface="新宋体" panose="02010609030101010101" pitchFamily="49" charset="-122"/>
                <a:ea typeface="新宋体" panose="02010609030101010101" pitchFamily="49" charset="-122"/>
              </a:rPr>
              <a:t>?</a:t>
            </a:r>
          </a:p>
          <a:p>
            <a:r>
              <a:rPr lang="en-US" altLang="zh-CN" sz="1600" dirty="0" smtClean="0">
                <a:solidFill>
                  <a:srgbClr val="0070C0"/>
                </a:solidFill>
                <a:latin typeface="新宋体" panose="02010609030101010101" pitchFamily="49" charset="-122"/>
                <a:ea typeface="新宋体" panose="02010609030101010101" pitchFamily="49" charset="-122"/>
              </a:rPr>
              <a:t>/* </a:t>
            </a:r>
            <a:r>
              <a:rPr lang="en-US" altLang="zh-CN" sz="1600" dirty="0">
                <a:solidFill>
                  <a:srgbClr val="0070C0"/>
                </a:solidFill>
                <a:latin typeface="新宋体" panose="02010609030101010101" pitchFamily="49" charset="-122"/>
                <a:ea typeface="新宋体" panose="02010609030101010101" pitchFamily="49" charset="-122"/>
              </a:rPr>
              <a:t>Jessica</a:t>
            </a:r>
            <a:r>
              <a:rPr lang="zh-CN" altLang="en-US" sz="1600" dirty="0">
                <a:solidFill>
                  <a:srgbClr val="0070C0"/>
                </a:solidFill>
                <a:latin typeface="新宋体" panose="02010609030101010101" pitchFamily="49" charset="-122"/>
                <a:ea typeface="新宋体" panose="02010609030101010101" pitchFamily="49" charset="-122"/>
              </a:rPr>
              <a:t>比</a:t>
            </a:r>
            <a:r>
              <a:rPr lang="en-US" altLang="zh-CN" sz="1600" dirty="0">
                <a:solidFill>
                  <a:srgbClr val="0070C0"/>
                </a:solidFill>
                <a:latin typeface="新宋体" panose="02010609030101010101" pitchFamily="49" charset="-122"/>
                <a:ea typeface="新宋体" panose="02010609030101010101" pitchFamily="49" charset="-122"/>
              </a:rPr>
              <a:t>Claire</a:t>
            </a:r>
            <a:r>
              <a:rPr lang="zh-CN" altLang="en-US" sz="1600" dirty="0">
                <a:solidFill>
                  <a:srgbClr val="0070C0"/>
                </a:solidFill>
                <a:latin typeface="新宋体" panose="02010609030101010101" pitchFamily="49" charset="-122"/>
                <a:ea typeface="新宋体" panose="02010609030101010101" pitchFamily="49" charset="-122"/>
              </a:rPr>
              <a:t>大</a:t>
            </a:r>
            <a:r>
              <a:rPr lang="en-US" altLang="zh-CN" sz="1600" dirty="0">
                <a:solidFill>
                  <a:srgbClr val="0070C0"/>
                </a:solidFill>
                <a:latin typeface="新宋体" panose="02010609030101010101" pitchFamily="49" charset="-122"/>
                <a:ea typeface="新宋体" panose="02010609030101010101" pitchFamily="49" charset="-122"/>
              </a:rPr>
              <a:t>6</a:t>
            </a:r>
            <a:r>
              <a:rPr lang="zh-CN" altLang="en-US" sz="1600" dirty="0">
                <a:solidFill>
                  <a:srgbClr val="0070C0"/>
                </a:solidFill>
                <a:latin typeface="新宋体" panose="02010609030101010101" pitchFamily="49" charset="-122"/>
                <a:ea typeface="新宋体" panose="02010609030101010101" pitchFamily="49" charset="-122"/>
              </a:rPr>
              <a:t>岁。两年后，</a:t>
            </a:r>
            <a:r>
              <a:rPr lang="en-US" altLang="zh-CN" sz="1600" dirty="0">
                <a:solidFill>
                  <a:srgbClr val="0070C0"/>
                </a:solidFill>
                <a:latin typeface="新宋体" panose="02010609030101010101" pitchFamily="49" charset="-122"/>
                <a:ea typeface="新宋体" panose="02010609030101010101" pitchFamily="49" charset="-122"/>
              </a:rPr>
              <a:t>Claire 20 </a:t>
            </a:r>
            <a:r>
              <a:rPr lang="zh-CN" altLang="en-US" sz="1600" dirty="0">
                <a:solidFill>
                  <a:srgbClr val="0070C0"/>
                </a:solidFill>
                <a:latin typeface="新宋体" panose="02010609030101010101" pitchFamily="49" charset="-122"/>
                <a:ea typeface="新宋体" panose="02010609030101010101" pitchFamily="49" charset="-122"/>
              </a:rPr>
              <a:t>岁</a:t>
            </a:r>
            <a:r>
              <a:rPr lang="zh-CN" altLang="en-US" sz="1600" dirty="0" smtClean="0">
                <a:solidFill>
                  <a:srgbClr val="0070C0"/>
                </a:solidFill>
                <a:latin typeface="新宋体" panose="02010609030101010101" pitchFamily="49" charset="-122"/>
                <a:ea typeface="新宋体" panose="02010609030101010101" pitchFamily="49" charset="-122"/>
              </a:rPr>
              <a:t>。</a:t>
            </a:r>
            <a:r>
              <a:rPr lang="en-US" altLang="zh-CN" sz="1600" dirty="0" smtClean="0">
                <a:solidFill>
                  <a:srgbClr val="FF0000"/>
                </a:solidFill>
                <a:latin typeface="新宋体" panose="02010609030101010101" pitchFamily="49" charset="-122"/>
                <a:ea typeface="新宋体" panose="02010609030101010101" pitchFamily="49" charset="-122"/>
              </a:rPr>
              <a:t>20</a:t>
            </a:r>
            <a:r>
              <a:rPr lang="zh-CN" altLang="en-US" sz="1600" dirty="0" smtClean="0">
                <a:solidFill>
                  <a:srgbClr val="FF0000"/>
                </a:solidFill>
                <a:latin typeface="新宋体" panose="02010609030101010101" pitchFamily="49" charset="-122"/>
                <a:ea typeface="新宋体" panose="02010609030101010101" pitchFamily="49" charset="-122"/>
              </a:rPr>
              <a:t>年前，</a:t>
            </a:r>
            <a:r>
              <a:rPr lang="en-US" altLang="zh-CN" sz="1600" dirty="0" smtClean="0">
                <a:solidFill>
                  <a:srgbClr val="FF0000"/>
                </a:solidFill>
                <a:latin typeface="新宋体" panose="02010609030101010101" pitchFamily="49" charset="-122"/>
                <a:ea typeface="新宋体" panose="02010609030101010101" pitchFamily="49" charset="-122"/>
              </a:rPr>
              <a:t>Claire</a:t>
            </a:r>
            <a:r>
              <a:rPr lang="zh-CN" altLang="en-US" sz="1600" dirty="0" smtClean="0">
                <a:solidFill>
                  <a:srgbClr val="FF0000"/>
                </a:solidFill>
                <a:latin typeface="新宋体" panose="02010609030101010101" pitchFamily="49" charset="-122"/>
                <a:ea typeface="新宋体" panose="02010609030101010101" pitchFamily="49" charset="-122"/>
              </a:rPr>
              <a:t>的</a:t>
            </a:r>
            <a:endParaRPr lang="en-US" altLang="zh-CN" sz="1600" dirty="0" smtClean="0">
              <a:solidFill>
                <a:srgbClr val="FF0000"/>
              </a:solidFill>
              <a:latin typeface="新宋体" panose="02010609030101010101" pitchFamily="49" charset="-122"/>
              <a:ea typeface="新宋体" panose="02010609030101010101" pitchFamily="49" charset="-122"/>
            </a:endParaRPr>
          </a:p>
          <a:p>
            <a:r>
              <a:rPr lang="en-US" altLang="zh-CN" sz="1600" dirty="0">
                <a:solidFill>
                  <a:srgbClr val="FF0000"/>
                </a:solidFill>
                <a:latin typeface="新宋体" panose="02010609030101010101" pitchFamily="49" charset="-122"/>
                <a:ea typeface="新宋体" panose="02010609030101010101" pitchFamily="49" charset="-122"/>
              </a:rPr>
              <a:t> </a:t>
            </a:r>
            <a:r>
              <a:rPr lang="zh-CN" altLang="en-US" sz="1600" dirty="0" smtClean="0">
                <a:solidFill>
                  <a:srgbClr val="FF0000"/>
                </a:solidFill>
                <a:latin typeface="新宋体" panose="02010609030101010101" pitchFamily="49" charset="-122"/>
                <a:ea typeface="新宋体" panose="02010609030101010101" pitchFamily="49" charset="-122"/>
              </a:rPr>
              <a:t>*</a:t>
            </a:r>
            <a:r>
              <a:rPr lang="en-US" altLang="zh-CN" sz="1600" dirty="0" smtClean="0">
                <a:solidFill>
                  <a:srgbClr val="FF0000"/>
                </a:solidFill>
                <a:latin typeface="新宋体" panose="02010609030101010101" pitchFamily="49" charset="-122"/>
                <a:ea typeface="新宋体" panose="02010609030101010101" pitchFamily="49" charset="-122"/>
              </a:rPr>
              <a:t> </a:t>
            </a:r>
            <a:r>
              <a:rPr lang="zh-CN" altLang="en-US" sz="1600" dirty="0" smtClean="0">
                <a:solidFill>
                  <a:srgbClr val="FF0000"/>
                </a:solidFill>
                <a:latin typeface="新宋体" panose="02010609030101010101" pitchFamily="49" charset="-122"/>
                <a:ea typeface="新宋体" panose="02010609030101010101" pitchFamily="49" charset="-122"/>
              </a:rPr>
              <a:t>父亲是</a:t>
            </a:r>
            <a:r>
              <a:rPr lang="en-US" altLang="zh-CN" sz="1600" dirty="0" smtClean="0">
                <a:solidFill>
                  <a:srgbClr val="FF0000"/>
                </a:solidFill>
                <a:latin typeface="新宋体" panose="02010609030101010101" pitchFamily="49" charset="-122"/>
                <a:ea typeface="新宋体" panose="02010609030101010101" pitchFamily="49" charset="-122"/>
              </a:rPr>
              <a:t>Jessica</a:t>
            </a:r>
            <a:r>
              <a:rPr lang="zh-CN" altLang="en-US" sz="1600" dirty="0" smtClean="0">
                <a:solidFill>
                  <a:srgbClr val="FF0000"/>
                </a:solidFill>
                <a:latin typeface="新宋体" panose="02010609030101010101" pitchFamily="49" charset="-122"/>
                <a:ea typeface="新宋体" panose="02010609030101010101" pitchFamily="49" charset="-122"/>
              </a:rPr>
              <a:t>年龄的</a:t>
            </a:r>
            <a:r>
              <a:rPr lang="en-US" altLang="zh-CN" sz="1600" dirty="0" smtClean="0">
                <a:solidFill>
                  <a:srgbClr val="FF0000"/>
                </a:solidFill>
                <a:latin typeface="新宋体" panose="02010609030101010101" pitchFamily="49" charset="-122"/>
                <a:ea typeface="新宋体" panose="02010609030101010101" pitchFamily="49" charset="-122"/>
              </a:rPr>
              <a:t>3</a:t>
            </a:r>
            <a:r>
              <a:rPr lang="zh-CN" altLang="en-US" sz="1600" dirty="0" smtClean="0">
                <a:solidFill>
                  <a:srgbClr val="FF0000"/>
                </a:solidFill>
                <a:latin typeface="新宋体" panose="02010609030101010101" pitchFamily="49" charset="-122"/>
                <a:ea typeface="新宋体" panose="02010609030101010101" pitchFamily="49" charset="-122"/>
              </a:rPr>
              <a:t>倍。</a:t>
            </a:r>
            <a:r>
              <a:rPr lang="zh-CN" altLang="en-US" sz="1600" dirty="0" smtClean="0">
                <a:solidFill>
                  <a:srgbClr val="0070C0"/>
                </a:solidFill>
                <a:latin typeface="新宋体" panose="02010609030101010101" pitchFamily="49" charset="-122"/>
                <a:ea typeface="新宋体" panose="02010609030101010101" pitchFamily="49" charset="-122"/>
              </a:rPr>
              <a:t>现在</a:t>
            </a:r>
            <a:r>
              <a:rPr lang="en-US" altLang="zh-CN" sz="1600" dirty="0">
                <a:solidFill>
                  <a:srgbClr val="0070C0"/>
                </a:solidFill>
                <a:latin typeface="新宋体" panose="02010609030101010101" pitchFamily="49" charset="-122"/>
                <a:ea typeface="新宋体" panose="02010609030101010101" pitchFamily="49" charset="-122"/>
              </a:rPr>
              <a:t>Jessica</a:t>
            </a:r>
            <a:r>
              <a:rPr lang="zh-CN" altLang="en-US" sz="1600" dirty="0">
                <a:solidFill>
                  <a:srgbClr val="0070C0"/>
                </a:solidFill>
                <a:latin typeface="新宋体" panose="02010609030101010101" pitchFamily="49" charset="-122"/>
                <a:ea typeface="新宋体" panose="02010609030101010101" pitchFamily="49" charset="-122"/>
              </a:rPr>
              <a:t>几岁</a:t>
            </a:r>
            <a:r>
              <a:rPr lang="zh-CN" altLang="en-US" sz="1600" dirty="0" smtClean="0">
                <a:solidFill>
                  <a:srgbClr val="0070C0"/>
                </a:solidFill>
                <a:latin typeface="新宋体" panose="02010609030101010101" pitchFamily="49" charset="-122"/>
                <a:ea typeface="新宋体" panose="02010609030101010101" pitchFamily="49" charset="-122"/>
              </a:rPr>
              <a:t>？</a:t>
            </a:r>
            <a:r>
              <a:rPr lang="en-US" altLang="zh-CN" sz="1600" dirty="0" smtClean="0">
                <a:solidFill>
                  <a:srgbClr val="0070C0"/>
                </a:solidFill>
                <a:latin typeface="新宋体" panose="02010609030101010101" pitchFamily="49" charset="-122"/>
                <a:ea typeface="新宋体" panose="02010609030101010101" pitchFamily="49" charset="-122"/>
              </a:rPr>
              <a:t>*/</a:t>
            </a:r>
            <a:endParaRPr lang="en-US" altLang="zh-CN" sz="1600" dirty="0">
              <a:solidFill>
                <a:srgbClr val="0070C0"/>
              </a:solidFill>
              <a:latin typeface="新宋体" panose="02010609030101010101" pitchFamily="49" charset="-122"/>
              <a:ea typeface="新宋体" panose="02010609030101010101" pitchFamily="49" charset="-122"/>
            </a:endParaRPr>
          </a:p>
          <a:p>
            <a:endParaRPr lang="en-US" altLang="zh-CN" sz="1600" dirty="0" smtClean="0">
              <a:latin typeface="新宋体" panose="02010609030101010101" pitchFamily="49" charset="-122"/>
              <a:ea typeface="新宋体" panose="02010609030101010101" pitchFamily="49" charset="-122"/>
            </a:endParaRPr>
          </a:p>
        </p:txBody>
      </p:sp>
      <p:grpSp>
        <p:nvGrpSpPr>
          <p:cNvPr id="17" name="组合 16"/>
          <p:cNvGrpSpPr/>
          <p:nvPr/>
        </p:nvGrpSpPr>
        <p:grpSpPr>
          <a:xfrm>
            <a:off x="7138737" y="676606"/>
            <a:ext cx="4599204" cy="5843157"/>
            <a:chOff x="391014" y="623135"/>
            <a:chExt cx="4599204" cy="5843157"/>
          </a:xfrm>
        </p:grpSpPr>
        <p:pic>
          <p:nvPicPr>
            <p:cNvPr id="10" name="图片 9"/>
            <p:cNvPicPr>
              <a:picLocks noChangeAspect="1"/>
            </p:cNvPicPr>
            <p:nvPr/>
          </p:nvPicPr>
          <p:blipFill>
            <a:blip r:embed="rId3"/>
            <a:stretch>
              <a:fillRect/>
            </a:stretch>
          </p:blipFill>
          <p:spPr>
            <a:xfrm>
              <a:off x="391014" y="623135"/>
              <a:ext cx="4599204" cy="5843157"/>
            </a:xfrm>
            <a:prstGeom prst="rect">
              <a:avLst/>
            </a:prstGeom>
          </p:spPr>
        </p:pic>
        <p:sp>
          <p:nvSpPr>
            <p:cNvPr id="11" name="矩形 10"/>
            <p:cNvSpPr/>
            <p:nvPr/>
          </p:nvSpPr>
          <p:spPr>
            <a:xfrm>
              <a:off x="2883121" y="933890"/>
              <a:ext cx="1384079" cy="338554"/>
            </a:xfrm>
            <a:prstGeom prst="rect">
              <a:avLst/>
            </a:prstGeom>
          </p:spPr>
          <p:txBody>
            <a:bodyPr wrap="square">
              <a:spAutoFit/>
            </a:bodyPr>
            <a:lstStyle/>
            <a:p>
              <a:r>
                <a:rPr lang="en-US" altLang="zh-CN" sz="1600" dirty="0" err="1" smtClean="0">
                  <a:solidFill>
                    <a:srgbClr val="5D84D1"/>
                  </a:solidFill>
                  <a:latin typeface="新宋体" panose="02010609030101010101" pitchFamily="49" charset="-122"/>
                  <a:ea typeface="新宋体" panose="02010609030101010101" pitchFamily="49" charset="-122"/>
                </a:rPr>
                <a:t>CoT</a:t>
              </a:r>
              <a:r>
                <a:rPr lang="zh-CN" altLang="en-US" sz="1600" dirty="0" smtClean="0">
                  <a:solidFill>
                    <a:srgbClr val="5D84D1"/>
                  </a:solidFill>
                  <a:latin typeface="新宋体" panose="02010609030101010101" pitchFamily="49" charset="-122"/>
                  <a:ea typeface="新宋体" panose="02010609030101010101" pitchFamily="49" charset="-122"/>
                </a:rPr>
                <a:t>示例</a:t>
              </a:r>
              <a:endParaRPr lang="zh-CN" altLang="en-US" sz="1600" dirty="0">
                <a:solidFill>
                  <a:srgbClr val="5D84D1"/>
                </a:solidFill>
                <a:latin typeface="新宋体" panose="02010609030101010101" pitchFamily="49" charset="-122"/>
                <a:ea typeface="新宋体" panose="02010609030101010101" pitchFamily="49" charset="-122"/>
              </a:endParaRPr>
            </a:p>
          </p:txBody>
        </p:sp>
        <p:sp>
          <p:nvSpPr>
            <p:cNvPr id="12" name="矩形 11"/>
            <p:cNvSpPr/>
            <p:nvPr/>
          </p:nvSpPr>
          <p:spPr>
            <a:xfrm>
              <a:off x="2883120" y="2054296"/>
              <a:ext cx="1913469" cy="338554"/>
            </a:xfrm>
            <a:prstGeom prst="rect">
              <a:avLst/>
            </a:prstGeom>
          </p:spPr>
          <p:txBody>
            <a:bodyPr wrap="square">
              <a:spAutoFit/>
            </a:bodyPr>
            <a:lstStyle/>
            <a:p>
              <a:r>
                <a:rPr lang="en-US" altLang="zh-CN" sz="1600" dirty="0" smtClean="0">
                  <a:solidFill>
                    <a:srgbClr val="5D84D1"/>
                  </a:solidFill>
                  <a:latin typeface="新宋体" panose="02010609030101010101" pitchFamily="49" charset="-122"/>
                  <a:ea typeface="新宋体" panose="02010609030101010101" pitchFamily="49" charset="-122"/>
                </a:rPr>
                <a:t>Zero-Shot </a:t>
              </a:r>
              <a:r>
                <a:rPr lang="en-US" altLang="zh-CN" sz="1600" dirty="0" err="1" smtClean="0">
                  <a:solidFill>
                    <a:srgbClr val="5D84D1"/>
                  </a:solidFill>
                  <a:latin typeface="新宋体" panose="02010609030101010101" pitchFamily="49" charset="-122"/>
                  <a:ea typeface="新宋体" panose="02010609030101010101" pitchFamily="49" charset="-122"/>
                </a:rPr>
                <a:t>CoT</a:t>
              </a:r>
              <a:endParaRPr lang="zh-CN" altLang="en-US" sz="1600" dirty="0">
                <a:solidFill>
                  <a:srgbClr val="5D84D1"/>
                </a:solidFill>
                <a:latin typeface="新宋体" panose="02010609030101010101" pitchFamily="49" charset="-122"/>
                <a:ea typeface="新宋体" panose="02010609030101010101" pitchFamily="49" charset="-122"/>
              </a:endParaRPr>
            </a:p>
          </p:txBody>
        </p:sp>
        <p:sp>
          <p:nvSpPr>
            <p:cNvPr id="13" name="矩形 12"/>
            <p:cNvSpPr/>
            <p:nvPr/>
          </p:nvSpPr>
          <p:spPr>
            <a:xfrm>
              <a:off x="2883119" y="2864292"/>
              <a:ext cx="1384079" cy="338554"/>
            </a:xfrm>
            <a:prstGeom prst="rect">
              <a:avLst/>
            </a:prstGeom>
          </p:spPr>
          <p:txBody>
            <a:bodyPr wrap="square">
              <a:spAutoFit/>
            </a:bodyPr>
            <a:lstStyle/>
            <a:p>
              <a:r>
                <a:rPr lang="zh-CN" altLang="en-US" sz="1600" dirty="0" smtClean="0">
                  <a:solidFill>
                    <a:srgbClr val="5D84D1"/>
                  </a:solidFill>
                  <a:latin typeface="新宋体" panose="02010609030101010101" pitchFamily="49" charset="-122"/>
                  <a:ea typeface="新宋体" panose="02010609030101010101" pitchFamily="49" charset="-122"/>
                </a:rPr>
                <a:t>逐步拆解</a:t>
              </a:r>
              <a:endParaRPr lang="zh-CN" altLang="en-US" sz="1600" dirty="0">
                <a:solidFill>
                  <a:srgbClr val="5D84D1"/>
                </a:solidFill>
                <a:latin typeface="新宋体" panose="02010609030101010101" pitchFamily="49" charset="-122"/>
                <a:ea typeface="新宋体" panose="02010609030101010101" pitchFamily="49" charset="-122"/>
              </a:endParaRPr>
            </a:p>
          </p:txBody>
        </p:sp>
        <p:sp>
          <p:nvSpPr>
            <p:cNvPr id="14" name="矩形 13"/>
            <p:cNvSpPr/>
            <p:nvPr/>
          </p:nvSpPr>
          <p:spPr>
            <a:xfrm>
              <a:off x="2905514" y="4091017"/>
              <a:ext cx="1384079" cy="338554"/>
            </a:xfrm>
            <a:prstGeom prst="rect">
              <a:avLst/>
            </a:prstGeom>
          </p:spPr>
          <p:txBody>
            <a:bodyPr wrap="square">
              <a:spAutoFit/>
            </a:bodyPr>
            <a:lstStyle/>
            <a:p>
              <a:r>
                <a:rPr lang="zh-CN" altLang="en-US" sz="1600" dirty="0" smtClean="0">
                  <a:solidFill>
                    <a:srgbClr val="5D84D1"/>
                  </a:solidFill>
                  <a:latin typeface="新宋体" panose="02010609030101010101" pitchFamily="49" charset="-122"/>
                  <a:ea typeface="新宋体" panose="02010609030101010101" pitchFamily="49" charset="-122"/>
                </a:rPr>
                <a:t>代码生成</a:t>
              </a:r>
              <a:endParaRPr lang="zh-CN" altLang="en-US" sz="1600" dirty="0">
                <a:solidFill>
                  <a:srgbClr val="5D84D1"/>
                </a:solidFill>
                <a:latin typeface="新宋体" panose="02010609030101010101" pitchFamily="49" charset="-122"/>
                <a:ea typeface="新宋体" panose="02010609030101010101" pitchFamily="49" charset="-122"/>
              </a:endParaRPr>
            </a:p>
          </p:txBody>
        </p:sp>
        <p:sp>
          <p:nvSpPr>
            <p:cNvPr id="15" name="矩形 14"/>
            <p:cNvSpPr/>
            <p:nvPr/>
          </p:nvSpPr>
          <p:spPr>
            <a:xfrm>
              <a:off x="2406316" y="5754413"/>
              <a:ext cx="1883277" cy="338554"/>
            </a:xfrm>
            <a:prstGeom prst="rect">
              <a:avLst/>
            </a:prstGeom>
          </p:spPr>
          <p:txBody>
            <a:bodyPr wrap="square">
              <a:spAutoFit/>
            </a:bodyPr>
            <a:lstStyle/>
            <a:p>
              <a:r>
                <a:rPr lang="zh-CN" altLang="en-US" sz="1600" dirty="0" smtClean="0">
                  <a:solidFill>
                    <a:srgbClr val="5D84D1"/>
                  </a:solidFill>
                  <a:latin typeface="新宋体" panose="02010609030101010101" pitchFamily="49" charset="-122"/>
                  <a:ea typeface="新宋体" panose="02010609030101010101" pitchFamily="49" charset="-122"/>
                </a:rPr>
                <a:t>要求忽略无关信息</a:t>
              </a:r>
              <a:endParaRPr lang="zh-CN" altLang="en-US" sz="1600" dirty="0">
                <a:solidFill>
                  <a:srgbClr val="5D84D1"/>
                </a:solidFill>
                <a:latin typeface="新宋体" panose="02010609030101010101" pitchFamily="49" charset="-122"/>
                <a:ea typeface="新宋体" panose="02010609030101010101" pitchFamily="49" charset="-122"/>
              </a:endParaRPr>
            </a:p>
          </p:txBody>
        </p:sp>
      </p:grpSp>
      <p:pic>
        <p:nvPicPr>
          <p:cNvPr id="16" name="图片 15"/>
          <p:cNvPicPr>
            <a:picLocks noChangeAspect="1"/>
          </p:cNvPicPr>
          <p:nvPr/>
        </p:nvPicPr>
        <p:blipFill>
          <a:blip r:embed="rId4"/>
          <a:stretch>
            <a:fillRect/>
          </a:stretch>
        </p:blipFill>
        <p:spPr>
          <a:xfrm>
            <a:off x="423099" y="3727113"/>
            <a:ext cx="6426880" cy="2739179"/>
          </a:xfrm>
          <a:prstGeom prst="rect">
            <a:avLst/>
          </a:prstGeom>
        </p:spPr>
      </p:pic>
      <p:cxnSp>
        <p:nvCxnSpPr>
          <p:cNvPr id="18" name="直接连接符 17"/>
          <p:cNvCxnSpPr/>
          <p:nvPr/>
        </p:nvCxnSpPr>
        <p:spPr>
          <a:xfrm>
            <a:off x="7074569" y="702143"/>
            <a:ext cx="0" cy="5748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267326" y="4429571"/>
            <a:ext cx="898358" cy="203672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Tree>
    <p:extLst>
      <p:ext uri="{BB962C8B-B14F-4D97-AF65-F5344CB8AC3E}">
        <p14:creationId xmlns:p14="http://schemas.microsoft.com/office/powerpoint/2010/main" val="24161154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zh-CN" altLang="en-US" sz="2400" dirty="0" smtClean="0">
                <a:solidFill>
                  <a:srgbClr val="3856F5"/>
                </a:solidFill>
                <a:latin typeface="微软雅黑" panose="020B0503020204020204" pitchFamily="34" charset="-122"/>
                <a:ea typeface="微软雅黑" panose="020B0503020204020204" pitchFamily="34" charset="-122"/>
              </a:rPr>
              <a:t>无关内容对</a:t>
            </a:r>
            <a:r>
              <a:rPr lang="en-US" altLang="zh-CN" sz="2400" dirty="0" smtClean="0">
                <a:solidFill>
                  <a:srgbClr val="3856F5"/>
                </a:solidFill>
                <a:latin typeface="微软雅黑" panose="020B0503020204020204" pitchFamily="34" charset="-122"/>
                <a:ea typeface="微软雅黑" panose="020B0503020204020204" pitchFamily="34" charset="-122"/>
              </a:rPr>
              <a:t>Prompt</a:t>
            </a:r>
            <a:r>
              <a:rPr lang="zh-CN" altLang="en-US" sz="2400" dirty="0" smtClean="0">
                <a:solidFill>
                  <a:srgbClr val="3856F5"/>
                </a:solidFill>
                <a:latin typeface="微软雅黑" panose="020B0503020204020204" pitchFamily="34" charset="-122"/>
                <a:ea typeface="微软雅黑" panose="020B0503020204020204" pitchFamily="34" charset="-122"/>
              </a:rPr>
              <a:t>的影响有多少？</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7" name="矩形 16"/>
          <p:cNvSpPr/>
          <p:nvPr/>
        </p:nvSpPr>
        <p:spPr>
          <a:xfrm>
            <a:off x="583520" y="847724"/>
            <a:ext cx="11047006" cy="5016758"/>
          </a:xfrm>
          <a:prstGeom prst="rect">
            <a:avLst/>
          </a:prstGeom>
        </p:spPr>
        <p:txBody>
          <a:bodyPr wrap="square">
            <a:spAutoFit/>
          </a:bodyPr>
          <a:lstStyle/>
          <a:p>
            <a:r>
              <a:rPr lang="en-US" altLang="zh-CN" sz="2000" b="1" dirty="0">
                <a:latin typeface="新宋体" panose="02010609030101010101" pitchFamily="49" charset="-122"/>
                <a:ea typeface="新宋体" panose="02010609030101010101" pitchFamily="49" charset="-122"/>
              </a:rPr>
              <a:t>Conclusion:</a:t>
            </a:r>
            <a:endParaRPr lang="zh-CN" altLang="en-US" sz="2000" b="1" dirty="0">
              <a:latin typeface="新宋体" panose="02010609030101010101" pitchFamily="49" charset="-122"/>
              <a:ea typeface="新宋体" panose="02010609030101010101" pitchFamily="49" charset="-122"/>
            </a:endParaRPr>
          </a:p>
          <a:p>
            <a:endParaRPr lang="en-US" altLang="zh-CN" sz="2000" dirty="0" smtClean="0">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1</a:t>
            </a:r>
            <a:r>
              <a:rPr lang="zh-CN" altLang="en-US" sz="2000" dirty="0" smtClean="0">
                <a:latin typeface="新宋体" panose="02010609030101010101" pitchFamily="49" charset="-122"/>
                <a:ea typeface="新宋体" panose="02010609030101010101" pitchFamily="49" charset="-122"/>
              </a:rPr>
              <a:t>、</a:t>
            </a:r>
            <a:r>
              <a:rPr lang="zh-CN" altLang="en-US" sz="2000" dirty="0" smtClean="0">
                <a:solidFill>
                  <a:srgbClr val="FF0000"/>
                </a:solidFill>
                <a:latin typeface="新宋体" panose="02010609030101010101" pitchFamily="49" charset="-122"/>
                <a:ea typeface="新宋体" panose="02010609030101010101" pitchFamily="49" charset="-122"/>
              </a:rPr>
              <a:t>增加噪音干扰之后</a:t>
            </a:r>
            <a:r>
              <a:rPr lang="en-US" altLang="zh-CN" sz="2000" dirty="0">
                <a:solidFill>
                  <a:srgbClr val="FF0000"/>
                </a:solidFill>
                <a:latin typeface="新宋体" panose="02010609030101010101" pitchFamily="49" charset="-122"/>
                <a:ea typeface="新宋体" panose="02010609030101010101" pitchFamily="49" charset="-122"/>
              </a:rPr>
              <a:t>, </a:t>
            </a:r>
            <a:r>
              <a:rPr lang="zh-CN" altLang="en-US" sz="2000" dirty="0">
                <a:solidFill>
                  <a:srgbClr val="FF0000"/>
                </a:solidFill>
                <a:latin typeface="新宋体" panose="02010609030101010101" pitchFamily="49" charset="-122"/>
                <a:ea typeface="新宋体" panose="02010609030101010101" pitchFamily="49" charset="-122"/>
              </a:rPr>
              <a:t>大部分方法的问题解决</a:t>
            </a:r>
            <a:r>
              <a:rPr lang="zh-CN" altLang="en-US" sz="2000" dirty="0" smtClean="0">
                <a:solidFill>
                  <a:srgbClr val="FF0000"/>
                </a:solidFill>
                <a:latin typeface="新宋体" panose="02010609030101010101" pitchFamily="49" charset="-122"/>
                <a:ea typeface="新宋体" panose="02010609030101010101" pitchFamily="49" charset="-122"/>
              </a:rPr>
              <a:t>率大幅度降低。</a:t>
            </a:r>
            <a:endParaRPr lang="en-US" altLang="zh-CN" sz="2000" dirty="0" smtClean="0">
              <a:solidFill>
                <a:srgbClr val="FF0000"/>
              </a:solidFill>
              <a:latin typeface="新宋体" panose="02010609030101010101" pitchFamily="49" charset="-122"/>
              <a:ea typeface="新宋体" panose="02010609030101010101" pitchFamily="49" charset="-122"/>
            </a:endParaRPr>
          </a:p>
          <a:p>
            <a:r>
              <a:rPr lang="en-US" altLang="zh-CN" sz="2000" dirty="0" smtClean="0">
                <a:solidFill>
                  <a:schemeClr val="accent1"/>
                </a:solidFill>
                <a:latin typeface="新宋体" panose="02010609030101010101" pitchFamily="49" charset="-122"/>
                <a:ea typeface="新宋体" panose="02010609030101010101" pitchFamily="49" charset="-122"/>
              </a:rPr>
              <a:t>/* </a:t>
            </a:r>
            <a:r>
              <a:rPr lang="zh-CN" altLang="en-US" sz="2000" dirty="0" smtClean="0">
                <a:solidFill>
                  <a:schemeClr val="accent1"/>
                </a:solidFill>
                <a:latin typeface="新宋体" panose="02010609030101010101" pitchFamily="49" charset="-122"/>
                <a:ea typeface="新宋体" panose="02010609030101010101" pitchFamily="49" charset="-122"/>
              </a:rPr>
              <a:t>我们在编写或生成</a:t>
            </a:r>
            <a:r>
              <a:rPr lang="en-US" altLang="zh-CN" sz="2000" dirty="0" smtClean="0">
                <a:solidFill>
                  <a:schemeClr val="accent1"/>
                </a:solidFill>
                <a:latin typeface="新宋体" panose="02010609030101010101" pitchFamily="49" charset="-122"/>
                <a:ea typeface="新宋体" panose="02010609030101010101" pitchFamily="49" charset="-122"/>
              </a:rPr>
              <a:t>Prompt</a:t>
            </a:r>
            <a:r>
              <a:rPr lang="zh-CN" altLang="en-US" sz="2000" dirty="0" smtClean="0">
                <a:solidFill>
                  <a:schemeClr val="accent1"/>
                </a:solidFill>
                <a:latin typeface="新宋体" panose="02010609030101010101" pitchFamily="49" charset="-122"/>
                <a:ea typeface="新宋体" panose="02010609030101010101" pitchFamily="49" charset="-122"/>
              </a:rPr>
              <a:t>时，要尽量避免加入无关信息</a:t>
            </a:r>
            <a:r>
              <a:rPr lang="en-US" altLang="zh-CN" sz="2000" dirty="0" smtClean="0">
                <a:solidFill>
                  <a:schemeClr val="accent1"/>
                </a:solidFill>
                <a:latin typeface="新宋体" panose="02010609030101010101" pitchFamily="49" charset="-122"/>
                <a:ea typeface="新宋体" panose="02010609030101010101" pitchFamily="49" charset="-122"/>
              </a:rPr>
              <a:t> */</a:t>
            </a:r>
          </a:p>
          <a:p>
            <a:endParaRPr lang="en-US" altLang="zh-CN" sz="2000" dirty="0" smtClean="0">
              <a:solidFill>
                <a:schemeClr val="accent1"/>
              </a:solidFill>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2</a:t>
            </a:r>
            <a:r>
              <a:rPr lang="zh-CN" altLang="en-US" sz="2000" dirty="0" smtClean="0">
                <a:latin typeface="新宋体" panose="02010609030101010101" pitchFamily="49" charset="-122"/>
                <a:ea typeface="新宋体" panose="02010609030101010101" pitchFamily="49" charset="-122"/>
              </a:rPr>
              <a:t>、</a:t>
            </a:r>
            <a:r>
              <a:rPr lang="en-US" altLang="zh-CN" sz="2000" dirty="0" smtClean="0">
                <a:latin typeface="新宋体" panose="02010609030101010101" pitchFamily="49" charset="-122"/>
                <a:ea typeface="新宋体" panose="02010609030101010101" pitchFamily="49" charset="-122"/>
              </a:rPr>
              <a:t>LTM</a:t>
            </a:r>
            <a:r>
              <a:rPr lang="zh-CN" altLang="en-US" sz="2000" dirty="0" smtClean="0">
                <a:latin typeface="新宋体" panose="02010609030101010101" pitchFamily="49" charset="-122"/>
                <a:ea typeface="新宋体" panose="02010609030101010101" pitchFamily="49" charset="-122"/>
              </a:rPr>
              <a:t>（</a:t>
            </a:r>
            <a:r>
              <a:rPr lang="en-US" altLang="zh-CN" sz="2000" dirty="0" smtClean="0">
                <a:latin typeface="新宋体" panose="02010609030101010101" pitchFamily="49" charset="-122"/>
                <a:ea typeface="新宋体" panose="02010609030101010101" pitchFamily="49" charset="-122"/>
              </a:rPr>
              <a:t>Least-to-Most</a:t>
            </a:r>
            <a:r>
              <a:rPr lang="zh-CN" altLang="en-US" sz="2000" dirty="0" smtClean="0">
                <a:latin typeface="新宋体" panose="02010609030101010101" pitchFamily="49" charset="-122"/>
                <a:ea typeface="新宋体" panose="02010609030101010101" pitchFamily="49" charset="-122"/>
              </a:rPr>
              <a:t>）对</a:t>
            </a:r>
            <a:r>
              <a:rPr lang="zh-CN" altLang="en-US" sz="2000" dirty="0">
                <a:latin typeface="新宋体" panose="02010609030101010101" pitchFamily="49" charset="-122"/>
                <a:ea typeface="新宋体" panose="02010609030101010101" pitchFamily="49" charset="-122"/>
              </a:rPr>
              <a:t>无关上下文信息的抗干扰能力最强</a:t>
            </a:r>
            <a:r>
              <a:rPr lang="en-US" altLang="zh-CN" sz="2000" dirty="0">
                <a:latin typeface="新宋体" panose="02010609030101010101" pitchFamily="49" charset="-122"/>
                <a:ea typeface="新宋体" panose="02010609030101010101" pitchFamily="49" charset="-122"/>
              </a:rPr>
              <a:t>, </a:t>
            </a:r>
            <a:r>
              <a:rPr lang="zh-CN" altLang="en-US" sz="2000" dirty="0">
                <a:latin typeface="新宋体" panose="02010609030101010101" pitchFamily="49" charset="-122"/>
                <a:ea typeface="新宋体" panose="02010609030101010101" pitchFamily="49" charset="-122"/>
              </a:rPr>
              <a:t>显著干预其他所有的</a:t>
            </a:r>
            <a:r>
              <a:rPr lang="zh-CN" altLang="en-US" sz="2000" dirty="0" smtClean="0">
                <a:latin typeface="新宋体" panose="02010609030101010101" pitchFamily="49" charset="-122"/>
                <a:ea typeface="新宋体" panose="02010609030101010101" pitchFamily="49" charset="-122"/>
              </a:rPr>
              <a:t>方法。</a:t>
            </a:r>
            <a:endParaRPr lang="en-US" altLang="zh-CN" sz="2000" dirty="0" smtClean="0">
              <a:latin typeface="新宋体" panose="02010609030101010101" pitchFamily="49" charset="-122"/>
              <a:ea typeface="新宋体" panose="02010609030101010101" pitchFamily="49" charset="-122"/>
            </a:endParaRPr>
          </a:p>
          <a:p>
            <a:endParaRPr lang="en-US" altLang="zh-CN" sz="2000" dirty="0" smtClean="0">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3</a:t>
            </a:r>
            <a:r>
              <a:rPr lang="zh-CN" altLang="en-US" sz="2000" dirty="0" smtClean="0">
                <a:latin typeface="新宋体" panose="02010609030101010101" pitchFamily="49" charset="-122"/>
                <a:ea typeface="新宋体" panose="02010609030101010101" pitchFamily="49" charset="-122"/>
              </a:rPr>
              <a:t>、</a:t>
            </a:r>
            <a:r>
              <a:rPr lang="en-US" altLang="zh-CN" sz="2000" dirty="0" smtClean="0">
                <a:latin typeface="新宋体" panose="02010609030101010101" pitchFamily="49" charset="-122"/>
                <a:ea typeface="新宋体" panose="02010609030101010101" pitchFamily="49" charset="-122"/>
              </a:rPr>
              <a:t>Self-consistency</a:t>
            </a:r>
            <a:r>
              <a:rPr lang="zh-CN" altLang="en-US" sz="2000" dirty="0" smtClean="0">
                <a:latin typeface="新宋体" panose="02010609030101010101" pitchFamily="49" charset="-122"/>
                <a:ea typeface="新宋体" panose="02010609030101010101" pitchFamily="49" charset="-122"/>
              </a:rPr>
              <a:t>方法</a:t>
            </a:r>
            <a:r>
              <a:rPr lang="zh-CN" altLang="en-US" sz="2000" dirty="0">
                <a:latin typeface="新宋体" panose="02010609030101010101" pitchFamily="49" charset="-122"/>
                <a:ea typeface="新宋体" panose="02010609030101010101" pitchFamily="49" charset="-122"/>
              </a:rPr>
              <a:t>可以提高</a:t>
            </a:r>
            <a:r>
              <a:rPr lang="en-US" altLang="zh-CN" sz="2000" dirty="0">
                <a:latin typeface="新宋体" panose="02010609030101010101" pitchFamily="49" charset="-122"/>
                <a:ea typeface="新宋体" panose="02010609030101010101" pitchFamily="49" charset="-122"/>
              </a:rPr>
              <a:t>LLM</a:t>
            </a:r>
            <a:r>
              <a:rPr lang="zh-CN" altLang="en-US" sz="2000" dirty="0">
                <a:latin typeface="新宋体" panose="02010609030101010101" pitchFamily="49" charset="-122"/>
                <a:ea typeface="新宋体" panose="02010609030101010101" pitchFamily="49" charset="-122"/>
              </a:rPr>
              <a:t>对无关上下文信息的抗干扰能力</a:t>
            </a:r>
            <a:r>
              <a:rPr lang="en-US" altLang="zh-CN" sz="2000" dirty="0">
                <a:latin typeface="新宋体" panose="02010609030101010101" pitchFamily="49" charset="-122"/>
                <a:ea typeface="新宋体" panose="02010609030101010101" pitchFamily="49" charset="-122"/>
              </a:rPr>
              <a:t>. </a:t>
            </a:r>
            <a:endParaRPr lang="en-US" altLang="zh-CN" sz="2000" dirty="0" smtClean="0">
              <a:latin typeface="新宋体" panose="02010609030101010101" pitchFamily="49" charset="-122"/>
              <a:ea typeface="新宋体" panose="02010609030101010101" pitchFamily="49" charset="-122"/>
            </a:endParaRPr>
          </a:p>
          <a:p>
            <a:endParaRPr lang="en-US" altLang="zh-CN" sz="2000" dirty="0" smtClean="0">
              <a:latin typeface="新宋体" panose="02010609030101010101" pitchFamily="49" charset="-122"/>
              <a:ea typeface="新宋体" panose="02010609030101010101" pitchFamily="49" charset="-122"/>
            </a:endParaRPr>
          </a:p>
          <a:p>
            <a:r>
              <a:rPr lang="en-US" altLang="zh-CN" sz="2000" dirty="0" smtClean="0">
                <a:latin typeface="新宋体" panose="02010609030101010101" pitchFamily="49" charset="-122"/>
                <a:ea typeface="新宋体" panose="02010609030101010101" pitchFamily="49" charset="-122"/>
              </a:rPr>
              <a:t>4</a:t>
            </a:r>
            <a:r>
              <a:rPr lang="zh-CN" altLang="en-US" sz="2000" dirty="0" smtClean="0">
                <a:latin typeface="新宋体" panose="02010609030101010101" pitchFamily="49" charset="-122"/>
                <a:ea typeface="新宋体" panose="02010609030101010101" pitchFamily="49" charset="-122"/>
              </a:rPr>
              <a:t>、增加噪音干扰的</a:t>
            </a:r>
            <a:r>
              <a:rPr lang="zh-CN" altLang="en-US" sz="2000" dirty="0">
                <a:latin typeface="新宋体" panose="02010609030101010101" pitchFamily="49" charset="-122"/>
                <a:ea typeface="新宋体" panose="02010609030101010101" pitchFamily="49" charset="-122"/>
              </a:rPr>
              <a:t>演示示例可以提高对无关信息的鲁棒性，同如果添加</a:t>
            </a:r>
            <a:r>
              <a:rPr lang="en-US" altLang="zh-CN" sz="2000" dirty="0">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Feel free to ignore irrelevant information given in the questions</a:t>
            </a:r>
            <a:r>
              <a:rPr lang="en-US" altLang="zh-CN" sz="2000" dirty="0">
                <a:latin typeface="新宋体" panose="02010609030101010101" pitchFamily="49" charset="-122"/>
                <a:ea typeface="新宋体" panose="02010609030101010101" pitchFamily="49" charset="-122"/>
              </a:rPr>
              <a:t>" </a:t>
            </a:r>
            <a:r>
              <a:rPr lang="zh-CN" altLang="en-US" sz="2000" dirty="0">
                <a:latin typeface="新宋体" panose="02010609030101010101" pitchFamily="49" charset="-122"/>
                <a:ea typeface="新宋体" panose="02010609030101010101" pitchFamily="49" charset="-122"/>
              </a:rPr>
              <a:t>也能起到同样的</a:t>
            </a:r>
            <a:r>
              <a:rPr lang="zh-CN" altLang="en-US" sz="2000" dirty="0" smtClean="0">
                <a:latin typeface="新宋体" panose="02010609030101010101" pitchFamily="49" charset="-122"/>
                <a:ea typeface="新宋体" panose="02010609030101010101" pitchFamily="49" charset="-122"/>
              </a:rPr>
              <a:t>效果</a:t>
            </a:r>
            <a:endParaRPr lang="en-US" altLang="zh-CN" sz="2000" dirty="0" smtClean="0">
              <a:latin typeface="新宋体" panose="02010609030101010101" pitchFamily="49" charset="-122"/>
              <a:ea typeface="新宋体" panose="02010609030101010101" pitchFamily="49" charset="-122"/>
            </a:endParaRPr>
          </a:p>
          <a:p>
            <a:endParaRPr lang="en-US" altLang="zh-CN" sz="2000" dirty="0">
              <a:latin typeface="新宋体" panose="02010609030101010101" pitchFamily="49" charset="-122"/>
              <a:ea typeface="新宋体" panose="02010609030101010101" pitchFamily="49" charset="-122"/>
            </a:endParaRPr>
          </a:p>
          <a:p>
            <a:endParaRPr lang="en-US" altLang="zh-CN" sz="2000" dirty="0" smtClean="0">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Least to Most </a:t>
            </a:r>
            <a:r>
              <a:rPr lang="zh-CN" altLang="en-US" sz="2000" dirty="0" smtClean="0">
                <a:solidFill>
                  <a:srgbClr val="FF0000"/>
                </a:solidFill>
                <a:latin typeface="新宋体" panose="02010609030101010101" pitchFamily="49" charset="-122"/>
                <a:ea typeface="新宋体" panose="02010609030101010101" pitchFamily="49" charset="-122"/>
              </a:rPr>
              <a:t>化繁为简，以及</a:t>
            </a:r>
            <a:r>
              <a:rPr lang="en-US" altLang="zh-CN" sz="2000" dirty="0" smtClean="0">
                <a:solidFill>
                  <a:srgbClr val="FF0000"/>
                </a:solidFill>
                <a:latin typeface="新宋体" panose="02010609030101010101" pitchFamily="49" charset="-122"/>
                <a:ea typeface="新宋体" panose="02010609030101010101" pitchFamily="49" charset="-122"/>
              </a:rPr>
              <a:t>Self-consistency</a:t>
            </a:r>
            <a:r>
              <a:rPr lang="zh-CN" altLang="en-US" sz="2000" dirty="0" smtClean="0">
                <a:solidFill>
                  <a:srgbClr val="FF0000"/>
                </a:solidFill>
                <a:latin typeface="新宋体" panose="02010609030101010101" pitchFamily="49" charset="-122"/>
                <a:ea typeface="新宋体" panose="02010609030101010101" pitchFamily="49" charset="-122"/>
              </a:rPr>
              <a:t>的</a:t>
            </a:r>
            <a:r>
              <a:rPr lang="en-US" altLang="zh-CN" sz="2000" dirty="0">
                <a:solidFill>
                  <a:srgbClr val="FF0000"/>
                </a:solidFill>
                <a:latin typeface="新宋体" panose="02010609030101010101" pitchFamily="49" charset="-122"/>
                <a:ea typeface="新宋体" panose="02010609030101010101" pitchFamily="49" charset="-122"/>
              </a:rPr>
              <a:t>Prompting</a:t>
            </a:r>
            <a:r>
              <a:rPr lang="zh-CN" altLang="en-US" sz="2000" dirty="0">
                <a:solidFill>
                  <a:srgbClr val="FF0000"/>
                </a:solidFill>
                <a:latin typeface="新宋体" panose="02010609030101010101" pitchFamily="49" charset="-122"/>
                <a:ea typeface="新宋体" panose="02010609030101010101" pitchFamily="49" charset="-122"/>
              </a:rPr>
              <a:t>方法</a:t>
            </a:r>
            <a:r>
              <a:rPr lang="zh-CN" altLang="en-US" sz="2000" dirty="0" smtClean="0">
                <a:solidFill>
                  <a:srgbClr val="FF0000"/>
                </a:solidFill>
                <a:latin typeface="新宋体" panose="02010609030101010101" pitchFamily="49" charset="-122"/>
                <a:ea typeface="新宋体" panose="02010609030101010101" pitchFamily="49" charset="-122"/>
              </a:rPr>
              <a:t>，参见</a:t>
            </a:r>
            <a:r>
              <a:rPr lang="en-US" altLang="zh-CN" sz="2000" dirty="0" smtClean="0">
                <a:solidFill>
                  <a:srgbClr val="FF0000"/>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Prompting Guides</a:t>
            </a:r>
            <a:r>
              <a:rPr lang="zh-CN" altLang="en-US" sz="2000" dirty="0">
                <a:solidFill>
                  <a:srgbClr val="FF0000"/>
                </a:solidFill>
                <a:latin typeface="新宋体" panose="02010609030101010101" pitchFamily="49" charset="-122"/>
                <a:ea typeface="新宋体" panose="02010609030101010101" pitchFamily="49" charset="-122"/>
              </a:rPr>
              <a:t>：进阶篇</a:t>
            </a:r>
            <a:r>
              <a:rPr lang="en-US" altLang="zh-CN" sz="2000" dirty="0" smtClean="0">
                <a:solidFill>
                  <a:srgbClr val="FF0000"/>
                </a:solidFill>
                <a:latin typeface="新宋体" panose="02010609030101010101" pitchFamily="49" charset="-122"/>
                <a:ea typeface="新宋体" panose="02010609030101010101" pitchFamily="49" charset="-122"/>
              </a:rPr>
              <a:t>》 </a:t>
            </a:r>
            <a:r>
              <a:rPr lang="en-US" altLang="zh-CN" sz="2000" dirty="0">
                <a:solidFill>
                  <a:srgbClr val="FF0000"/>
                </a:solidFill>
                <a:latin typeface="新宋体" panose="02010609030101010101" pitchFamily="49" charset="-122"/>
                <a:ea typeface="新宋体" panose="02010609030101010101" pitchFamily="49" charset="-122"/>
              </a:rPr>
              <a:t>*/</a:t>
            </a:r>
            <a:endParaRPr lang="zh-CN" altLang="en-US" sz="2000" dirty="0">
              <a:solidFill>
                <a:srgbClr val="FF0000"/>
              </a:solidFill>
              <a:latin typeface="新宋体" panose="02010609030101010101" pitchFamily="49" charset="-122"/>
              <a:ea typeface="新宋体" panose="02010609030101010101" pitchFamily="49" charset="-122"/>
            </a:endParaRPr>
          </a:p>
          <a:p>
            <a:endParaRPr lang="en-US" altLang="zh-CN" sz="2000"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6861457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圆角矩形 58"/>
          <p:cNvSpPr/>
          <p:nvPr/>
        </p:nvSpPr>
        <p:spPr>
          <a:xfrm>
            <a:off x="534080" y="2092272"/>
            <a:ext cx="11165615" cy="4246536"/>
          </a:xfrm>
          <a:prstGeom prst="roundRect">
            <a:avLst/>
          </a:prstGeom>
          <a:solidFill>
            <a:schemeClr val="bg1">
              <a:lumMod val="8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迭代</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3" name="矩形 32"/>
          <p:cNvSpPr/>
          <p:nvPr/>
        </p:nvSpPr>
        <p:spPr>
          <a:xfrm>
            <a:off x="3926575" y="3223643"/>
            <a:ext cx="1584000" cy="972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chemeClr val="bg2"/>
                </a:solidFill>
                <a:effectLst/>
                <a:uFillTx/>
                <a:latin typeface="新宋体" panose="02010609030101010101" pitchFamily="49" charset="-122"/>
                <a:ea typeface="新宋体" panose="02010609030101010101" pitchFamily="49" charset="-122"/>
                <a:sym typeface="等线"/>
              </a:rPr>
              <a:t>模型</a:t>
            </a:r>
            <a:endParaRPr kumimoji="0" lang="en-US" altLang="zh-CN" sz="2800" b="1" i="0" u="none" strike="noStrike" cap="none" spc="0" normalizeH="0" baseline="0" dirty="0" smtClean="0">
              <a:ln>
                <a:noFill/>
              </a:ln>
              <a:solidFill>
                <a:schemeClr val="bg2"/>
              </a:solidFill>
              <a:effectLst/>
              <a:uFillTx/>
              <a:latin typeface="新宋体" panose="02010609030101010101" pitchFamily="49" charset="-122"/>
              <a:ea typeface="新宋体" panose="02010609030101010101" pitchFamily="49" charset="-122"/>
              <a:sym typeface="等线"/>
            </a:endParaRPr>
          </a:p>
          <a:p>
            <a:pPr marL="0" marR="0" indent="0" algn="ctr" defTabSz="9144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smtClean="0">
                <a:ln>
                  <a:noFill/>
                </a:ln>
                <a:solidFill>
                  <a:schemeClr val="bg2"/>
                </a:solidFill>
                <a:effectLst/>
                <a:uFillTx/>
                <a:latin typeface="新宋体" panose="02010609030101010101" pitchFamily="49" charset="-122"/>
                <a:ea typeface="新宋体" panose="02010609030101010101" pitchFamily="49" charset="-122"/>
                <a:sym typeface="等线"/>
              </a:rPr>
              <a:t>LLM</a:t>
            </a:r>
            <a:endParaRPr kumimoji="0" lang="zh-CN" altLang="en-US" sz="1600" b="1" i="0" u="none" strike="noStrike" cap="none" spc="0" normalizeH="0" baseline="0" dirty="0">
              <a:ln>
                <a:noFill/>
              </a:ln>
              <a:solidFill>
                <a:schemeClr val="bg2"/>
              </a:solidFill>
              <a:effectLst/>
              <a:uFillTx/>
              <a:latin typeface="新宋体" panose="02010609030101010101" pitchFamily="49" charset="-122"/>
              <a:ea typeface="新宋体" panose="02010609030101010101" pitchFamily="49" charset="-122"/>
              <a:sym typeface="等线"/>
            </a:endParaRPr>
          </a:p>
        </p:txBody>
      </p:sp>
      <p:sp>
        <p:nvSpPr>
          <p:cNvPr id="34" name="矩形 33"/>
          <p:cNvSpPr/>
          <p:nvPr/>
        </p:nvSpPr>
        <p:spPr>
          <a:xfrm>
            <a:off x="6528288" y="3223643"/>
            <a:ext cx="1584000" cy="972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输出</a:t>
            </a:r>
            <a:endParaRPr kumimoji="0" lang="en-US" altLang="zh-CN" sz="28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endParaRPr>
          </a:p>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output</a:t>
            </a:r>
            <a:endParaRPr kumimoji="0" lang="zh-CN" altLang="en-US" sz="1400" b="1" i="0" u="none" strike="noStrike" cap="none" spc="0" normalizeH="0" baseline="0" dirty="0">
              <a:ln>
                <a:noFill/>
              </a:ln>
              <a:solidFill>
                <a:srgbClr val="F7571B"/>
              </a:solidFill>
              <a:effectLst/>
              <a:uFillTx/>
              <a:latin typeface="新宋体" panose="02010609030101010101" pitchFamily="49" charset="-122"/>
              <a:ea typeface="新宋体" panose="02010609030101010101" pitchFamily="49" charset="-122"/>
              <a:sym typeface="等线"/>
            </a:endParaRPr>
          </a:p>
        </p:txBody>
      </p:sp>
      <p:sp>
        <p:nvSpPr>
          <p:cNvPr id="35" name="矩形 34"/>
          <p:cNvSpPr/>
          <p:nvPr/>
        </p:nvSpPr>
        <p:spPr>
          <a:xfrm>
            <a:off x="9130002" y="3223643"/>
            <a:ext cx="1584000" cy="972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评估</a:t>
            </a:r>
            <a:endParaRPr kumimoji="0" lang="en-US" altLang="zh-CN" sz="28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endParaRP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smtClean="0">
                <a:solidFill>
                  <a:srgbClr val="F7571B"/>
                </a:solidFill>
                <a:latin typeface="新宋体" panose="02010609030101010101" pitchFamily="49" charset="-122"/>
                <a:ea typeface="新宋体" panose="02010609030101010101" pitchFamily="49" charset="-122"/>
              </a:rPr>
              <a:t>evaluation</a:t>
            </a:r>
            <a:endParaRPr kumimoji="0" lang="zh-CN" altLang="en-US" sz="1400" b="1" i="0" u="none" strike="noStrike" cap="none" spc="0" normalizeH="0" baseline="0" dirty="0">
              <a:ln>
                <a:noFill/>
              </a:ln>
              <a:solidFill>
                <a:srgbClr val="F7571B"/>
              </a:solidFill>
              <a:effectLst/>
              <a:uFillTx/>
              <a:latin typeface="新宋体" panose="02010609030101010101" pitchFamily="49" charset="-122"/>
              <a:ea typeface="新宋体" panose="02010609030101010101" pitchFamily="49" charset="-122"/>
              <a:sym typeface="等线"/>
            </a:endParaRPr>
          </a:p>
        </p:txBody>
      </p:sp>
      <p:sp>
        <p:nvSpPr>
          <p:cNvPr id="37" name="矩形 36"/>
          <p:cNvSpPr/>
          <p:nvPr/>
        </p:nvSpPr>
        <p:spPr>
          <a:xfrm>
            <a:off x="4556503" y="5034319"/>
            <a:ext cx="2867186" cy="972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反馈优化</a:t>
            </a:r>
            <a:endParaRPr kumimoji="0" lang="en-US" altLang="zh-CN" sz="28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endParaRPr>
          </a:p>
          <a:p>
            <a:pPr marL="0" marR="0" indent="0" algn="ctr" defTabSz="914400" rtl="0" fontAlgn="auto" latinLnBrk="0" hangingPunct="0">
              <a:lnSpc>
                <a:spcPct val="100000"/>
              </a:lnSpc>
              <a:spcBef>
                <a:spcPts val="0"/>
              </a:spcBef>
              <a:spcAft>
                <a:spcPts val="0"/>
              </a:spcAft>
              <a:buClrTx/>
              <a:buSzTx/>
              <a:buFontTx/>
              <a:buNone/>
              <a:tabLst/>
            </a:pPr>
            <a:r>
              <a:rPr lang="en-US" altLang="zh-CN" sz="1400" b="1" dirty="0" smtClean="0">
                <a:solidFill>
                  <a:srgbClr val="F7571B"/>
                </a:solidFill>
                <a:latin typeface="新宋体" panose="02010609030101010101" pitchFamily="49" charset="-122"/>
                <a:ea typeface="新宋体" panose="02010609030101010101" pitchFamily="49" charset="-122"/>
              </a:rPr>
              <a:t>optimize</a:t>
            </a:r>
            <a:endParaRPr kumimoji="0" lang="zh-CN" altLang="en-US" sz="2800" b="1" i="0" u="none" strike="noStrike" cap="none" spc="0" normalizeH="0" baseline="0" dirty="0">
              <a:ln>
                <a:noFill/>
              </a:ln>
              <a:solidFill>
                <a:srgbClr val="F7571B"/>
              </a:solidFill>
              <a:effectLst/>
              <a:uFillTx/>
              <a:latin typeface="新宋体" panose="02010609030101010101" pitchFamily="49" charset="-122"/>
              <a:ea typeface="新宋体" panose="02010609030101010101" pitchFamily="49" charset="-122"/>
              <a:sym typeface="等线"/>
            </a:endParaRPr>
          </a:p>
        </p:txBody>
      </p:sp>
      <p:sp>
        <p:nvSpPr>
          <p:cNvPr id="38" name="圆角矩形 37"/>
          <p:cNvSpPr/>
          <p:nvPr/>
        </p:nvSpPr>
        <p:spPr>
          <a:xfrm>
            <a:off x="1036862" y="3223643"/>
            <a:ext cx="1872000" cy="972000"/>
          </a:xfrm>
          <a:prstGeom prst="roundRect">
            <a:avLst>
              <a:gd name="adj" fmla="val 49327"/>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2800" b="1" dirty="0" smtClean="0">
                <a:solidFill>
                  <a:srgbClr val="F7571B"/>
                </a:solidFill>
                <a:latin typeface="新宋体" panose="02010609030101010101" pitchFamily="49" charset="-122"/>
                <a:ea typeface="新宋体" panose="02010609030101010101" pitchFamily="49" charset="-122"/>
              </a:rPr>
              <a:t>输入</a:t>
            </a:r>
            <a:endParaRPr lang="en-US" altLang="zh-CN" sz="2800" b="1" dirty="0" smtClean="0">
              <a:solidFill>
                <a:srgbClr val="F7571B"/>
              </a:solidFill>
              <a:latin typeface="新宋体" panose="02010609030101010101" pitchFamily="49" charset="-122"/>
              <a:ea typeface="新宋体" panose="02010609030101010101" pitchFamily="49" charset="-122"/>
            </a:endParaRPr>
          </a:p>
          <a:p>
            <a:pPr algn="ctr"/>
            <a:r>
              <a:rPr lang="en-US" altLang="zh-CN" sz="1400" b="1" dirty="0" smtClean="0">
                <a:solidFill>
                  <a:srgbClr val="F7571B"/>
                </a:solidFill>
                <a:latin typeface="新宋体" panose="02010609030101010101" pitchFamily="49" charset="-122"/>
                <a:ea typeface="新宋体" panose="02010609030101010101" pitchFamily="49" charset="-122"/>
              </a:rPr>
              <a:t>prompt</a:t>
            </a:r>
            <a:endParaRPr lang="zh-CN" altLang="en-US" sz="2800" b="1" dirty="0">
              <a:solidFill>
                <a:srgbClr val="F7571B"/>
              </a:solidFill>
              <a:latin typeface="新宋体" panose="02010609030101010101" pitchFamily="49" charset="-122"/>
              <a:ea typeface="新宋体" panose="02010609030101010101" pitchFamily="49" charset="-122"/>
            </a:endParaRPr>
          </a:p>
        </p:txBody>
      </p:sp>
      <p:sp>
        <p:nvSpPr>
          <p:cNvPr id="39" name="圆角矩形 38"/>
          <p:cNvSpPr/>
          <p:nvPr/>
        </p:nvSpPr>
        <p:spPr>
          <a:xfrm>
            <a:off x="8986002" y="867904"/>
            <a:ext cx="1872000" cy="972000"/>
          </a:xfrm>
          <a:prstGeom prst="roundRect">
            <a:avLst>
              <a:gd name="adj" fmla="val 49327"/>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2800" b="1" dirty="0" smtClean="0">
                <a:solidFill>
                  <a:srgbClr val="00B050"/>
                </a:solidFill>
                <a:latin typeface="新宋体" panose="02010609030101010101" pitchFamily="49" charset="-122"/>
                <a:ea typeface="新宋体" panose="02010609030101010101" pitchFamily="49" charset="-122"/>
              </a:rPr>
              <a:t>目标结果</a:t>
            </a:r>
            <a:endParaRPr lang="en-US" altLang="zh-CN" sz="2800" b="1" dirty="0" smtClean="0">
              <a:solidFill>
                <a:srgbClr val="00B050"/>
              </a:solidFill>
              <a:latin typeface="新宋体" panose="02010609030101010101" pitchFamily="49" charset="-122"/>
              <a:ea typeface="新宋体" panose="02010609030101010101" pitchFamily="49" charset="-122"/>
            </a:endParaRPr>
          </a:p>
          <a:p>
            <a:pPr algn="ctr"/>
            <a:r>
              <a:rPr lang="en-US" altLang="zh-CN" sz="1400" b="1" dirty="0" smtClean="0">
                <a:solidFill>
                  <a:srgbClr val="00B050"/>
                </a:solidFill>
                <a:latin typeface="新宋体" panose="02010609030101010101" pitchFamily="49" charset="-122"/>
                <a:ea typeface="新宋体" panose="02010609030101010101" pitchFamily="49" charset="-122"/>
              </a:rPr>
              <a:t>goal</a:t>
            </a:r>
            <a:endParaRPr lang="zh-CN" altLang="en-US" sz="2800" b="1" dirty="0">
              <a:solidFill>
                <a:srgbClr val="00B050"/>
              </a:solidFill>
              <a:latin typeface="新宋体" panose="02010609030101010101" pitchFamily="49" charset="-122"/>
              <a:ea typeface="新宋体" panose="02010609030101010101" pitchFamily="49" charset="-122"/>
            </a:endParaRPr>
          </a:p>
        </p:txBody>
      </p:sp>
      <p:cxnSp>
        <p:nvCxnSpPr>
          <p:cNvPr id="41" name="直接箭头连接符 40"/>
          <p:cNvCxnSpPr>
            <a:stCxn id="38" idx="3"/>
            <a:endCxn id="33" idx="1"/>
          </p:cNvCxnSpPr>
          <p:nvPr/>
        </p:nvCxnSpPr>
        <p:spPr>
          <a:xfrm>
            <a:off x="2908862" y="3709643"/>
            <a:ext cx="1017713" cy="0"/>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2" name="直接箭头连接符 41"/>
          <p:cNvCxnSpPr>
            <a:stCxn id="33" idx="3"/>
            <a:endCxn id="34" idx="1"/>
          </p:cNvCxnSpPr>
          <p:nvPr/>
        </p:nvCxnSpPr>
        <p:spPr>
          <a:xfrm>
            <a:off x="5510575" y="3709643"/>
            <a:ext cx="1017713" cy="0"/>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3" name="直接箭头连接符 42"/>
          <p:cNvCxnSpPr>
            <a:stCxn id="34" idx="3"/>
            <a:endCxn id="35" idx="1"/>
          </p:cNvCxnSpPr>
          <p:nvPr/>
        </p:nvCxnSpPr>
        <p:spPr>
          <a:xfrm>
            <a:off x="8112288" y="3709643"/>
            <a:ext cx="1017714" cy="0"/>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0" name="直接箭头连接符 49"/>
          <p:cNvCxnSpPr>
            <a:stCxn id="35" idx="2"/>
            <a:endCxn id="37" idx="3"/>
          </p:cNvCxnSpPr>
          <p:nvPr/>
        </p:nvCxnSpPr>
        <p:spPr>
          <a:xfrm rot="5400000">
            <a:off x="8010508" y="3608825"/>
            <a:ext cx="1324676" cy="2498313"/>
          </a:xfrm>
          <a:prstGeom prst="bentConnector2">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3" name="直接箭头连接符 49"/>
          <p:cNvCxnSpPr>
            <a:stCxn id="37" idx="1"/>
            <a:endCxn id="38" idx="2"/>
          </p:cNvCxnSpPr>
          <p:nvPr/>
        </p:nvCxnSpPr>
        <p:spPr>
          <a:xfrm rot="10800000">
            <a:off x="1972863" y="4195643"/>
            <a:ext cx="2583641" cy="1324676"/>
          </a:xfrm>
          <a:prstGeom prst="bentConnector2">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6" name="直接箭头连接符 55"/>
          <p:cNvCxnSpPr>
            <a:stCxn id="35" idx="0"/>
            <a:endCxn id="39" idx="2"/>
          </p:cNvCxnSpPr>
          <p:nvPr/>
        </p:nvCxnSpPr>
        <p:spPr>
          <a:xfrm flipV="1">
            <a:off x="9922002" y="1839904"/>
            <a:ext cx="0" cy="1383739"/>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60" name="矩形 59"/>
          <p:cNvSpPr/>
          <p:nvPr/>
        </p:nvSpPr>
        <p:spPr>
          <a:xfrm>
            <a:off x="4375362" y="2131613"/>
            <a:ext cx="4305852" cy="584775"/>
          </a:xfrm>
          <a:prstGeom prst="rect">
            <a:avLst/>
          </a:prstGeom>
        </p:spPr>
        <p:txBody>
          <a:bodyPr wrap="square">
            <a:spAutoFit/>
          </a:bodyPr>
          <a:lstStyle/>
          <a:p>
            <a:r>
              <a:rPr lang="en-US" altLang="zh-CN" sz="3200" b="1" dirty="0" smtClean="0">
                <a:latin typeface="新宋体" panose="02010609030101010101" pitchFamily="49" charset="-122"/>
                <a:ea typeface="新宋体" panose="02010609030101010101" pitchFamily="49" charset="-122"/>
              </a:rPr>
              <a:t>Prompt </a:t>
            </a:r>
            <a:r>
              <a:rPr lang="zh-CN" altLang="en-US" sz="3200" b="1" dirty="0" smtClean="0">
                <a:latin typeface="新宋体" panose="02010609030101010101" pitchFamily="49" charset="-122"/>
                <a:ea typeface="新宋体" panose="02010609030101010101" pitchFamily="49" charset="-122"/>
              </a:rPr>
              <a:t>迭代优化</a:t>
            </a:r>
            <a:endParaRPr lang="zh-CN" altLang="en-US" sz="3200" b="1" dirty="0">
              <a:latin typeface="新宋体" panose="02010609030101010101" pitchFamily="49" charset="-122"/>
              <a:ea typeface="新宋体" panose="02010609030101010101" pitchFamily="49" charset="-122"/>
            </a:endParaRPr>
          </a:p>
        </p:txBody>
      </p:sp>
      <p:sp>
        <p:nvSpPr>
          <p:cNvPr id="65" name="矩形 64"/>
          <p:cNvSpPr/>
          <p:nvPr/>
        </p:nvSpPr>
        <p:spPr>
          <a:xfrm>
            <a:off x="334126" y="1076364"/>
            <a:ext cx="11047006" cy="646331"/>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迭代本身是一个优化问题。对于输出结果的评估，是</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迭代的基础。</a:t>
            </a:r>
            <a:endParaRPr lang="zh-CN" altLang="en-US" dirty="0">
              <a:latin typeface="新宋体" panose="02010609030101010101" pitchFamily="49" charset="-122"/>
              <a:ea typeface="新宋体" panose="02010609030101010101" pitchFamily="49" charset="-122"/>
            </a:endParaRPr>
          </a:p>
          <a:p>
            <a:endParaRPr lang="en-US" altLang="zh-CN" dirty="0" smtClean="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370582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smtClean="0">
                <a:solidFill>
                  <a:srgbClr val="3856F5"/>
                </a:solidFill>
                <a:latin typeface="微软雅黑" panose="020B0503020204020204" pitchFamily="34" charset="-122"/>
                <a:ea typeface="微软雅黑" panose="020B0503020204020204" pitchFamily="34" charset="-122"/>
              </a:rPr>
              <a:t>Prompt Engineering VS Model Developing</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aphicFrame>
        <p:nvGraphicFramePr>
          <p:cNvPr id="7" name="图示 6"/>
          <p:cNvGraphicFramePr/>
          <p:nvPr>
            <p:extLst>
              <p:ext uri="{D42A27DB-BD31-4B8C-83A1-F6EECF244321}">
                <p14:modId xmlns:p14="http://schemas.microsoft.com/office/powerpoint/2010/main" val="639184551"/>
              </p:ext>
            </p:extLst>
          </p:nvPr>
        </p:nvGraphicFramePr>
        <p:xfrm>
          <a:off x="1726338" y="63365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矩形 31"/>
          <p:cNvSpPr/>
          <p:nvPr/>
        </p:nvSpPr>
        <p:spPr>
          <a:xfrm>
            <a:off x="4770816" y="713885"/>
            <a:ext cx="2373902" cy="369332"/>
          </a:xfrm>
          <a:prstGeom prst="rect">
            <a:avLst/>
          </a:prstGeom>
        </p:spPr>
        <p:txBody>
          <a:bodyPr wrap="square">
            <a:spAutoFit/>
          </a:bodyPr>
          <a:lstStyle/>
          <a:p>
            <a:r>
              <a:rPr lang="zh-CN" altLang="en-US" dirty="0" smtClean="0">
                <a:solidFill>
                  <a:srgbClr val="121212"/>
                </a:solidFill>
                <a:latin typeface="新宋体" panose="02010609030101010101" pitchFamily="49" charset="-122"/>
                <a:ea typeface="新宋体" panose="02010609030101010101" pitchFamily="49" charset="-122"/>
              </a:rPr>
              <a:t>问题定义与评估标准</a:t>
            </a:r>
            <a:endParaRPr lang="en-US" altLang="zh-CN" b="1" dirty="0">
              <a:solidFill>
                <a:srgbClr val="F7571B"/>
              </a:solidFill>
              <a:latin typeface="新宋体" panose="02010609030101010101" pitchFamily="49" charset="-122"/>
              <a:ea typeface="新宋体" panose="02010609030101010101" pitchFamily="49" charset="-122"/>
            </a:endParaRPr>
          </a:p>
        </p:txBody>
      </p:sp>
      <p:sp>
        <p:nvSpPr>
          <p:cNvPr id="37" name="矩形 36"/>
          <p:cNvSpPr/>
          <p:nvPr/>
        </p:nvSpPr>
        <p:spPr>
          <a:xfrm>
            <a:off x="8180443" y="2944633"/>
            <a:ext cx="2373902" cy="369332"/>
          </a:xfrm>
          <a:prstGeom prst="rect">
            <a:avLst/>
          </a:prstGeom>
        </p:spPr>
        <p:txBody>
          <a:bodyPr wrap="square">
            <a:spAutoFit/>
          </a:bodyPr>
          <a:lstStyle/>
          <a:p>
            <a:r>
              <a:rPr lang="en-US" altLang="zh-CN" b="1" dirty="0" smtClean="0">
                <a:solidFill>
                  <a:srgbClr val="0070C0"/>
                </a:solidFill>
                <a:latin typeface="新宋体" panose="02010609030101010101" pitchFamily="49" charset="-122"/>
                <a:ea typeface="新宋体" panose="02010609030101010101" pitchFamily="49" charset="-122"/>
              </a:rPr>
              <a:t>Model Developing</a:t>
            </a:r>
            <a:r>
              <a:rPr lang="zh-CN" altLang="en-US" b="1" dirty="0" smtClean="0">
                <a:solidFill>
                  <a:srgbClr val="0070C0"/>
                </a:solidFill>
                <a:latin typeface="新宋体" panose="02010609030101010101" pitchFamily="49" charset="-122"/>
                <a:ea typeface="新宋体" panose="02010609030101010101" pitchFamily="49" charset="-122"/>
              </a:rPr>
              <a:t>：</a:t>
            </a:r>
            <a:endParaRPr lang="en-US" altLang="zh-CN" b="1" dirty="0">
              <a:solidFill>
                <a:srgbClr val="0070C0"/>
              </a:solidFill>
              <a:latin typeface="新宋体" panose="02010609030101010101" pitchFamily="49" charset="-122"/>
              <a:ea typeface="新宋体" panose="02010609030101010101" pitchFamily="49" charset="-122"/>
            </a:endParaRPr>
          </a:p>
        </p:txBody>
      </p:sp>
      <p:sp>
        <p:nvSpPr>
          <p:cNvPr id="39" name="矩形 38"/>
          <p:cNvSpPr/>
          <p:nvPr/>
        </p:nvSpPr>
        <p:spPr>
          <a:xfrm>
            <a:off x="8368013" y="3251929"/>
            <a:ext cx="3472692" cy="830997"/>
          </a:xfrm>
          <a:prstGeom prst="rect">
            <a:avLst/>
          </a:prstGeom>
        </p:spPr>
        <p:txBody>
          <a:bodyPr wrap="square">
            <a:spAutoFit/>
          </a:bodyPr>
          <a:lstStyle/>
          <a:p>
            <a:r>
              <a:rPr lang="zh-CN" altLang="en-US" sz="1600" dirty="0" smtClean="0">
                <a:solidFill>
                  <a:schemeClr val="tx1"/>
                </a:solidFill>
                <a:latin typeface="新宋体" panose="02010609030101010101" pitchFamily="49" charset="-122"/>
                <a:ea typeface="新宋体" panose="02010609030101010101" pitchFamily="49" charset="-122"/>
              </a:rPr>
              <a:t>调整超参数、模型结构、调整训练方式、调整损失函数、调整训练数据进行训练与验证</a:t>
            </a:r>
            <a:endParaRPr lang="en-US" altLang="zh-CN" sz="1600" dirty="0">
              <a:solidFill>
                <a:schemeClr val="tx1"/>
              </a:solidFill>
              <a:latin typeface="新宋体" panose="02010609030101010101" pitchFamily="49" charset="-122"/>
              <a:ea typeface="新宋体" panose="02010609030101010101" pitchFamily="49" charset="-122"/>
            </a:endParaRPr>
          </a:p>
        </p:txBody>
      </p:sp>
      <p:sp>
        <p:nvSpPr>
          <p:cNvPr id="40" name="矩形 39"/>
          <p:cNvSpPr/>
          <p:nvPr/>
        </p:nvSpPr>
        <p:spPr>
          <a:xfrm>
            <a:off x="8180443" y="4134530"/>
            <a:ext cx="2931842" cy="369332"/>
          </a:xfrm>
          <a:prstGeom prst="rect">
            <a:avLst/>
          </a:prstGeom>
        </p:spPr>
        <p:txBody>
          <a:bodyPr wrap="square">
            <a:spAutoFit/>
          </a:bodyPr>
          <a:lstStyle/>
          <a:p>
            <a:r>
              <a:rPr lang="en-US" altLang="zh-CN" b="1" dirty="0" smtClean="0">
                <a:solidFill>
                  <a:srgbClr val="F7571B"/>
                </a:solidFill>
                <a:latin typeface="新宋体" panose="02010609030101010101" pitchFamily="49" charset="-122"/>
                <a:ea typeface="新宋体" panose="02010609030101010101" pitchFamily="49" charset="-122"/>
              </a:rPr>
              <a:t>Prompt Engineering</a:t>
            </a:r>
            <a:r>
              <a:rPr lang="zh-CN" altLang="en-US" b="1" dirty="0" smtClean="0">
                <a:solidFill>
                  <a:srgbClr val="F7571B"/>
                </a:solidFill>
                <a:latin typeface="新宋体" panose="02010609030101010101" pitchFamily="49" charset="-122"/>
                <a:ea typeface="新宋体" panose="02010609030101010101" pitchFamily="49" charset="-122"/>
              </a:rPr>
              <a:t>：</a:t>
            </a:r>
            <a:endParaRPr lang="en-US" altLang="zh-CN" b="1" dirty="0">
              <a:solidFill>
                <a:srgbClr val="F7571B"/>
              </a:solidFill>
              <a:latin typeface="新宋体" panose="02010609030101010101" pitchFamily="49" charset="-122"/>
              <a:ea typeface="新宋体" panose="02010609030101010101" pitchFamily="49" charset="-122"/>
            </a:endParaRPr>
          </a:p>
        </p:txBody>
      </p:sp>
      <p:sp>
        <p:nvSpPr>
          <p:cNvPr id="41" name="矩形 40"/>
          <p:cNvSpPr/>
          <p:nvPr/>
        </p:nvSpPr>
        <p:spPr>
          <a:xfrm>
            <a:off x="8368013" y="4441826"/>
            <a:ext cx="3472692" cy="584775"/>
          </a:xfrm>
          <a:prstGeom prst="rect">
            <a:avLst/>
          </a:prstGeom>
        </p:spPr>
        <p:txBody>
          <a:bodyPr wrap="square">
            <a:spAutoFit/>
          </a:bodyPr>
          <a:lstStyle/>
          <a:p>
            <a:r>
              <a:rPr lang="zh-CN" altLang="en-US" sz="1600" dirty="0" smtClean="0">
                <a:solidFill>
                  <a:schemeClr val="tx1"/>
                </a:solidFill>
                <a:latin typeface="新宋体" panose="02010609030101010101" pitchFamily="49" charset="-122"/>
                <a:ea typeface="新宋体" panose="02010609030101010101" pitchFamily="49" charset="-122"/>
              </a:rPr>
              <a:t>调整</a:t>
            </a:r>
            <a:r>
              <a:rPr lang="en-US" altLang="zh-CN" sz="1600" dirty="0" smtClean="0">
                <a:solidFill>
                  <a:schemeClr val="tx1"/>
                </a:solidFill>
                <a:latin typeface="新宋体" panose="02010609030101010101" pitchFamily="49" charset="-122"/>
                <a:ea typeface="新宋体" panose="02010609030101010101" pitchFamily="49" charset="-122"/>
              </a:rPr>
              <a:t>Prompt</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rPr>
              <a:t>Pipeline</a:t>
            </a:r>
            <a:r>
              <a:rPr lang="zh-CN" altLang="en-US" sz="1600" dirty="0" smtClean="0">
                <a:solidFill>
                  <a:schemeClr val="tx1"/>
                </a:solidFill>
                <a:latin typeface="新宋体" panose="02010609030101010101" pitchFamily="49" charset="-122"/>
                <a:ea typeface="新宋体" panose="02010609030101010101" pitchFamily="49" charset="-122"/>
              </a:rPr>
              <a:t>、交互流程、知识召回策略等，并进行验证</a:t>
            </a:r>
            <a:endParaRPr lang="en-US" altLang="zh-CN" sz="1600" dirty="0">
              <a:solidFill>
                <a:schemeClr val="tx1"/>
              </a:solidFill>
              <a:latin typeface="新宋体" panose="02010609030101010101" pitchFamily="49" charset="-122"/>
              <a:ea typeface="新宋体" panose="02010609030101010101" pitchFamily="49" charset="-122"/>
            </a:endParaRPr>
          </a:p>
        </p:txBody>
      </p:sp>
      <p:sp>
        <p:nvSpPr>
          <p:cNvPr id="42" name="矩形 41"/>
          <p:cNvSpPr/>
          <p:nvPr/>
        </p:nvSpPr>
        <p:spPr>
          <a:xfrm>
            <a:off x="845567" y="3342138"/>
            <a:ext cx="2750040" cy="584775"/>
          </a:xfrm>
          <a:prstGeom prst="rect">
            <a:avLst/>
          </a:prstGeom>
        </p:spPr>
        <p:txBody>
          <a:bodyPr wrap="square">
            <a:spAutoFit/>
          </a:bodyPr>
          <a:lstStyle/>
          <a:p>
            <a:r>
              <a:rPr lang="zh-CN" altLang="en-US" sz="1600" dirty="0" smtClean="0">
                <a:solidFill>
                  <a:schemeClr val="tx1"/>
                </a:solidFill>
                <a:latin typeface="新宋体" panose="02010609030101010101" pitchFamily="49" charset="-122"/>
                <a:ea typeface="新宋体" panose="02010609030101010101" pitchFamily="49" charset="-122"/>
              </a:rPr>
              <a:t>通过测试集或</a:t>
            </a:r>
            <a:r>
              <a:rPr lang="en-US" altLang="zh-CN" sz="1600" dirty="0" smtClean="0">
                <a:solidFill>
                  <a:schemeClr val="tx1"/>
                </a:solidFill>
                <a:latin typeface="新宋体" panose="02010609030101010101" pitchFamily="49" charset="-122"/>
                <a:ea typeface="新宋体" panose="02010609030101010101" pitchFamily="49" charset="-122"/>
              </a:rPr>
              <a:t>Ground Truth</a:t>
            </a:r>
            <a:r>
              <a:rPr lang="zh-CN" altLang="en-US" sz="1600" dirty="0" smtClean="0">
                <a:solidFill>
                  <a:schemeClr val="tx1"/>
                </a:solidFill>
                <a:latin typeface="新宋体" panose="02010609030101010101" pitchFamily="49" charset="-122"/>
                <a:ea typeface="新宋体" panose="02010609030101010101" pitchFamily="49" charset="-122"/>
              </a:rPr>
              <a:t>进行评估</a:t>
            </a:r>
            <a:endParaRPr lang="en-US" altLang="zh-CN" sz="1600" dirty="0">
              <a:solidFill>
                <a:schemeClr val="tx1"/>
              </a:solidFill>
              <a:latin typeface="新宋体" panose="02010609030101010101" pitchFamily="49" charset="-122"/>
              <a:ea typeface="新宋体" panose="02010609030101010101" pitchFamily="49" charset="-122"/>
            </a:endParaRPr>
          </a:p>
        </p:txBody>
      </p:sp>
      <p:sp>
        <p:nvSpPr>
          <p:cNvPr id="44" name="矩形 43"/>
          <p:cNvSpPr/>
          <p:nvPr/>
        </p:nvSpPr>
        <p:spPr>
          <a:xfrm>
            <a:off x="566600" y="2973662"/>
            <a:ext cx="2373902" cy="369332"/>
          </a:xfrm>
          <a:prstGeom prst="rect">
            <a:avLst/>
          </a:prstGeom>
        </p:spPr>
        <p:txBody>
          <a:bodyPr wrap="square">
            <a:spAutoFit/>
          </a:bodyPr>
          <a:lstStyle/>
          <a:p>
            <a:r>
              <a:rPr lang="en-US" altLang="zh-CN" b="1" dirty="0" smtClean="0">
                <a:solidFill>
                  <a:srgbClr val="0070C0"/>
                </a:solidFill>
                <a:latin typeface="新宋体" panose="02010609030101010101" pitchFamily="49" charset="-122"/>
                <a:ea typeface="新宋体" panose="02010609030101010101" pitchFamily="49" charset="-122"/>
              </a:rPr>
              <a:t>Model Developing</a:t>
            </a:r>
            <a:r>
              <a:rPr lang="zh-CN" altLang="en-US" b="1" dirty="0" smtClean="0">
                <a:solidFill>
                  <a:srgbClr val="0070C0"/>
                </a:solidFill>
                <a:latin typeface="新宋体" panose="02010609030101010101" pitchFamily="49" charset="-122"/>
                <a:ea typeface="新宋体" panose="02010609030101010101" pitchFamily="49" charset="-122"/>
              </a:rPr>
              <a:t>：</a:t>
            </a:r>
            <a:endParaRPr lang="en-US" altLang="zh-CN" b="1" dirty="0">
              <a:solidFill>
                <a:srgbClr val="0070C0"/>
              </a:solidFill>
              <a:latin typeface="新宋体" panose="02010609030101010101" pitchFamily="49" charset="-122"/>
              <a:ea typeface="新宋体" panose="02010609030101010101" pitchFamily="49" charset="-122"/>
            </a:endParaRPr>
          </a:p>
        </p:txBody>
      </p:sp>
      <p:sp>
        <p:nvSpPr>
          <p:cNvPr id="45" name="矩形 44"/>
          <p:cNvSpPr/>
          <p:nvPr/>
        </p:nvSpPr>
        <p:spPr>
          <a:xfrm>
            <a:off x="566600" y="4042806"/>
            <a:ext cx="2796532" cy="369332"/>
          </a:xfrm>
          <a:prstGeom prst="rect">
            <a:avLst/>
          </a:prstGeom>
        </p:spPr>
        <p:txBody>
          <a:bodyPr wrap="square">
            <a:spAutoFit/>
          </a:bodyPr>
          <a:lstStyle/>
          <a:p>
            <a:r>
              <a:rPr lang="en-US" altLang="zh-CN" b="1" dirty="0" smtClean="0">
                <a:solidFill>
                  <a:srgbClr val="F7571B"/>
                </a:solidFill>
                <a:latin typeface="新宋体" panose="02010609030101010101" pitchFamily="49" charset="-122"/>
                <a:ea typeface="新宋体" panose="02010609030101010101" pitchFamily="49" charset="-122"/>
              </a:rPr>
              <a:t>Prompt Engineering</a:t>
            </a:r>
            <a:r>
              <a:rPr lang="zh-CN" altLang="en-US" b="1" dirty="0" smtClean="0">
                <a:solidFill>
                  <a:srgbClr val="F7571B"/>
                </a:solidFill>
                <a:latin typeface="新宋体" panose="02010609030101010101" pitchFamily="49" charset="-122"/>
                <a:ea typeface="新宋体" panose="02010609030101010101" pitchFamily="49" charset="-122"/>
              </a:rPr>
              <a:t>：</a:t>
            </a:r>
            <a:endParaRPr lang="en-US" altLang="zh-CN" b="1" dirty="0">
              <a:solidFill>
                <a:srgbClr val="F7571B"/>
              </a:solidFill>
              <a:latin typeface="新宋体" panose="02010609030101010101" pitchFamily="49" charset="-122"/>
              <a:ea typeface="新宋体" panose="02010609030101010101" pitchFamily="49" charset="-122"/>
            </a:endParaRPr>
          </a:p>
        </p:txBody>
      </p:sp>
      <p:sp>
        <p:nvSpPr>
          <p:cNvPr id="46" name="矩形 45"/>
          <p:cNvSpPr/>
          <p:nvPr/>
        </p:nvSpPr>
        <p:spPr>
          <a:xfrm>
            <a:off x="831775" y="4412075"/>
            <a:ext cx="3214988" cy="584775"/>
          </a:xfrm>
          <a:prstGeom prst="rect">
            <a:avLst/>
          </a:prstGeom>
        </p:spPr>
        <p:txBody>
          <a:bodyPr wrap="square">
            <a:spAutoFit/>
          </a:bodyPr>
          <a:lstStyle/>
          <a:p>
            <a:r>
              <a:rPr lang="zh-CN" altLang="en-US" sz="1600" dirty="0" smtClean="0">
                <a:solidFill>
                  <a:schemeClr val="tx1"/>
                </a:solidFill>
                <a:latin typeface="新宋体" panose="02010609030101010101" pitchFamily="49" charset="-122"/>
                <a:ea typeface="新宋体" panose="02010609030101010101" pitchFamily="49" charset="-122"/>
              </a:rPr>
              <a:t>通过专家法人工评估或进行自动评估。</a:t>
            </a:r>
            <a:endParaRPr lang="en-US" altLang="zh-CN" sz="1600" dirty="0">
              <a:solidFill>
                <a:schemeClr val="tx1"/>
              </a:solidFill>
              <a:latin typeface="新宋体" panose="02010609030101010101" pitchFamily="49" charset="-122"/>
              <a:ea typeface="新宋体" panose="02010609030101010101" pitchFamily="49" charset="-122"/>
            </a:endParaRPr>
          </a:p>
        </p:txBody>
      </p:sp>
      <p:cxnSp>
        <p:nvCxnSpPr>
          <p:cNvPr id="13" name="直接连接符 12"/>
          <p:cNvCxnSpPr/>
          <p:nvPr/>
        </p:nvCxnSpPr>
        <p:spPr>
          <a:xfrm>
            <a:off x="139481" y="5929039"/>
            <a:ext cx="1184413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51705" y="6062317"/>
            <a:ext cx="11831915" cy="646331"/>
          </a:xfrm>
          <a:prstGeom prst="rect">
            <a:avLst/>
          </a:prstGeom>
        </p:spPr>
        <p:txBody>
          <a:bodyPr wrap="square">
            <a:spAutoFit/>
          </a:bodyPr>
          <a:lstStyle/>
          <a:p>
            <a:pPr marL="342900" indent="-342900">
              <a:buFont typeface="+mj-lt"/>
              <a:buAutoNum type="arabicPeriod"/>
            </a:pPr>
            <a:r>
              <a:rPr lang="zh-CN" altLang="en-US" dirty="0" smtClean="0">
                <a:solidFill>
                  <a:srgbClr val="0070C0"/>
                </a:solidFill>
              </a:rPr>
              <a:t>将</a:t>
            </a:r>
            <a:r>
              <a:rPr lang="en-US" altLang="zh-CN" dirty="0" smtClean="0">
                <a:solidFill>
                  <a:srgbClr val="0070C0"/>
                </a:solidFill>
              </a:rPr>
              <a:t>Prompt</a:t>
            </a:r>
            <a:r>
              <a:rPr lang="zh-CN" altLang="en-US" dirty="0" smtClean="0">
                <a:solidFill>
                  <a:srgbClr val="0070C0"/>
                </a:solidFill>
              </a:rPr>
              <a:t>迭代作为优化问题进行解决，定义优化目标以及方案迭代策略。</a:t>
            </a:r>
            <a:endParaRPr lang="en-US" altLang="zh-CN" dirty="0" smtClean="0">
              <a:solidFill>
                <a:srgbClr val="0070C0"/>
              </a:solidFill>
            </a:endParaRPr>
          </a:p>
          <a:p>
            <a:pPr marL="342900" indent="-342900">
              <a:buFont typeface="+mj-lt"/>
              <a:buAutoNum type="arabicPeriod"/>
            </a:pPr>
            <a:r>
              <a:rPr lang="zh-CN" altLang="en-US" dirty="0" smtClean="0">
                <a:solidFill>
                  <a:srgbClr val="0070C0"/>
                </a:solidFill>
              </a:rPr>
              <a:t>想办法把人工评估以及优化，变为模型自动评估或者自动优化。</a:t>
            </a:r>
            <a:endParaRPr lang="en-US" altLang="zh-CN" dirty="0" smtClean="0">
              <a:solidFill>
                <a:srgbClr val="0070C0"/>
              </a:solidFill>
            </a:endParaRPr>
          </a:p>
        </p:txBody>
      </p:sp>
    </p:spTree>
    <p:extLst>
      <p:ext uri="{BB962C8B-B14F-4D97-AF65-F5344CB8AC3E}">
        <p14:creationId xmlns:p14="http://schemas.microsoft.com/office/powerpoint/2010/main" val="14695076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的有效评估</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左大括号 2"/>
          <p:cNvSpPr/>
          <p:nvPr/>
        </p:nvSpPr>
        <p:spPr>
          <a:xfrm>
            <a:off x="569494" y="1913629"/>
            <a:ext cx="1331495" cy="3866148"/>
          </a:xfrm>
          <a:prstGeom prst="lef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4" name="矩形 3"/>
          <p:cNvSpPr/>
          <p:nvPr/>
        </p:nvSpPr>
        <p:spPr>
          <a:xfrm>
            <a:off x="2029275" y="1715629"/>
            <a:ext cx="1676452" cy="396000"/>
          </a:xfrm>
          <a:prstGeom prst="rect">
            <a:avLst/>
          </a:prstGeom>
          <a:solidFill>
            <a:schemeClr val="accent1">
              <a:lumMod val="75000"/>
            </a:schemeClr>
          </a:solidFill>
        </p:spPr>
        <p:txBody>
          <a:bodyPr wrap="square">
            <a:noAutofit/>
          </a:bodyPr>
          <a:lstStyle/>
          <a:p>
            <a:pPr marL="274638" indent="-274638"/>
            <a:r>
              <a:rPr lang="zh-CN" alt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封闭式问题</a:t>
            </a:r>
            <a:endParaRPr lang="en-US" altLang="zh-CN" sz="20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矩形 4"/>
          <p:cNvSpPr/>
          <p:nvPr/>
        </p:nvSpPr>
        <p:spPr>
          <a:xfrm>
            <a:off x="2029275" y="3616619"/>
            <a:ext cx="1676452" cy="396000"/>
          </a:xfrm>
          <a:prstGeom prst="rect">
            <a:avLst/>
          </a:prstGeom>
          <a:solidFill>
            <a:schemeClr val="accent1">
              <a:lumMod val="75000"/>
            </a:schemeClr>
          </a:solidFill>
        </p:spPr>
        <p:txBody>
          <a:bodyPr wrap="square">
            <a:noAutofit/>
          </a:bodyPr>
          <a:lstStyle/>
          <a:p>
            <a:pPr marL="274638" indent="-274638"/>
            <a:r>
              <a:rPr lang="zh-CN" alt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半开放问题</a:t>
            </a:r>
            <a:endParaRPr lang="en-US" altLang="zh-CN" sz="20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矩形 5"/>
          <p:cNvSpPr/>
          <p:nvPr/>
        </p:nvSpPr>
        <p:spPr>
          <a:xfrm>
            <a:off x="2029275" y="5568261"/>
            <a:ext cx="1676452" cy="396000"/>
          </a:xfrm>
          <a:prstGeom prst="rect">
            <a:avLst/>
          </a:prstGeom>
          <a:solidFill>
            <a:schemeClr val="accent1">
              <a:lumMod val="75000"/>
            </a:schemeClr>
          </a:solidFill>
        </p:spPr>
        <p:txBody>
          <a:bodyPr wrap="square">
            <a:noAutofit/>
          </a:bodyPr>
          <a:lstStyle/>
          <a:p>
            <a:pPr marL="274638" indent="-274638"/>
            <a:r>
              <a:rPr lang="zh-CN" alt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开放式问题</a:t>
            </a:r>
            <a:endParaRPr lang="en-US" altLang="zh-CN" sz="20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矩形 6"/>
          <p:cNvSpPr/>
          <p:nvPr/>
        </p:nvSpPr>
        <p:spPr>
          <a:xfrm>
            <a:off x="3834013" y="1714841"/>
            <a:ext cx="1980000" cy="338554"/>
          </a:xfrm>
          <a:prstGeom prst="rect">
            <a:avLst/>
          </a:prstGeom>
          <a:solidFill>
            <a:schemeClr val="accent2">
              <a:lumMod val="75000"/>
            </a:schemeClr>
          </a:solidFill>
        </p:spPr>
        <p:txBody>
          <a:bodyPr wrap="square">
            <a:spAutoFit/>
          </a:bodyPr>
          <a:lstStyle/>
          <a:p>
            <a:r>
              <a:rPr lang="en-US" altLang="zh-CN" sz="1600" dirty="0" smtClean="0">
                <a:solidFill>
                  <a:schemeClr val="bg1"/>
                </a:solidFill>
                <a:latin typeface="新宋体" panose="02010609030101010101" pitchFamily="49" charset="-122"/>
                <a:ea typeface="新宋体" panose="02010609030101010101" pitchFamily="49" charset="-122"/>
              </a:rPr>
              <a:t>1+1=</a:t>
            </a:r>
            <a:r>
              <a:rPr lang="zh-CN" altLang="en-US" sz="1600" dirty="0" smtClean="0">
                <a:solidFill>
                  <a:schemeClr val="bg1"/>
                </a:solidFill>
                <a:latin typeface="新宋体" panose="02010609030101010101" pitchFamily="49" charset="-122"/>
                <a:ea typeface="新宋体" panose="02010609030101010101" pitchFamily="49" charset="-122"/>
              </a:rPr>
              <a:t>？</a:t>
            </a:r>
            <a:endParaRPr lang="en-US" altLang="zh-CN" sz="1600" dirty="0" smtClean="0">
              <a:solidFill>
                <a:schemeClr val="bg1"/>
              </a:solidFill>
              <a:latin typeface="新宋体" panose="02010609030101010101" pitchFamily="49" charset="-122"/>
              <a:ea typeface="新宋体" panose="02010609030101010101" pitchFamily="49" charset="-122"/>
            </a:endParaRPr>
          </a:p>
        </p:txBody>
      </p:sp>
      <p:sp>
        <p:nvSpPr>
          <p:cNvPr id="8" name="矩形 7"/>
          <p:cNvSpPr/>
          <p:nvPr/>
        </p:nvSpPr>
        <p:spPr>
          <a:xfrm>
            <a:off x="3834013" y="3616619"/>
            <a:ext cx="1980000" cy="338554"/>
          </a:xfrm>
          <a:prstGeom prst="rect">
            <a:avLst/>
          </a:prstGeom>
          <a:solidFill>
            <a:schemeClr val="accent2">
              <a:lumMod val="75000"/>
            </a:schemeClr>
          </a:solidFill>
        </p:spPr>
        <p:txBody>
          <a:bodyPr wrap="square">
            <a:spAutoFit/>
          </a:bodyPr>
          <a:lstStyle/>
          <a:p>
            <a:r>
              <a:rPr lang="zh-CN" altLang="en-US" sz="1600" dirty="0" smtClean="0">
                <a:solidFill>
                  <a:schemeClr val="bg1"/>
                </a:solidFill>
                <a:latin typeface="新宋体" panose="02010609030101010101" pitchFamily="49" charset="-122"/>
                <a:ea typeface="新宋体" panose="02010609030101010101" pitchFamily="49" charset="-122"/>
              </a:rPr>
              <a:t>介绍一下楼盘</a:t>
            </a:r>
            <a:endParaRPr lang="en-US" altLang="zh-CN" sz="1600" dirty="0" smtClean="0">
              <a:solidFill>
                <a:schemeClr val="bg1"/>
              </a:solidFill>
              <a:latin typeface="新宋体" panose="02010609030101010101" pitchFamily="49" charset="-122"/>
              <a:ea typeface="新宋体" panose="02010609030101010101" pitchFamily="49" charset="-122"/>
            </a:endParaRPr>
          </a:p>
        </p:txBody>
      </p:sp>
      <p:sp>
        <p:nvSpPr>
          <p:cNvPr id="9" name="矩形 8"/>
          <p:cNvSpPr/>
          <p:nvPr/>
        </p:nvSpPr>
        <p:spPr>
          <a:xfrm>
            <a:off x="3834013" y="5585091"/>
            <a:ext cx="1980000" cy="338554"/>
          </a:xfrm>
          <a:prstGeom prst="rect">
            <a:avLst/>
          </a:prstGeom>
          <a:solidFill>
            <a:schemeClr val="accent2">
              <a:lumMod val="75000"/>
            </a:schemeClr>
          </a:solidFill>
        </p:spPr>
        <p:txBody>
          <a:bodyPr wrap="square">
            <a:spAutoFit/>
          </a:bodyPr>
          <a:lstStyle/>
          <a:p>
            <a:r>
              <a:rPr lang="zh-CN" altLang="en-US" sz="1600" dirty="0" smtClean="0">
                <a:solidFill>
                  <a:schemeClr val="bg1"/>
                </a:solidFill>
                <a:latin typeface="新宋体" panose="02010609030101010101" pitchFamily="49" charset="-122"/>
                <a:ea typeface="新宋体" panose="02010609030101010101" pitchFamily="49" charset="-122"/>
              </a:rPr>
              <a:t>撰写计划、文案</a:t>
            </a:r>
            <a:endParaRPr lang="en-US" altLang="zh-CN" sz="1600" dirty="0" smtClean="0">
              <a:solidFill>
                <a:schemeClr val="bg1"/>
              </a:solidFill>
              <a:latin typeface="新宋体" panose="02010609030101010101" pitchFamily="49" charset="-122"/>
              <a:ea typeface="新宋体" panose="02010609030101010101" pitchFamily="49" charset="-122"/>
            </a:endParaRPr>
          </a:p>
        </p:txBody>
      </p:sp>
      <p:sp>
        <p:nvSpPr>
          <p:cNvPr id="10" name="左大括号 9"/>
          <p:cNvSpPr/>
          <p:nvPr/>
        </p:nvSpPr>
        <p:spPr>
          <a:xfrm>
            <a:off x="5878131" y="3411384"/>
            <a:ext cx="1106905" cy="749023"/>
          </a:xfrm>
          <a:prstGeom prst="leftBrace">
            <a:avLst>
              <a:gd name="adj1" fmla="val 0"/>
              <a:gd name="adj2" fmla="val 50000"/>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cxnSp>
        <p:nvCxnSpPr>
          <p:cNvPr id="12" name="直接连接符 11"/>
          <p:cNvCxnSpPr/>
          <p:nvPr/>
        </p:nvCxnSpPr>
        <p:spPr>
          <a:xfrm>
            <a:off x="5871411" y="1852033"/>
            <a:ext cx="1106905"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13" name="矩形 12"/>
          <p:cNvSpPr/>
          <p:nvPr/>
        </p:nvSpPr>
        <p:spPr>
          <a:xfrm>
            <a:off x="6937229" y="1651157"/>
            <a:ext cx="227994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自动评估</a:t>
            </a:r>
            <a:endParaRPr lang="zh-CN" altLang="en-US" dirty="0">
              <a:latin typeface="新宋体" panose="02010609030101010101" pitchFamily="49" charset="-122"/>
              <a:ea typeface="新宋体" panose="02010609030101010101" pitchFamily="49" charset="-122"/>
            </a:endParaRPr>
          </a:p>
        </p:txBody>
      </p:sp>
      <p:sp>
        <p:nvSpPr>
          <p:cNvPr id="14" name="矩形 13"/>
          <p:cNvSpPr/>
          <p:nvPr/>
        </p:nvSpPr>
        <p:spPr>
          <a:xfrm>
            <a:off x="6937228" y="3940652"/>
            <a:ext cx="2848458"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自动评估</a:t>
            </a:r>
            <a:endParaRPr lang="zh-CN" altLang="en-US" dirty="0">
              <a:latin typeface="新宋体" panose="02010609030101010101" pitchFamily="49" charset="-122"/>
              <a:ea typeface="新宋体" panose="02010609030101010101" pitchFamily="49" charset="-122"/>
            </a:endParaRPr>
          </a:p>
        </p:txBody>
      </p:sp>
      <p:sp>
        <p:nvSpPr>
          <p:cNvPr id="15" name="矩形 14"/>
          <p:cNvSpPr/>
          <p:nvPr/>
        </p:nvSpPr>
        <p:spPr>
          <a:xfrm>
            <a:off x="2029275" y="2221739"/>
            <a:ext cx="1451862" cy="338554"/>
          </a:xfrm>
          <a:prstGeom prst="rect">
            <a:avLst/>
          </a:prstGeom>
        </p:spPr>
        <p:txBody>
          <a:bodyPr wrap="square">
            <a:spAutoFit/>
          </a:bodyPr>
          <a:lstStyle/>
          <a:p>
            <a:r>
              <a:rPr lang="zh-CN" altLang="en-US" sz="1600" dirty="0" smtClean="0">
                <a:solidFill>
                  <a:srgbClr val="0070C0"/>
                </a:solidFill>
                <a:latin typeface="新宋体" panose="02010609030101010101" pitchFamily="49" charset="-122"/>
                <a:ea typeface="新宋体" panose="02010609030101010101" pitchFamily="49" charset="-122"/>
              </a:rPr>
              <a:t>有标准答案</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16" name="矩形 15"/>
          <p:cNvSpPr/>
          <p:nvPr/>
        </p:nvSpPr>
        <p:spPr>
          <a:xfrm>
            <a:off x="2029275" y="4163717"/>
            <a:ext cx="1451862" cy="338554"/>
          </a:xfrm>
          <a:prstGeom prst="rect">
            <a:avLst/>
          </a:prstGeom>
        </p:spPr>
        <p:txBody>
          <a:bodyPr wrap="square">
            <a:spAutoFit/>
          </a:bodyPr>
          <a:lstStyle/>
          <a:p>
            <a:r>
              <a:rPr lang="zh-CN" altLang="en-US" sz="1600" dirty="0" smtClean="0">
                <a:solidFill>
                  <a:srgbClr val="0070C0"/>
                </a:solidFill>
                <a:latin typeface="新宋体" panose="02010609030101010101" pitchFamily="49" charset="-122"/>
                <a:ea typeface="新宋体" panose="02010609030101010101" pitchFamily="49" charset="-122"/>
              </a:rPr>
              <a:t>有参考答案</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17" name="矩形 16"/>
          <p:cNvSpPr/>
          <p:nvPr/>
        </p:nvSpPr>
        <p:spPr>
          <a:xfrm>
            <a:off x="6937228" y="3217240"/>
            <a:ext cx="227994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专家评估</a:t>
            </a:r>
            <a:endParaRPr lang="zh-CN" altLang="en-US" dirty="0">
              <a:latin typeface="新宋体" panose="02010609030101010101" pitchFamily="49" charset="-122"/>
              <a:ea typeface="新宋体" panose="02010609030101010101" pitchFamily="49" charset="-122"/>
            </a:endParaRPr>
          </a:p>
        </p:txBody>
      </p:sp>
      <p:sp>
        <p:nvSpPr>
          <p:cNvPr id="18" name="左大括号 17"/>
          <p:cNvSpPr/>
          <p:nvPr/>
        </p:nvSpPr>
        <p:spPr>
          <a:xfrm>
            <a:off x="5878130" y="5405265"/>
            <a:ext cx="1106905" cy="749023"/>
          </a:xfrm>
          <a:prstGeom prst="leftBrace">
            <a:avLst>
              <a:gd name="adj1" fmla="val 0"/>
              <a:gd name="adj2" fmla="val 50000"/>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9" name="矩形 18"/>
          <p:cNvSpPr/>
          <p:nvPr/>
        </p:nvSpPr>
        <p:spPr>
          <a:xfrm>
            <a:off x="6918265" y="5187871"/>
            <a:ext cx="2279945"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专家评估</a:t>
            </a:r>
            <a:endParaRPr lang="zh-CN" altLang="en-US" dirty="0">
              <a:latin typeface="新宋体" panose="02010609030101010101" pitchFamily="49" charset="-122"/>
              <a:ea typeface="新宋体" panose="02010609030101010101" pitchFamily="49" charset="-122"/>
            </a:endParaRPr>
          </a:p>
        </p:txBody>
      </p:sp>
      <p:sp>
        <p:nvSpPr>
          <p:cNvPr id="21" name="矩形 20"/>
          <p:cNvSpPr/>
          <p:nvPr/>
        </p:nvSpPr>
        <p:spPr>
          <a:xfrm>
            <a:off x="6937229" y="5926632"/>
            <a:ext cx="2848458"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自动评估</a:t>
            </a:r>
            <a:endParaRPr lang="zh-CN" altLang="en-US" dirty="0">
              <a:latin typeface="新宋体" panose="02010609030101010101" pitchFamily="49" charset="-122"/>
              <a:ea typeface="新宋体" panose="02010609030101010101" pitchFamily="49" charset="-122"/>
            </a:endParaRPr>
          </a:p>
        </p:txBody>
      </p:sp>
      <p:sp>
        <p:nvSpPr>
          <p:cNvPr id="22" name="矩形 21"/>
          <p:cNvSpPr/>
          <p:nvPr/>
        </p:nvSpPr>
        <p:spPr>
          <a:xfrm>
            <a:off x="2029275" y="6122081"/>
            <a:ext cx="1451862" cy="338554"/>
          </a:xfrm>
          <a:prstGeom prst="rect">
            <a:avLst/>
          </a:prstGeom>
        </p:spPr>
        <p:txBody>
          <a:bodyPr wrap="square">
            <a:spAutoFit/>
          </a:bodyPr>
          <a:lstStyle/>
          <a:p>
            <a:r>
              <a:rPr lang="zh-CN" altLang="en-US" sz="1600" dirty="0" smtClean="0">
                <a:solidFill>
                  <a:srgbClr val="0070C0"/>
                </a:solidFill>
                <a:latin typeface="新宋体" panose="02010609030101010101" pitchFamily="49" charset="-122"/>
                <a:ea typeface="新宋体" panose="02010609030101010101" pitchFamily="49" charset="-122"/>
              </a:rPr>
              <a:t>无标准答案</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23" name="矩形 22"/>
          <p:cNvSpPr/>
          <p:nvPr/>
        </p:nvSpPr>
        <p:spPr>
          <a:xfrm>
            <a:off x="8044543" y="3971430"/>
            <a:ext cx="3300216" cy="584775"/>
          </a:xfrm>
          <a:prstGeom prst="rect">
            <a:avLst/>
          </a:prstGeom>
        </p:spPr>
        <p:txBody>
          <a:bodyPr wrap="square">
            <a:spAutoFit/>
          </a:bodyPr>
          <a:lstStyle/>
          <a:p>
            <a:r>
              <a:rPr lang="zh-CN" altLang="en-US" sz="1600" dirty="0" smtClean="0">
                <a:solidFill>
                  <a:srgbClr val="0070C0"/>
                </a:solidFill>
                <a:latin typeface="新宋体" panose="02010609030101010101" pitchFamily="49" charset="-122"/>
                <a:ea typeface="新宋体" panose="02010609030101010101" pitchFamily="49" charset="-122"/>
              </a:rPr>
              <a:t>比较与参考答案重合度或问题相关性进行评估</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24" name="矩形 23"/>
          <p:cNvSpPr/>
          <p:nvPr/>
        </p:nvSpPr>
        <p:spPr>
          <a:xfrm>
            <a:off x="8044543" y="5926632"/>
            <a:ext cx="3664125" cy="584775"/>
          </a:xfrm>
          <a:prstGeom prst="rect">
            <a:avLst/>
          </a:prstGeom>
        </p:spPr>
        <p:txBody>
          <a:bodyPr wrap="square">
            <a:spAutoFit/>
          </a:bodyPr>
          <a:lstStyle/>
          <a:p>
            <a:r>
              <a:rPr lang="zh-CN" altLang="en-US" sz="1600" dirty="0" smtClean="0">
                <a:solidFill>
                  <a:srgbClr val="0070C0"/>
                </a:solidFill>
                <a:latin typeface="新宋体" panose="02010609030101010101" pitchFamily="49" charset="-122"/>
                <a:ea typeface="新宋体" panose="02010609030101010101" pitchFamily="49" charset="-122"/>
              </a:rPr>
              <a:t>借鉴</a:t>
            </a:r>
            <a:r>
              <a:rPr lang="en-US" altLang="zh-CN" sz="1600" dirty="0" smtClean="0">
                <a:solidFill>
                  <a:srgbClr val="0070C0"/>
                </a:solidFill>
                <a:latin typeface="新宋体" panose="02010609030101010101" pitchFamily="49" charset="-122"/>
                <a:ea typeface="新宋体" panose="02010609030101010101" pitchFamily="49" charset="-122"/>
              </a:rPr>
              <a:t>pairwise / </a:t>
            </a:r>
            <a:r>
              <a:rPr lang="en-US" altLang="zh-CN" sz="1600" dirty="0" err="1">
                <a:solidFill>
                  <a:srgbClr val="0070C0"/>
                </a:solidFill>
                <a:latin typeface="新宋体" panose="02010609030101010101" pitchFamily="49" charset="-122"/>
                <a:ea typeface="新宋体" panose="02010609030101010101" pitchFamily="49" charset="-122"/>
              </a:rPr>
              <a:t>l</a:t>
            </a:r>
            <a:r>
              <a:rPr lang="en-US" altLang="zh-CN" sz="1600" dirty="0" err="1" smtClean="0">
                <a:solidFill>
                  <a:srgbClr val="0070C0"/>
                </a:solidFill>
                <a:latin typeface="新宋体" panose="02010609030101010101" pitchFamily="49" charset="-122"/>
                <a:ea typeface="新宋体" panose="02010609030101010101" pitchFamily="49" charset="-122"/>
              </a:rPr>
              <a:t>istwise</a:t>
            </a:r>
            <a:r>
              <a:rPr lang="zh-CN" altLang="en-US" sz="1600" dirty="0" smtClean="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ranking</a:t>
            </a:r>
            <a:r>
              <a:rPr lang="zh-CN" altLang="en-US" sz="1600" dirty="0" smtClean="0">
                <a:solidFill>
                  <a:srgbClr val="0070C0"/>
                </a:solidFill>
                <a:latin typeface="新宋体" panose="02010609030101010101" pitchFamily="49" charset="-122"/>
                <a:ea typeface="新宋体" panose="02010609030101010101" pitchFamily="49" charset="-122"/>
              </a:rPr>
              <a:t>的思想，进行排序评估</a:t>
            </a:r>
            <a:endParaRPr lang="zh-CN" altLang="en-US" sz="1600" dirty="0">
              <a:solidFill>
                <a:srgbClr val="0070C0"/>
              </a:solidFill>
              <a:latin typeface="新宋体" panose="02010609030101010101" pitchFamily="49" charset="-122"/>
              <a:ea typeface="新宋体" panose="02010609030101010101" pitchFamily="49" charset="-122"/>
            </a:endParaRPr>
          </a:p>
        </p:txBody>
      </p:sp>
      <p:sp>
        <p:nvSpPr>
          <p:cNvPr id="25" name="矩形 24"/>
          <p:cNvSpPr/>
          <p:nvPr/>
        </p:nvSpPr>
        <p:spPr>
          <a:xfrm>
            <a:off x="761016" y="904062"/>
            <a:ext cx="7757342"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对于</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的结果进行有效的评估，是优化迭代</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的必要条件。</a:t>
            </a:r>
            <a:endParaRPr lang="zh-CN" altLang="en-US"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0036552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评估：比较问题与结果相关性进行评估</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stretch>
            <a:fillRect/>
          </a:stretch>
        </p:blipFill>
        <p:spPr>
          <a:xfrm>
            <a:off x="399830" y="2298489"/>
            <a:ext cx="5824508" cy="3906921"/>
          </a:xfrm>
          <a:prstGeom prst="rect">
            <a:avLst/>
          </a:prstGeom>
        </p:spPr>
      </p:pic>
      <p:sp>
        <p:nvSpPr>
          <p:cNvPr id="25" name="矩形 24"/>
          <p:cNvSpPr/>
          <p:nvPr/>
        </p:nvSpPr>
        <p:spPr>
          <a:xfrm>
            <a:off x="95029" y="6397914"/>
            <a:ext cx="8599791" cy="369332"/>
          </a:xfrm>
          <a:prstGeom prst="rect">
            <a:avLst/>
          </a:prstGeom>
        </p:spPr>
        <p:txBody>
          <a:bodyPr wrap="square">
            <a:spAutoFit/>
          </a:bodyPr>
          <a:lstStyle/>
          <a:p>
            <a:r>
              <a:rPr lang="zh-CN" altLang="en-US" dirty="0">
                <a:solidFill>
                  <a:srgbClr val="0070C0"/>
                </a:solidFill>
              </a:rPr>
              <a:t>https://arize.com/blog-course/llm-evaluation-the-definitive-guide/</a:t>
            </a:r>
          </a:p>
        </p:txBody>
      </p:sp>
      <p:pic>
        <p:nvPicPr>
          <p:cNvPr id="26" name="图片 2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773" y="2209070"/>
            <a:ext cx="3689684" cy="2842469"/>
          </a:xfrm>
          <a:prstGeom prst="rect">
            <a:avLst/>
          </a:prstGeom>
        </p:spPr>
      </p:pic>
      <p:sp>
        <p:nvSpPr>
          <p:cNvPr id="27" name="右箭头 26"/>
          <p:cNvSpPr/>
          <p:nvPr/>
        </p:nvSpPr>
        <p:spPr>
          <a:xfrm>
            <a:off x="6529139" y="3501538"/>
            <a:ext cx="685341" cy="335464"/>
          </a:xfrm>
          <a:prstGeom prst="rightArrow">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pic>
        <p:nvPicPr>
          <p:cNvPr id="28" name="图片 2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034" y="797138"/>
            <a:ext cx="4079162" cy="1367862"/>
          </a:xfrm>
          <a:prstGeom prst="rect">
            <a:avLst/>
          </a:prstGeom>
        </p:spPr>
      </p:pic>
      <p:sp>
        <p:nvSpPr>
          <p:cNvPr id="29" name="矩形 28"/>
          <p:cNvSpPr/>
          <p:nvPr/>
        </p:nvSpPr>
        <p:spPr>
          <a:xfrm>
            <a:off x="399829" y="841205"/>
            <a:ext cx="6129309" cy="1200329"/>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使用</a:t>
            </a:r>
            <a:r>
              <a:rPr lang="en-US" altLang="zh-CN" dirty="0" err="1" smtClean="0">
                <a:latin typeface="新宋体" panose="02010609030101010101" pitchFamily="49" charset="-122"/>
                <a:ea typeface="新宋体" panose="02010609030101010101" pitchFamily="49" charset="-122"/>
              </a:rPr>
              <a:t>ArizeAI</a:t>
            </a:r>
            <a:r>
              <a:rPr lang="zh-CN" altLang="en-US" dirty="0" smtClean="0">
                <a:latin typeface="新宋体" panose="02010609030101010101" pitchFamily="49" charset="-122"/>
                <a:ea typeface="新宋体" panose="02010609030101010101" pitchFamily="49" charset="-122"/>
              </a:rPr>
              <a:t>的</a:t>
            </a:r>
            <a:r>
              <a:rPr lang="en-US" altLang="zh-CN" dirty="0" err="1" smtClean="0">
                <a:latin typeface="新宋体" panose="02010609030101010101" pitchFamily="49" charset="-122"/>
                <a:ea typeface="新宋体" panose="02010609030101010101" pitchFamily="49" charset="-122"/>
              </a:rPr>
              <a:t>arize</a:t>
            </a:r>
            <a:r>
              <a:rPr lang="en-US" altLang="zh-CN" dirty="0" smtClean="0">
                <a:latin typeface="新宋体" panose="02010609030101010101" pitchFamily="49" charset="-122"/>
                <a:ea typeface="新宋体" panose="02010609030101010101" pitchFamily="49" charset="-122"/>
              </a:rPr>
              <a:t>-phoenix (</a:t>
            </a:r>
            <a:r>
              <a:rPr lang="en-US" altLang="zh-CN" dirty="0" err="1" smtClean="0">
                <a:latin typeface="Monaco" panose="020B0509030404040204" pitchFamily="49" charset="0"/>
                <a:ea typeface="新宋体" panose="02010609030101010101" pitchFamily="49" charset="-122"/>
              </a:rPr>
              <a:t>phoenix.</a:t>
            </a:r>
            <a:r>
              <a:rPr lang="en-US" altLang="zh-CN" dirty="0" err="1" smtClean="0">
                <a:latin typeface="Monaco" panose="020B0509030404040204" pitchFamily="49" charset="0"/>
              </a:rPr>
              <a:t>experimental.evals</a:t>
            </a:r>
            <a:r>
              <a:rPr lang="en-US" altLang="zh-CN" dirty="0" smtClean="0">
                <a:latin typeface="Monaco" panose="020B0509030404040204" pitchFamily="49" charset="0"/>
              </a:rPr>
              <a:t>)</a:t>
            </a:r>
            <a:r>
              <a:rPr lang="zh-CN" altLang="en-US" dirty="0" smtClean="0">
                <a:latin typeface="Monaco" panose="020B0509030404040204" pitchFamily="49" charset="0"/>
              </a:rPr>
              <a:t>包进行评估，通过答案与问题的相关性，或者答案与标准答案之间的内容重合度进行评估。</a:t>
            </a:r>
            <a:endParaRPr lang="zh-CN" altLang="en-US" dirty="0">
              <a:latin typeface="Monaco" panose="020B0509030404040204" pitchFamily="49" charset="0"/>
              <a:ea typeface="新宋体" panose="02010609030101010101" pitchFamily="49" charset="-122"/>
            </a:endParaRPr>
          </a:p>
        </p:txBody>
      </p:sp>
      <p:sp>
        <p:nvSpPr>
          <p:cNvPr id="30" name="矩形 29"/>
          <p:cNvSpPr/>
          <p:nvPr/>
        </p:nvSpPr>
        <p:spPr>
          <a:xfrm>
            <a:off x="2266122" y="5661329"/>
            <a:ext cx="4746928" cy="544081"/>
          </a:xfrm>
          <a:prstGeom prst="rect">
            <a:avLst/>
          </a:prstGeom>
          <a:noFill/>
          <a:ln>
            <a:solidFill>
              <a:srgbClr val="FF0000"/>
            </a:solidFill>
          </a:ln>
        </p:spPr>
        <p:txBody>
          <a:bodyPr wrap="square" anchor="b">
            <a:noAutofit/>
          </a:bodyPr>
          <a:lstStyle/>
          <a:p>
            <a:r>
              <a:rPr lang="zh-CN" altLang="en-US" sz="1400" dirty="0" smtClean="0">
                <a:solidFill>
                  <a:srgbClr val="FF0000"/>
                </a:solidFill>
                <a:latin typeface="新宋体" panose="02010609030101010101" pitchFamily="49" charset="-122"/>
                <a:ea typeface="新宋体" panose="02010609030101010101" pitchFamily="49" charset="-122"/>
                <a:cs typeface="Tahoma" panose="020B0604030504040204" pitchFamily="34" charset="0"/>
              </a:rPr>
              <a:t>比较问题与答案，判断答案是否包含了回答问题的信息。</a:t>
            </a:r>
            <a:endParaRPr lang="zh-CN" altLang="en-US" sz="1400" dirty="0">
              <a:solidFill>
                <a:srgbClr val="FF0000"/>
              </a:solidFill>
              <a:latin typeface="新宋体" panose="02010609030101010101" pitchFamily="49" charset="-122"/>
              <a:ea typeface="新宋体" panose="02010609030101010101" pitchFamily="49" charset="-122"/>
              <a:cs typeface="Tahoma" panose="020B0604030504040204" pitchFamily="34" charset="0"/>
            </a:endParaRPr>
          </a:p>
        </p:txBody>
      </p:sp>
    </p:spTree>
    <p:extLst>
      <p:ext uri="{BB962C8B-B14F-4D97-AF65-F5344CB8AC3E}">
        <p14:creationId xmlns:p14="http://schemas.microsoft.com/office/powerpoint/2010/main" val="1621935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Listwise</a:t>
            </a:r>
            <a:r>
              <a:rPr lang="zh-CN" altLang="en-US" sz="2400" dirty="0" smtClean="0">
                <a:solidFill>
                  <a:srgbClr val="3856F5"/>
                </a:solidFill>
                <a:latin typeface="微软雅黑" panose="020B0503020204020204" pitchFamily="34" charset="-122"/>
                <a:ea typeface="微软雅黑" panose="020B0503020204020204" pitchFamily="34" charset="-122"/>
              </a:rPr>
              <a:t>评估</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50232" y="850260"/>
            <a:ext cx="10475495" cy="3693319"/>
          </a:xfrm>
          <a:prstGeom prst="rect">
            <a:avLst/>
          </a:prstGeom>
        </p:spPr>
        <p:txBody>
          <a:bodyPr wrap="square">
            <a:spAutoFit/>
          </a:bodyPr>
          <a:lstStyle/>
          <a:p>
            <a:r>
              <a:rPr lang="zh-CN" altLang="en-US" dirty="0" smtClean="0">
                <a:solidFill>
                  <a:schemeClr val="tx1">
                    <a:lumMod val="50000"/>
                    <a:lumOff val="50000"/>
                  </a:schemeClr>
                </a:solidFill>
                <a:latin typeface="Helvetica Neue"/>
              </a:rPr>
              <a:t>角色：</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文案</a:t>
            </a:r>
            <a:r>
              <a:rPr lang="zh-CN" altLang="en-US" dirty="0">
                <a:solidFill>
                  <a:schemeClr val="tx1">
                    <a:lumMod val="50000"/>
                    <a:lumOff val="50000"/>
                  </a:schemeClr>
                </a:solidFill>
                <a:latin typeface="Helvetica Neue"/>
              </a:rPr>
              <a:t>创作</a:t>
            </a:r>
            <a:r>
              <a:rPr lang="zh-CN" altLang="en-US" dirty="0" smtClean="0">
                <a:solidFill>
                  <a:schemeClr val="tx1">
                    <a:lumMod val="50000"/>
                    <a:lumOff val="50000"/>
                  </a:schemeClr>
                </a:solidFill>
                <a:latin typeface="Helvetica Neue"/>
              </a:rPr>
              <a:t>者</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任务：</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以</a:t>
            </a:r>
            <a:r>
              <a:rPr lang="zh-CN" altLang="en-US" dirty="0">
                <a:solidFill>
                  <a:schemeClr val="tx1">
                    <a:lumMod val="50000"/>
                    <a:lumOff val="50000"/>
                  </a:schemeClr>
                </a:solidFill>
                <a:latin typeface="Helvetica Neue"/>
              </a:rPr>
              <a:t>小红书上热门笔记的风格创作一条标题，用以推广一处现代风格的公寓，</a:t>
            </a:r>
            <a:r>
              <a:rPr lang="zh-CN" altLang="en-US" dirty="0" smtClean="0">
                <a:solidFill>
                  <a:schemeClr val="tx1">
                    <a:lumMod val="50000"/>
                    <a:lumOff val="50000"/>
                  </a:schemeClr>
                </a:solidFill>
                <a:latin typeface="Helvetica Neue"/>
              </a:rPr>
              <a:t>面向小红书平台</a:t>
            </a:r>
            <a:r>
              <a:rPr lang="zh-CN" altLang="en-US" dirty="0">
                <a:solidFill>
                  <a:schemeClr val="tx1">
                    <a:lumMod val="50000"/>
                    <a:lumOff val="50000"/>
                  </a:schemeClr>
                </a:solidFill>
                <a:latin typeface="Helvetica Neue"/>
              </a:rPr>
              <a:t>上的年轻用户群体</a:t>
            </a:r>
            <a:r>
              <a:rPr lang="zh-CN" altLang="en-US" dirty="0" smtClean="0">
                <a:solidFill>
                  <a:schemeClr val="tx1">
                    <a:lumMod val="50000"/>
                    <a:lumOff val="50000"/>
                  </a:schemeClr>
                </a:solidFill>
                <a:latin typeface="Helvetica Neue"/>
              </a:rPr>
              <a:t>。约束：</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标题</a:t>
            </a:r>
            <a:r>
              <a:rPr lang="zh-CN" altLang="en-US" dirty="0">
                <a:solidFill>
                  <a:schemeClr val="tx1">
                    <a:lumMod val="50000"/>
                    <a:lumOff val="50000"/>
                  </a:schemeClr>
                </a:solidFill>
                <a:latin typeface="Helvetica Neue"/>
              </a:rPr>
              <a:t>需要使用日常口语化的语言和流行的表情符号，并且包含以下元素：公寓的主要优势、青年生活态度的共鸣点，以及引发用户兴趣</a:t>
            </a:r>
            <a:r>
              <a:rPr lang="zh-CN" altLang="en-US" dirty="0" smtClean="0">
                <a:solidFill>
                  <a:schemeClr val="tx1">
                    <a:lumMod val="50000"/>
                    <a:lumOff val="50000"/>
                  </a:schemeClr>
                </a:solidFill>
                <a:latin typeface="Helvetica Neue"/>
              </a:rPr>
              <a:t>的细节。标题长度在</a:t>
            </a:r>
            <a:r>
              <a:rPr lang="en-US" altLang="zh-CN" dirty="0" smtClean="0">
                <a:solidFill>
                  <a:schemeClr val="tx1">
                    <a:lumMod val="50000"/>
                    <a:lumOff val="50000"/>
                  </a:schemeClr>
                </a:solidFill>
                <a:latin typeface="Helvetica Neue"/>
              </a:rPr>
              <a:t>40</a:t>
            </a:r>
            <a:r>
              <a:rPr lang="zh-CN" altLang="en-US" dirty="0" smtClean="0">
                <a:solidFill>
                  <a:schemeClr val="tx1">
                    <a:lumMod val="50000"/>
                    <a:lumOff val="50000"/>
                  </a:schemeClr>
                </a:solidFill>
                <a:latin typeface="Helvetica Neue"/>
              </a:rPr>
              <a:t>个字以内。</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目标：</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激发年轻用户</a:t>
            </a:r>
            <a:r>
              <a:rPr lang="zh-CN" altLang="en-US" dirty="0">
                <a:solidFill>
                  <a:schemeClr val="tx1">
                    <a:lumMod val="50000"/>
                    <a:lumOff val="50000"/>
                  </a:schemeClr>
                </a:solidFill>
                <a:latin typeface="Helvetica Neue"/>
              </a:rPr>
              <a:t>的好奇心，并吸引他们进一步阅读了解更多的租房信息</a:t>
            </a:r>
            <a:r>
              <a:rPr lang="zh-CN" altLang="en-US" dirty="0" smtClean="0">
                <a:solidFill>
                  <a:schemeClr val="tx1">
                    <a:lumMod val="50000"/>
                    <a:lumOff val="50000"/>
                  </a:schemeClr>
                </a:solidFill>
                <a:latin typeface="Helvetica Neue"/>
              </a:rPr>
              <a:t>。</a:t>
            </a:r>
            <a:endParaRPr lang="en-US" altLang="zh-CN" dirty="0" smtClean="0">
              <a:solidFill>
                <a:schemeClr val="tx1">
                  <a:lumMod val="50000"/>
                  <a:lumOff val="50000"/>
                </a:schemeClr>
              </a:solidFill>
              <a:latin typeface="Helvetica Neue"/>
            </a:endParaRPr>
          </a:p>
          <a:p>
            <a:r>
              <a:rPr lang="zh-CN" altLang="en-US" dirty="0" smtClean="0">
                <a:solidFill>
                  <a:schemeClr val="tx1">
                    <a:lumMod val="50000"/>
                    <a:lumOff val="50000"/>
                  </a:schemeClr>
                </a:solidFill>
                <a:latin typeface="Helvetica Neue"/>
              </a:rPr>
              <a:t>房源信息：</a:t>
            </a:r>
            <a:endParaRPr lang="en-US" altLang="zh-CN" dirty="0" smtClean="0">
              <a:solidFill>
                <a:schemeClr val="tx1">
                  <a:lumMod val="50000"/>
                  <a:lumOff val="50000"/>
                </a:schemeClr>
              </a:solidFill>
              <a:latin typeface="Helvetica Neue"/>
            </a:endParaRPr>
          </a:p>
          <a:p>
            <a:r>
              <a:rPr lang="en-US" altLang="zh-CN" dirty="0" smtClean="0">
                <a:solidFill>
                  <a:schemeClr val="tx1">
                    <a:lumMod val="50000"/>
                    <a:lumOff val="50000"/>
                  </a:schemeClr>
                </a:solidFill>
                <a:latin typeface="Helvetica Neue"/>
              </a:rPr>
              <a:t>………………</a:t>
            </a:r>
          </a:p>
          <a:p>
            <a:r>
              <a:rPr lang="en-US" altLang="zh-CN" dirty="0">
                <a:solidFill>
                  <a:schemeClr val="tx1">
                    <a:lumMod val="50000"/>
                    <a:lumOff val="50000"/>
                  </a:schemeClr>
                </a:solidFill>
                <a:latin typeface="Helvetica Neue"/>
              </a:rPr>
              <a:t>Let’s think step by step</a:t>
            </a:r>
            <a:r>
              <a:rPr lang="zh-CN" altLang="en-US" dirty="0">
                <a:solidFill>
                  <a:schemeClr val="tx1">
                    <a:lumMod val="50000"/>
                    <a:lumOff val="50000"/>
                  </a:schemeClr>
                </a:solidFill>
                <a:latin typeface="Helvetica Neue"/>
              </a:rPr>
              <a:t>。</a:t>
            </a:r>
            <a:endParaRPr lang="en-US" altLang="zh-CN" dirty="0">
              <a:solidFill>
                <a:schemeClr val="tx1">
                  <a:lumMod val="50000"/>
                  <a:lumOff val="50000"/>
                </a:schemeClr>
              </a:solidFill>
              <a:latin typeface="Helvetica Neue"/>
            </a:endParaRPr>
          </a:p>
          <a:p>
            <a:endParaRPr lang="zh-CN" altLang="en-US" dirty="0">
              <a:solidFill>
                <a:schemeClr val="tx1">
                  <a:lumMod val="50000"/>
                  <a:lumOff val="50000"/>
                </a:schemeClr>
              </a:solidFill>
            </a:endParaRPr>
          </a:p>
        </p:txBody>
      </p:sp>
      <p:sp>
        <p:nvSpPr>
          <p:cNvPr id="11" name="矩形 10"/>
          <p:cNvSpPr/>
          <p:nvPr/>
        </p:nvSpPr>
        <p:spPr>
          <a:xfrm>
            <a:off x="329008" y="930470"/>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9" y="4536391"/>
            <a:ext cx="8927986" cy="504000"/>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187" y="4998544"/>
            <a:ext cx="5663377" cy="252000"/>
          </a:xfrm>
          <a:prstGeom prst="rect">
            <a:avLst/>
          </a:prstGeom>
        </p:spPr>
      </p:pic>
      <p:pic>
        <p:nvPicPr>
          <p:cNvPr id="10" name="图片 9"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24" y="5383061"/>
            <a:ext cx="8000295" cy="32400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23" y="5830625"/>
            <a:ext cx="7425376" cy="288000"/>
          </a:xfrm>
          <a:prstGeom prst="rect">
            <a:avLst/>
          </a:prstGeom>
        </p:spPr>
      </p:pic>
      <p:sp>
        <p:nvSpPr>
          <p:cNvPr id="13" name="右大括号 12"/>
          <p:cNvSpPr/>
          <p:nvPr/>
        </p:nvSpPr>
        <p:spPr>
          <a:xfrm>
            <a:off x="9762173" y="4716379"/>
            <a:ext cx="433137" cy="1402246"/>
          </a:xfrm>
          <a:prstGeom prst="rightBrac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1" name="矩形 20"/>
          <p:cNvSpPr/>
          <p:nvPr/>
        </p:nvSpPr>
        <p:spPr>
          <a:xfrm>
            <a:off x="10337093" y="5166411"/>
            <a:ext cx="2069432" cy="646331"/>
          </a:xfrm>
          <a:prstGeom prst="rect">
            <a:avLst/>
          </a:prstGeom>
        </p:spPr>
        <p:txBody>
          <a:bodyPr wrap="square">
            <a:spAutoFit/>
          </a:bodyPr>
          <a:lstStyle/>
          <a:p>
            <a:r>
              <a:rPr lang="zh-CN" altLang="en-US" dirty="0" smtClean="0">
                <a:latin typeface="Helvetica Neue"/>
              </a:rPr>
              <a:t>选哪个更好？</a:t>
            </a:r>
            <a:endParaRPr lang="en-US" altLang="zh-CN" dirty="0">
              <a:latin typeface="Helvetica Neue"/>
            </a:endParaRPr>
          </a:p>
          <a:p>
            <a:endParaRPr lang="zh-CN" altLang="en-US" dirty="0"/>
          </a:p>
        </p:txBody>
      </p:sp>
    </p:spTree>
    <p:extLst>
      <p:ext uri="{BB962C8B-B14F-4D97-AF65-F5344CB8AC3E}">
        <p14:creationId xmlns:p14="http://schemas.microsoft.com/office/powerpoint/2010/main" val="18340584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Listwise</a:t>
            </a:r>
            <a:r>
              <a:rPr lang="zh-CN" altLang="en-US" sz="2400" dirty="0" smtClean="0">
                <a:solidFill>
                  <a:srgbClr val="3856F5"/>
                </a:solidFill>
                <a:latin typeface="微软雅黑" panose="020B0503020204020204" pitchFamily="34" charset="-122"/>
                <a:ea typeface="微软雅黑" panose="020B0503020204020204" pitchFamily="34" charset="-122"/>
              </a:rPr>
              <a:t>评估 </a:t>
            </a:r>
            <a:r>
              <a:rPr lang="en-US" altLang="zh-CN" sz="2400" dirty="0" smtClean="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选择</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50234" y="705882"/>
            <a:ext cx="5069304" cy="3139321"/>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你是一名小红书的典型年轻女性用户。选出下列租房文案标题中，对你吸引力最强的一个：</a:t>
            </a:r>
          </a:p>
          <a:p>
            <a:r>
              <a:rPr lang="en-US" altLang="zh-CN"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💫潮流青年的租房首选！🏠现代公寓超</a:t>
            </a:r>
            <a:r>
              <a:rPr lang="en-US" altLang="zh-CN" dirty="0">
                <a:latin typeface="新宋体" panose="02010609030101010101" pitchFamily="49" charset="-122"/>
                <a:ea typeface="新宋体" panose="02010609030101010101" pitchFamily="49" charset="-122"/>
              </a:rPr>
              <a:t>in</a:t>
            </a:r>
            <a:r>
              <a:rPr lang="zh-CN" altLang="en-US" dirty="0">
                <a:latin typeface="新宋体" panose="02010609030101010101" pitchFamily="49" charset="-122"/>
                <a:ea typeface="新宋体" panose="02010609030101010101" pitchFamily="49" charset="-122"/>
              </a:rPr>
              <a:t>生活，地铁旁边，咖啡馆式阳台等你</a:t>
            </a:r>
            <a:r>
              <a:rPr lang="en-US" altLang="zh-CN" dirty="0">
                <a:latin typeface="新宋体" panose="02010609030101010101" pitchFamily="49" charset="-122"/>
                <a:ea typeface="新宋体" panose="02010609030101010101" pitchFamily="49" charset="-122"/>
              </a:rPr>
              <a:t>check in✨</a:t>
            </a:r>
          </a:p>
          <a:p>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💫生活不将就，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心动新公寓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来啦！安静社区🌿，设计师风格🎨，你的潮流栖息地～</a:t>
            </a:r>
          </a:p>
          <a:p>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桃花源里的</a:t>
            </a:r>
            <a:r>
              <a:rPr lang="en-US" altLang="zh-CN" dirty="0">
                <a:latin typeface="新宋体" panose="02010609030101010101" pitchFamily="49" charset="-122"/>
                <a:ea typeface="新宋体" panose="02010609030101010101" pitchFamily="49" charset="-122"/>
              </a:rPr>
              <a:t>INS</a:t>
            </a:r>
            <a:r>
              <a:rPr lang="zh-CN" altLang="en-US" dirty="0">
                <a:latin typeface="新宋体" panose="02010609030101010101" pitchFamily="49" charset="-122"/>
                <a:ea typeface="新宋体" panose="02010609030101010101" pitchFamily="49" charset="-122"/>
              </a:rPr>
              <a:t>风公寓🌸，青春租房不将就！顶级社区，解锁你的潮流新生活🔑</a:t>
            </a:r>
          </a:p>
          <a:p>
            <a:r>
              <a:rPr lang="en-US" altLang="zh-CN"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先说明选择过程与理由，再给出选择结果。</a:t>
            </a:r>
          </a:p>
        </p:txBody>
      </p:sp>
      <p:sp>
        <p:nvSpPr>
          <p:cNvPr id="11" name="矩形 10"/>
          <p:cNvSpPr/>
          <p:nvPr/>
        </p:nvSpPr>
        <p:spPr>
          <a:xfrm>
            <a:off x="329008" y="786092"/>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801855" y="705882"/>
            <a:ext cx="5069304" cy="3139321"/>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你是一名小红书的典型年轻女性用户。选出下列租房文案标题中，对你吸引力最强的一个：</a:t>
            </a:r>
          </a:p>
          <a:p>
            <a:r>
              <a:rPr lang="en-US" altLang="zh-CN" dirty="0">
                <a:latin typeface="新宋体" panose="02010609030101010101" pitchFamily="49" charset="-122"/>
                <a:ea typeface="新宋体" panose="02010609030101010101" pitchFamily="49" charset="-122"/>
              </a:rPr>
              <a:t>'''</a:t>
            </a:r>
          </a:p>
          <a:p>
            <a:r>
              <a:rPr lang="en-US" altLang="zh-CN" dirty="0" smtClean="0">
                <a:solidFill>
                  <a:srgbClr val="FF0000"/>
                </a:solidFill>
                <a:latin typeface="新宋体" panose="02010609030101010101" pitchFamily="49" charset="-122"/>
                <a:ea typeface="新宋体" panose="02010609030101010101" pitchFamily="49" charset="-122"/>
              </a:rPr>
              <a:t>A:</a:t>
            </a:r>
            <a:r>
              <a:rPr lang="zh-CN" altLang="en-US" dirty="0">
                <a:solidFill>
                  <a:srgbClr val="FF0000"/>
                </a:solidFill>
                <a:latin typeface="新宋体" panose="02010609030101010101" pitchFamily="49" charset="-122"/>
                <a:ea typeface="新宋体" panose="02010609030101010101" pitchFamily="49" charset="-122"/>
              </a:rPr>
              <a:t>桃花源里的</a:t>
            </a:r>
            <a:r>
              <a:rPr lang="en-US" altLang="zh-CN" dirty="0">
                <a:solidFill>
                  <a:srgbClr val="FF0000"/>
                </a:solidFill>
                <a:latin typeface="新宋体" panose="02010609030101010101" pitchFamily="49" charset="-122"/>
                <a:ea typeface="新宋体" panose="02010609030101010101" pitchFamily="49" charset="-122"/>
              </a:rPr>
              <a:t>INS</a:t>
            </a:r>
            <a:r>
              <a:rPr lang="zh-CN" altLang="en-US" dirty="0">
                <a:solidFill>
                  <a:srgbClr val="FF0000"/>
                </a:solidFill>
                <a:latin typeface="新宋体" panose="02010609030101010101" pitchFamily="49" charset="-122"/>
                <a:ea typeface="新宋体" panose="02010609030101010101" pitchFamily="49" charset="-122"/>
              </a:rPr>
              <a:t>风公寓🌸，青春租房不将就！顶级社区，解锁你的潮流新生活</a:t>
            </a:r>
            <a:r>
              <a:rPr lang="zh-CN" altLang="en-US" dirty="0" smtClean="0">
                <a:solidFill>
                  <a:srgbClr val="FF0000"/>
                </a:solidFill>
                <a:latin typeface="新宋体" panose="02010609030101010101" pitchFamily="49" charset="-122"/>
                <a:ea typeface="新宋体" panose="02010609030101010101" pitchFamily="49" charset="-122"/>
              </a:rPr>
              <a:t>🔑</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💫潮流青年的租房首选！🏠现代公寓超</a:t>
            </a:r>
            <a:r>
              <a:rPr lang="en-US" altLang="zh-CN" dirty="0">
                <a:latin typeface="新宋体" panose="02010609030101010101" pitchFamily="49" charset="-122"/>
                <a:ea typeface="新宋体" panose="02010609030101010101" pitchFamily="49" charset="-122"/>
              </a:rPr>
              <a:t>in</a:t>
            </a:r>
            <a:r>
              <a:rPr lang="zh-CN" altLang="en-US" dirty="0">
                <a:latin typeface="新宋体" panose="02010609030101010101" pitchFamily="49" charset="-122"/>
                <a:ea typeface="新宋体" panose="02010609030101010101" pitchFamily="49" charset="-122"/>
              </a:rPr>
              <a:t>生活，地铁旁边，咖啡馆式阳台等你</a:t>
            </a:r>
            <a:r>
              <a:rPr lang="en-US" altLang="zh-CN" dirty="0">
                <a:latin typeface="新宋体" panose="02010609030101010101" pitchFamily="49" charset="-122"/>
                <a:ea typeface="新宋体" panose="02010609030101010101" pitchFamily="49" charset="-122"/>
              </a:rPr>
              <a:t>check in✨</a:t>
            </a:r>
          </a:p>
          <a:p>
            <a:r>
              <a:rPr lang="en-US" altLang="zh-CN" dirty="0" smtClean="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💫生活不将就，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心动新公寓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来啦！安静社区🌿，设计师风格🎨，你的潮流栖息地～</a:t>
            </a:r>
          </a:p>
          <a:p>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先说明选择过程与理由，再给出选择结果。</a:t>
            </a:r>
          </a:p>
        </p:txBody>
      </p:sp>
      <p:sp>
        <p:nvSpPr>
          <p:cNvPr id="15" name="矩形 14"/>
          <p:cNvSpPr/>
          <p:nvPr/>
        </p:nvSpPr>
        <p:spPr>
          <a:xfrm>
            <a:off x="6280629" y="786092"/>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6128085" y="702143"/>
            <a:ext cx="0" cy="5136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7" name="表格 16"/>
          <p:cNvGraphicFramePr>
            <a:graphicFrameLocks noGrp="1"/>
          </p:cNvGraphicFramePr>
          <p:nvPr>
            <p:extLst>
              <p:ext uri="{D42A27DB-BD31-4B8C-83A1-F6EECF244321}">
                <p14:modId xmlns:p14="http://schemas.microsoft.com/office/powerpoint/2010/main" val="1987007000"/>
              </p:ext>
            </p:extLst>
          </p:nvPr>
        </p:nvGraphicFramePr>
        <p:xfrm>
          <a:off x="850234" y="4088709"/>
          <a:ext cx="4843810" cy="1749700"/>
        </p:xfrm>
        <a:graphic>
          <a:graphicData uri="http://schemas.openxmlformats.org/drawingml/2006/table">
            <a:tbl>
              <a:tblPr>
                <a:tableStyleId>{FABFCF23-3B69-468F-B69F-88F6DE6A72F2}</a:tableStyleId>
              </a:tblPr>
              <a:tblGrid>
                <a:gridCol w="1668377"/>
                <a:gridCol w="1556084"/>
                <a:gridCol w="1619349"/>
              </a:tblGrid>
              <a:tr h="437425">
                <a:tc>
                  <a:txBody>
                    <a:bodyPr/>
                    <a:lstStyle/>
                    <a:p>
                      <a:pPr algn="ctr" fontAlgn="b"/>
                      <a:r>
                        <a:rPr lang="zh-CN" altLang="en-US" sz="1600" b="1" cap="all" dirty="0" smtClean="0">
                          <a:effectLst/>
                        </a:rPr>
                        <a:t>选项</a:t>
                      </a:r>
                      <a:endParaRPr lang="en-US" sz="1600" b="1" cap="all" dirty="0">
                        <a:effectLst/>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次数</a:t>
                      </a:r>
                      <a:endParaRPr lang="en-US" sz="1600" b="1" cap="all" dirty="0">
                        <a:effectLst/>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占比</a:t>
                      </a:r>
                      <a:endParaRPr lang="en-US" sz="1600" b="1" cap="all" dirty="0">
                        <a:effectLst/>
                      </a:endParaRPr>
                    </a:p>
                  </a:txBody>
                  <a:tcPr marL="35616" marR="42739"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37425">
                <a:tc>
                  <a:txBody>
                    <a:bodyPr/>
                    <a:lstStyle/>
                    <a:p>
                      <a:pPr algn="ctr" fontAlgn="t"/>
                      <a:r>
                        <a:rPr lang="en-US" altLang="zh-CN" sz="1600" dirty="0" smtClean="0">
                          <a:effectLst/>
                          <a:latin typeface="var(--monospace)"/>
                        </a:rPr>
                        <a:t>A-</a:t>
                      </a:r>
                      <a:r>
                        <a:rPr lang="zh-CN" altLang="en-US" sz="1600" dirty="0" smtClean="0">
                          <a:effectLst/>
                          <a:latin typeface="var(--monospace)"/>
                        </a:rPr>
                        <a:t>地铁旁</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3</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15%</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sz="1600" dirty="0" smtClean="0">
                          <a:effectLst/>
                          <a:latin typeface="var(--monospace)"/>
                        </a:rPr>
                        <a:t>B</a:t>
                      </a:r>
                      <a:r>
                        <a:rPr lang="en-US" altLang="zh-CN" sz="1600" dirty="0" smtClean="0">
                          <a:effectLst/>
                          <a:latin typeface="var(--monospace)"/>
                        </a:rPr>
                        <a:t>-</a:t>
                      </a:r>
                      <a:r>
                        <a:rPr lang="zh-CN" altLang="en-US" sz="1600" dirty="0" smtClean="0">
                          <a:effectLst/>
                          <a:latin typeface="var(--monospace)"/>
                        </a:rPr>
                        <a:t>不将就</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6</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30%</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sz="1600" dirty="0" smtClean="0">
                          <a:effectLst/>
                          <a:latin typeface="var(--monospace)"/>
                        </a:rPr>
                        <a:t>C</a:t>
                      </a:r>
                      <a:r>
                        <a:rPr lang="en-US" altLang="zh-CN" sz="1600" dirty="0" smtClean="0">
                          <a:effectLst/>
                          <a:latin typeface="var(--monospace)"/>
                        </a:rPr>
                        <a:t>-</a:t>
                      </a:r>
                      <a:r>
                        <a:rPr lang="zh-CN" altLang="en-US" sz="1600" dirty="0" smtClean="0">
                          <a:effectLst/>
                          <a:latin typeface="var(--monospace)"/>
                        </a:rPr>
                        <a:t>桃花源</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solidFill>
                            <a:srgbClr val="00B050"/>
                          </a:solidFill>
                          <a:effectLst/>
                        </a:rPr>
                        <a:t>11</a:t>
                      </a:r>
                      <a:endParaRPr lang="en-US" sz="1600" dirty="0">
                        <a:solidFill>
                          <a:srgbClr val="00B050"/>
                        </a:solidFill>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55%</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29955527"/>
              </p:ext>
            </p:extLst>
          </p:nvPr>
        </p:nvGraphicFramePr>
        <p:xfrm>
          <a:off x="6769768" y="4047203"/>
          <a:ext cx="4843810" cy="1743996"/>
        </p:xfrm>
        <a:graphic>
          <a:graphicData uri="http://schemas.openxmlformats.org/drawingml/2006/table">
            <a:tbl>
              <a:tblPr>
                <a:tableStyleId>{FABFCF23-3B69-468F-B69F-88F6DE6A72F2}</a:tableStyleId>
              </a:tblPr>
              <a:tblGrid>
                <a:gridCol w="1668377"/>
                <a:gridCol w="1556084"/>
                <a:gridCol w="1619349"/>
              </a:tblGrid>
              <a:tr h="435999">
                <a:tc>
                  <a:txBody>
                    <a:bodyPr/>
                    <a:lstStyle/>
                    <a:p>
                      <a:pPr algn="ctr" fontAlgn="b"/>
                      <a:r>
                        <a:rPr lang="zh-CN" altLang="en-US" sz="1600" b="1" cap="all" dirty="0" smtClean="0">
                          <a:effectLst/>
                        </a:rPr>
                        <a:t>选项</a:t>
                      </a:r>
                      <a:endParaRPr lang="en-US" sz="1600" b="1" cap="all" dirty="0">
                        <a:effectLst/>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次数</a:t>
                      </a:r>
                      <a:endParaRPr lang="en-US" sz="1600" b="1" cap="all" dirty="0">
                        <a:effectLst/>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占比</a:t>
                      </a:r>
                      <a:endParaRPr lang="en-US" sz="1600" b="1" cap="all" dirty="0">
                        <a:effectLst/>
                      </a:endParaRPr>
                    </a:p>
                  </a:txBody>
                  <a:tcPr marL="35616" marR="42739"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35999">
                <a:tc>
                  <a:txBody>
                    <a:bodyPr/>
                    <a:lstStyle/>
                    <a:p>
                      <a:pPr algn="ctr" fontAlgn="t"/>
                      <a:r>
                        <a:rPr lang="en-US" altLang="zh-CN" sz="1600" dirty="0" smtClean="0">
                          <a:effectLst/>
                          <a:latin typeface="var(--monospace)"/>
                        </a:rPr>
                        <a:t>A-</a:t>
                      </a:r>
                      <a:r>
                        <a:rPr lang="zh-CN" altLang="en-US" sz="1600" dirty="0" smtClean="0">
                          <a:effectLst/>
                          <a:latin typeface="var(--monospace)"/>
                        </a:rPr>
                        <a:t>桃花源</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7</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35%</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999">
                <a:tc>
                  <a:txBody>
                    <a:bodyPr/>
                    <a:lstStyle/>
                    <a:p>
                      <a:pPr algn="ctr" fontAlgn="t"/>
                      <a:r>
                        <a:rPr lang="en-US" sz="1600" dirty="0" smtClean="0">
                          <a:effectLst/>
                          <a:latin typeface="var(--monospace)"/>
                        </a:rPr>
                        <a:t>B</a:t>
                      </a:r>
                      <a:r>
                        <a:rPr lang="en-US" altLang="zh-CN" sz="1600" dirty="0" smtClean="0">
                          <a:effectLst/>
                          <a:latin typeface="var(--monospace)"/>
                        </a:rPr>
                        <a:t>-</a:t>
                      </a:r>
                      <a:r>
                        <a:rPr lang="zh-CN" altLang="en-US" sz="1600" dirty="0" smtClean="0">
                          <a:effectLst/>
                          <a:latin typeface="var(--monospace)"/>
                        </a:rPr>
                        <a:t>地铁旁</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4</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20%</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999">
                <a:tc>
                  <a:txBody>
                    <a:bodyPr/>
                    <a:lstStyle/>
                    <a:p>
                      <a:pPr algn="ctr" fontAlgn="t"/>
                      <a:r>
                        <a:rPr lang="en-US" sz="1600" dirty="0" smtClean="0">
                          <a:effectLst/>
                          <a:latin typeface="var(--monospace)"/>
                        </a:rPr>
                        <a:t>C</a:t>
                      </a:r>
                      <a:r>
                        <a:rPr lang="en-US" altLang="zh-CN" sz="1600" dirty="0" smtClean="0">
                          <a:effectLst/>
                          <a:latin typeface="var(--monospace)"/>
                        </a:rPr>
                        <a:t>-</a:t>
                      </a:r>
                      <a:r>
                        <a:rPr lang="zh-CN" altLang="en-US" sz="1600" dirty="0" smtClean="0">
                          <a:effectLst/>
                          <a:latin typeface="var(--monospace)"/>
                        </a:rPr>
                        <a:t>不将就</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solidFill>
                            <a:srgbClr val="00B050"/>
                          </a:solidFill>
                          <a:effectLst/>
                        </a:rPr>
                        <a:t>9</a:t>
                      </a:r>
                      <a:endParaRPr lang="en-US" sz="1600" dirty="0">
                        <a:solidFill>
                          <a:srgbClr val="00B050"/>
                        </a:solidFill>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45%</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9" name="直接箭头连接符 18"/>
          <p:cNvCxnSpPr/>
          <p:nvPr/>
        </p:nvCxnSpPr>
        <p:spPr>
          <a:xfrm flipV="1">
            <a:off x="5755037" y="1775720"/>
            <a:ext cx="1014731" cy="110941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直接箭头连接符 22"/>
          <p:cNvCxnSpPr/>
          <p:nvPr/>
        </p:nvCxnSpPr>
        <p:spPr>
          <a:xfrm>
            <a:off x="5799222" y="1775720"/>
            <a:ext cx="970546" cy="7025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直接箭头连接符 25"/>
          <p:cNvCxnSpPr/>
          <p:nvPr/>
        </p:nvCxnSpPr>
        <p:spPr>
          <a:xfrm>
            <a:off x="5799222" y="2307142"/>
            <a:ext cx="970546" cy="7025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8" name="矩形 27"/>
          <p:cNvSpPr/>
          <p:nvPr/>
        </p:nvSpPr>
        <p:spPr>
          <a:xfrm>
            <a:off x="3622176" y="6067309"/>
            <a:ext cx="8248983" cy="646331"/>
          </a:xfrm>
          <a:prstGeom prst="rect">
            <a:avLst/>
          </a:prstGeom>
        </p:spPr>
        <p:txBody>
          <a:bodyPr wrap="square">
            <a:spAutoFit/>
          </a:bodyPr>
          <a:lstStyle/>
          <a:p>
            <a:r>
              <a:rPr lang="zh-CN" altLang="en-US" dirty="0" smtClean="0">
                <a:solidFill>
                  <a:srgbClr val="3856F5"/>
                </a:solidFill>
                <a:latin typeface="Helvetica Neue"/>
              </a:rPr>
              <a:t>选择题：不太稳定。与选项顺序有一定关系。有时越中间或靠后的答案越容易被选择。</a:t>
            </a:r>
            <a:endParaRPr lang="en-US" altLang="zh-CN" dirty="0">
              <a:solidFill>
                <a:srgbClr val="3856F5"/>
              </a:solidFill>
              <a:latin typeface="Helvetica Neue"/>
            </a:endParaRPr>
          </a:p>
        </p:txBody>
      </p:sp>
      <p:sp>
        <p:nvSpPr>
          <p:cNvPr id="5" name="矩形 4"/>
          <p:cNvSpPr/>
          <p:nvPr/>
        </p:nvSpPr>
        <p:spPr>
          <a:xfrm>
            <a:off x="445240" y="6095189"/>
            <a:ext cx="1800493" cy="369332"/>
          </a:xfrm>
          <a:prstGeom prst="rect">
            <a:avLst/>
          </a:prstGeom>
        </p:spPr>
        <p:txBody>
          <a:bodyPr wrap="none">
            <a:spAutoFit/>
          </a:bodyPr>
          <a:lstStyle/>
          <a:p>
            <a:r>
              <a:rPr lang="zh-CN" altLang="en-US" dirty="0" smtClean="0">
                <a:hlinkClick r:id="rId3"/>
              </a:rPr>
              <a:t>示例：选择评估</a:t>
            </a:r>
            <a:endParaRPr lang="zh-CN" altLang="en-US" dirty="0"/>
          </a:p>
        </p:txBody>
      </p:sp>
    </p:spTree>
    <p:extLst>
      <p:ext uri="{BB962C8B-B14F-4D97-AF65-F5344CB8AC3E}">
        <p14:creationId xmlns:p14="http://schemas.microsoft.com/office/powerpoint/2010/main" val="348426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Listwise</a:t>
            </a:r>
            <a:r>
              <a:rPr lang="zh-CN" altLang="en-US" sz="2400" dirty="0" smtClean="0">
                <a:solidFill>
                  <a:srgbClr val="3856F5"/>
                </a:solidFill>
                <a:latin typeface="微软雅黑" panose="020B0503020204020204" pitchFamily="34" charset="-122"/>
                <a:ea typeface="微软雅黑" panose="020B0503020204020204" pitchFamily="34" charset="-122"/>
              </a:rPr>
              <a:t>评估 </a:t>
            </a:r>
            <a:r>
              <a:rPr lang="en-US" altLang="zh-CN" sz="2400" dirty="0" smtClean="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排序</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50234" y="705882"/>
            <a:ext cx="5069304" cy="3139321"/>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你是一名小红书的典型年轻女性用户。选出下列租房文案标题中，按照对你的吸引力进行排序：</a:t>
            </a:r>
          </a:p>
          <a:p>
            <a:r>
              <a:rPr lang="en-US" altLang="zh-CN"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💫潮流青年的租房首选！🏠现代公寓超</a:t>
            </a:r>
            <a:r>
              <a:rPr lang="en-US" altLang="zh-CN" dirty="0">
                <a:latin typeface="新宋体" panose="02010609030101010101" pitchFamily="49" charset="-122"/>
                <a:ea typeface="新宋体" panose="02010609030101010101" pitchFamily="49" charset="-122"/>
              </a:rPr>
              <a:t>in</a:t>
            </a:r>
            <a:r>
              <a:rPr lang="zh-CN" altLang="en-US" dirty="0">
                <a:latin typeface="新宋体" panose="02010609030101010101" pitchFamily="49" charset="-122"/>
                <a:ea typeface="新宋体" panose="02010609030101010101" pitchFamily="49" charset="-122"/>
              </a:rPr>
              <a:t>生活，地铁旁边，咖啡馆式阳台等你</a:t>
            </a:r>
            <a:r>
              <a:rPr lang="en-US" altLang="zh-CN" dirty="0">
                <a:latin typeface="新宋体" panose="02010609030101010101" pitchFamily="49" charset="-122"/>
                <a:ea typeface="新宋体" panose="02010609030101010101" pitchFamily="49" charset="-122"/>
              </a:rPr>
              <a:t>check in✨</a:t>
            </a:r>
          </a:p>
          <a:p>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💫生活不将就，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心动新公寓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来啦！安静社区🌿，设计师风格🎨，你的潮流栖息地～</a:t>
            </a:r>
          </a:p>
          <a:p>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桃花源里的</a:t>
            </a:r>
            <a:r>
              <a:rPr lang="en-US" altLang="zh-CN" dirty="0">
                <a:latin typeface="新宋体" panose="02010609030101010101" pitchFamily="49" charset="-122"/>
                <a:ea typeface="新宋体" panose="02010609030101010101" pitchFamily="49" charset="-122"/>
              </a:rPr>
              <a:t>INS</a:t>
            </a:r>
            <a:r>
              <a:rPr lang="zh-CN" altLang="en-US" dirty="0">
                <a:latin typeface="新宋体" panose="02010609030101010101" pitchFamily="49" charset="-122"/>
                <a:ea typeface="新宋体" panose="02010609030101010101" pitchFamily="49" charset="-122"/>
              </a:rPr>
              <a:t>风公寓🌸，青春租房不将就！顶级社区，解锁你的潮流新生活🔑</a:t>
            </a:r>
          </a:p>
          <a:p>
            <a:r>
              <a:rPr lang="en-US" altLang="zh-CN"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先说明排序过程与理由，再给出排序</a:t>
            </a:r>
            <a:r>
              <a:rPr lang="zh-CN" altLang="en-US" dirty="0" smtClean="0">
                <a:latin typeface="新宋体" panose="02010609030101010101" pitchFamily="49" charset="-122"/>
                <a:ea typeface="新宋体" panose="02010609030101010101" pitchFamily="49" charset="-122"/>
              </a:rPr>
              <a:t>结果。</a:t>
            </a:r>
            <a:endParaRPr lang="zh-CN" altLang="en-US" dirty="0">
              <a:latin typeface="新宋体" panose="02010609030101010101" pitchFamily="49" charset="-122"/>
              <a:ea typeface="新宋体" panose="02010609030101010101" pitchFamily="49" charset="-122"/>
            </a:endParaRPr>
          </a:p>
        </p:txBody>
      </p:sp>
      <p:sp>
        <p:nvSpPr>
          <p:cNvPr id="11" name="矩形 10"/>
          <p:cNvSpPr/>
          <p:nvPr/>
        </p:nvSpPr>
        <p:spPr>
          <a:xfrm>
            <a:off x="329008" y="786092"/>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801855" y="705882"/>
            <a:ext cx="5069304" cy="3139321"/>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你是一名小红书的典型年轻女性用户。选出下列租房文案标题中，按照对你的吸引力进行排序：</a:t>
            </a:r>
          </a:p>
          <a:p>
            <a:r>
              <a:rPr lang="en-US" altLang="zh-CN"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桃花源里的</a:t>
            </a:r>
            <a:r>
              <a:rPr lang="en-US" altLang="zh-CN" dirty="0">
                <a:latin typeface="新宋体" panose="02010609030101010101" pitchFamily="49" charset="-122"/>
                <a:ea typeface="新宋体" panose="02010609030101010101" pitchFamily="49" charset="-122"/>
              </a:rPr>
              <a:t>INS</a:t>
            </a:r>
            <a:r>
              <a:rPr lang="zh-CN" altLang="en-US" dirty="0">
                <a:latin typeface="新宋体" panose="02010609030101010101" pitchFamily="49" charset="-122"/>
                <a:ea typeface="新宋体" panose="02010609030101010101" pitchFamily="49" charset="-122"/>
              </a:rPr>
              <a:t>风公寓🌸，青春租房不将就！顶级社区，解锁你的潮流新生活🔑</a:t>
            </a:r>
          </a:p>
          <a:p>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💫潮流青年的租房首选！🏠现代公寓超</a:t>
            </a:r>
            <a:r>
              <a:rPr lang="en-US" altLang="zh-CN" dirty="0">
                <a:latin typeface="新宋体" panose="02010609030101010101" pitchFamily="49" charset="-122"/>
                <a:ea typeface="新宋体" panose="02010609030101010101" pitchFamily="49" charset="-122"/>
              </a:rPr>
              <a:t>in</a:t>
            </a:r>
            <a:r>
              <a:rPr lang="zh-CN" altLang="en-US" dirty="0">
                <a:latin typeface="新宋体" panose="02010609030101010101" pitchFamily="49" charset="-122"/>
                <a:ea typeface="新宋体" panose="02010609030101010101" pitchFamily="49" charset="-122"/>
              </a:rPr>
              <a:t>生活，地铁旁边，咖啡馆式阳台等你</a:t>
            </a:r>
            <a:r>
              <a:rPr lang="en-US" altLang="zh-CN" dirty="0">
                <a:latin typeface="新宋体" panose="02010609030101010101" pitchFamily="49" charset="-122"/>
                <a:ea typeface="新宋体" panose="02010609030101010101" pitchFamily="49" charset="-122"/>
              </a:rPr>
              <a:t>check in✨</a:t>
            </a:r>
          </a:p>
          <a:p>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💫生活不将就，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心动新公寓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来啦！安静社区🌿，设计师风格🎨，你的潮流栖息地～</a:t>
            </a:r>
          </a:p>
          <a:p>
            <a:r>
              <a:rPr lang="en-US" altLang="zh-CN"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先说明排序过程与理由，再给出排序结果。</a:t>
            </a:r>
          </a:p>
        </p:txBody>
      </p:sp>
      <p:sp>
        <p:nvSpPr>
          <p:cNvPr id="15" name="矩形 14"/>
          <p:cNvSpPr/>
          <p:nvPr/>
        </p:nvSpPr>
        <p:spPr>
          <a:xfrm>
            <a:off x="6280629" y="786092"/>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6128085" y="702143"/>
            <a:ext cx="0" cy="5136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7" name="表格 16"/>
          <p:cNvGraphicFramePr>
            <a:graphicFrameLocks noGrp="1"/>
          </p:cNvGraphicFramePr>
          <p:nvPr>
            <p:extLst>
              <p:ext uri="{D42A27DB-BD31-4B8C-83A1-F6EECF244321}">
                <p14:modId xmlns:p14="http://schemas.microsoft.com/office/powerpoint/2010/main" val="2895546082"/>
              </p:ext>
            </p:extLst>
          </p:nvPr>
        </p:nvGraphicFramePr>
        <p:xfrm>
          <a:off x="850234" y="3912247"/>
          <a:ext cx="4843810" cy="2187125"/>
        </p:xfrm>
        <a:graphic>
          <a:graphicData uri="http://schemas.openxmlformats.org/drawingml/2006/table">
            <a:tbl>
              <a:tblPr>
                <a:tableStyleId>{FABFCF23-3B69-468F-B69F-88F6DE6A72F2}</a:tableStyleId>
              </a:tblPr>
              <a:tblGrid>
                <a:gridCol w="1668377"/>
                <a:gridCol w="1556084"/>
                <a:gridCol w="1619349"/>
              </a:tblGrid>
              <a:tr h="437425">
                <a:tc>
                  <a:txBody>
                    <a:bodyPr/>
                    <a:lstStyle/>
                    <a:p>
                      <a:pPr algn="ctr" fontAlgn="b"/>
                      <a:r>
                        <a:rPr lang="zh-CN" altLang="en-US" sz="1600" b="1" cap="all" dirty="0" smtClean="0">
                          <a:effectLst/>
                        </a:rPr>
                        <a:t>选项</a:t>
                      </a:r>
                      <a:endParaRPr lang="en-US" sz="1600" b="1" cap="all" dirty="0">
                        <a:effectLst/>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次数</a:t>
                      </a:r>
                      <a:endParaRPr lang="en-US" sz="1600" b="1" cap="all" dirty="0">
                        <a:effectLst/>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占比</a:t>
                      </a:r>
                      <a:endParaRPr lang="en-US" sz="1600" b="1" cap="all" dirty="0">
                        <a:effectLst/>
                      </a:endParaRPr>
                    </a:p>
                  </a:txBody>
                  <a:tcPr marL="35616" marR="42739"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37425">
                <a:tc>
                  <a:txBody>
                    <a:bodyPr/>
                    <a:lstStyle/>
                    <a:p>
                      <a:pPr algn="ctr" fontAlgn="t"/>
                      <a:r>
                        <a:rPr lang="en-US" altLang="zh-CN" sz="1600" dirty="0" smtClean="0">
                          <a:effectLst/>
                          <a:latin typeface="var(--monospace)"/>
                        </a:rPr>
                        <a:t>ABC</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14</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28%</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altLang="zh-CN" sz="1600" dirty="0" smtClean="0">
                          <a:effectLst/>
                          <a:latin typeface="var(--monospace)"/>
                        </a:rPr>
                        <a:t>ACB</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12</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24%</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altLang="zh-CN" sz="1600" dirty="0" smtClean="0">
                          <a:effectLst/>
                          <a:latin typeface="var(--monospace)"/>
                        </a:rPr>
                        <a:t>BAC</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11</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22%</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sz="1600" dirty="0" smtClean="0">
                          <a:effectLst/>
                          <a:latin typeface="var(--monospace)"/>
                        </a:rPr>
                        <a:t>…</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93189178"/>
              </p:ext>
            </p:extLst>
          </p:nvPr>
        </p:nvGraphicFramePr>
        <p:xfrm>
          <a:off x="6769768" y="3870741"/>
          <a:ext cx="4843810" cy="2179995"/>
        </p:xfrm>
        <a:graphic>
          <a:graphicData uri="http://schemas.openxmlformats.org/drawingml/2006/table">
            <a:tbl>
              <a:tblPr>
                <a:tableStyleId>{FABFCF23-3B69-468F-B69F-88F6DE6A72F2}</a:tableStyleId>
              </a:tblPr>
              <a:tblGrid>
                <a:gridCol w="1668377"/>
                <a:gridCol w="1556084"/>
                <a:gridCol w="1619349"/>
              </a:tblGrid>
              <a:tr h="435999">
                <a:tc>
                  <a:txBody>
                    <a:bodyPr/>
                    <a:lstStyle/>
                    <a:p>
                      <a:pPr algn="ctr" fontAlgn="b"/>
                      <a:r>
                        <a:rPr lang="zh-CN" altLang="en-US" sz="1600" b="1" cap="all" dirty="0" smtClean="0">
                          <a:effectLst/>
                        </a:rPr>
                        <a:t>选项</a:t>
                      </a:r>
                      <a:endParaRPr lang="en-US" sz="1600" b="1" cap="all" dirty="0">
                        <a:effectLst/>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次数</a:t>
                      </a:r>
                      <a:endParaRPr lang="en-US" sz="1600" b="1" cap="all" dirty="0">
                        <a:effectLst/>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占比</a:t>
                      </a:r>
                      <a:endParaRPr lang="en-US" sz="1600" b="1" cap="all" dirty="0">
                        <a:effectLst/>
                      </a:endParaRPr>
                    </a:p>
                  </a:txBody>
                  <a:tcPr marL="35616" marR="42739"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35999">
                <a:tc>
                  <a:txBody>
                    <a:bodyPr/>
                    <a:lstStyle/>
                    <a:p>
                      <a:pPr algn="ctr" fontAlgn="t"/>
                      <a:r>
                        <a:rPr lang="en-US" sz="1600" dirty="0" smtClean="0">
                          <a:effectLst/>
                          <a:latin typeface="var(--monospace)"/>
                        </a:rPr>
                        <a:t>BAC</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16</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32%</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999">
                <a:tc>
                  <a:txBody>
                    <a:bodyPr/>
                    <a:lstStyle/>
                    <a:p>
                      <a:pPr algn="ctr" fontAlgn="t"/>
                      <a:r>
                        <a:rPr lang="en-US" sz="1600" dirty="0" smtClean="0">
                          <a:effectLst/>
                          <a:latin typeface="var(--monospace)"/>
                        </a:rPr>
                        <a:t>ACB</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11</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22%</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999">
                <a:tc>
                  <a:txBody>
                    <a:bodyPr/>
                    <a:lstStyle/>
                    <a:p>
                      <a:pPr algn="ctr" fontAlgn="t"/>
                      <a:r>
                        <a:rPr lang="en-US" sz="1600" dirty="0" smtClean="0">
                          <a:effectLst/>
                          <a:latin typeface="var(--monospace)"/>
                        </a:rPr>
                        <a:t>ABC</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8</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16%</a:t>
                      </a:r>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5999">
                <a:tc>
                  <a:txBody>
                    <a:bodyPr/>
                    <a:lstStyle/>
                    <a:p>
                      <a:pPr algn="ctr" fontAlgn="t"/>
                      <a:r>
                        <a:rPr lang="en-US" sz="1600" dirty="0" smtClean="0">
                          <a:effectLst/>
                          <a:latin typeface="var(--monospace)"/>
                        </a:rPr>
                        <a:t>…</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US" sz="1600" dirty="0">
                        <a:effectLst/>
                      </a:endParaRPr>
                    </a:p>
                  </a:txBody>
                  <a:tcPr marL="35616" marR="42739"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9" name="直接箭头连接符 18"/>
          <p:cNvCxnSpPr/>
          <p:nvPr/>
        </p:nvCxnSpPr>
        <p:spPr>
          <a:xfrm flipV="1">
            <a:off x="5755037" y="1775720"/>
            <a:ext cx="1014731" cy="110941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直接箭头连接符 22"/>
          <p:cNvCxnSpPr/>
          <p:nvPr/>
        </p:nvCxnSpPr>
        <p:spPr>
          <a:xfrm>
            <a:off x="5799222" y="1775720"/>
            <a:ext cx="970546" cy="7025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直接箭头连接符 25"/>
          <p:cNvCxnSpPr/>
          <p:nvPr/>
        </p:nvCxnSpPr>
        <p:spPr>
          <a:xfrm>
            <a:off x="5799222" y="2307142"/>
            <a:ext cx="970546" cy="7025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8" name="矩形 27"/>
          <p:cNvSpPr/>
          <p:nvPr/>
        </p:nvSpPr>
        <p:spPr>
          <a:xfrm>
            <a:off x="3400929" y="6219557"/>
            <a:ext cx="7988967" cy="646331"/>
          </a:xfrm>
          <a:prstGeom prst="rect">
            <a:avLst/>
          </a:prstGeom>
        </p:spPr>
        <p:txBody>
          <a:bodyPr wrap="square">
            <a:spAutoFit/>
          </a:bodyPr>
          <a:lstStyle/>
          <a:p>
            <a:r>
              <a:rPr lang="zh-CN" altLang="en-US" dirty="0" smtClean="0">
                <a:solidFill>
                  <a:srgbClr val="3856F5"/>
                </a:solidFill>
                <a:latin typeface="Helvetica Neue"/>
              </a:rPr>
              <a:t>排序题：不太稳定。与选项顺序有一定关系。有时越中间或靠后的答案越容易排在前面。</a:t>
            </a:r>
            <a:endParaRPr lang="en-US" altLang="zh-CN" dirty="0">
              <a:solidFill>
                <a:srgbClr val="3856F5"/>
              </a:solidFill>
              <a:latin typeface="Helvetica Neue"/>
            </a:endParaRPr>
          </a:p>
        </p:txBody>
      </p:sp>
      <p:sp>
        <p:nvSpPr>
          <p:cNvPr id="4" name="矩形 3">
            <a:hlinkClick r:id="rId3"/>
          </p:cNvPr>
          <p:cNvSpPr/>
          <p:nvPr/>
        </p:nvSpPr>
        <p:spPr>
          <a:xfrm>
            <a:off x="329008" y="6253443"/>
            <a:ext cx="1800493" cy="369332"/>
          </a:xfrm>
          <a:prstGeom prst="rect">
            <a:avLst/>
          </a:prstGeom>
        </p:spPr>
        <p:txBody>
          <a:bodyPr wrap="none">
            <a:spAutoFit/>
          </a:bodyPr>
          <a:lstStyle/>
          <a:p>
            <a:r>
              <a:rPr lang="zh-CN" altLang="en-US" dirty="0" smtClean="0">
                <a:hlinkClick r:id="rId3"/>
              </a:rPr>
              <a:t>示例：排序评估</a:t>
            </a:r>
            <a:endParaRPr lang="zh-CN" altLang="en-US" dirty="0"/>
          </a:p>
        </p:txBody>
      </p:sp>
    </p:spTree>
    <p:extLst>
      <p:ext uri="{BB962C8B-B14F-4D97-AF65-F5344CB8AC3E}">
        <p14:creationId xmlns:p14="http://schemas.microsoft.com/office/powerpoint/2010/main" val="39275800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Listwise</a:t>
            </a:r>
            <a:r>
              <a:rPr lang="zh-CN" altLang="en-US" sz="2400" dirty="0" smtClean="0">
                <a:solidFill>
                  <a:srgbClr val="3856F5"/>
                </a:solidFill>
                <a:latin typeface="微软雅黑" panose="020B0503020204020204" pitchFamily="34" charset="-122"/>
                <a:ea typeface="微软雅黑" panose="020B0503020204020204" pitchFamily="34" charset="-122"/>
              </a:rPr>
              <a:t>评估 </a:t>
            </a:r>
            <a:r>
              <a:rPr lang="en-US" altLang="zh-CN" sz="2400" dirty="0" smtClean="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评分</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850234" y="705882"/>
            <a:ext cx="5069304" cy="3416320"/>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你是一名小红书的典型年轻女性用户。选出下列租房文案标题中，按照对你的吸引力进行打分（</a:t>
            </a:r>
            <a:r>
              <a:rPr lang="en-US" altLang="zh-CN" dirty="0">
                <a:latin typeface="新宋体" panose="02010609030101010101" pitchFamily="49" charset="-122"/>
                <a:ea typeface="新宋体" panose="02010609030101010101" pitchFamily="49" charset="-122"/>
              </a:rPr>
              <a:t>1-10</a:t>
            </a:r>
            <a:r>
              <a:rPr lang="zh-CN" altLang="en-US"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桃花源里的</a:t>
            </a:r>
            <a:r>
              <a:rPr lang="en-US" altLang="zh-CN" dirty="0">
                <a:latin typeface="新宋体" panose="02010609030101010101" pitchFamily="49" charset="-122"/>
                <a:ea typeface="新宋体" panose="02010609030101010101" pitchFamily="49" charset="-122"/>
              </a:rPr>
              <a:t>INS</a:t>
            </a:r>
            <a:r>
              <a:rPr lang="zh-CN" altLang="en-US" dirty="0">
                <a:latin typeface="新宋体" panose="02010609030101010101" pitchFamily="49" charset="-122"/>
                <a:ea typeface="新宋体" panose="02010609030101010101" pitchFamily="49" charset="-122"/>
              </a:rPr>
              <a:t>风公寓🌸，青春租房不将就！顶级社区，解锁你的潮流新生活🔑</a:t>
            </a:r>
          </a:p>
          <a:p>
            <a:r>
              <a:rPr lang="en-US" altLang="zh-CN" dirty="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💫潮流青年的租房首选！🏠现代公寓超</a:t>
            </a:r>
            <a:r>
              <a:rPr lang="en-US" altLang="zh-CN" dirty="0">
                <a:latin typeface="新宋体" panose="02010609030101010101" pitchFamily="49" charset="-122"/>
                <a:ea typeface="新宋体" panose="02010609030101010101" pitchFamily="49" charset="-122"/>
              </a:rPr>
              <a:t>in</a:t>
            </a:r>
            <a:r>
              <a:rPr lang="zh-CN" altLang="en-US" dirty="0">
                <a:latin typeface="新宋体" panose="02010609030101010101" pitchFamily="49" charset="-122"/>
                <a:ea typeface="新宋体" panose="02010609030101010101" pitchFamily="49" charset="-122"/>
              </a:rPr>
              <a:t>生活，地铁旁边，咖啡馆式阳台等你</a:t>
            </a:r>
            <a:r>
              <a:rPr lang="en-US" altLang="zh-CN" dirty="0">
                <a:latin typeface="新宋体" panose="02010609030101010101" pitchFamily="49" charset="-122"/>
                <a:ea typeface="新宋体" panose="02010609030101010101" pitchFamily="49" charset="-122"/>
              </a:rPr>
              <a:t>check in✨</a:t>
            </a:r>
          </a:p>
          <a:p>
            <a:r>
              <a:rPr lang="en-US" altLang="zh-CN" dirty="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💫生活不将就，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心动新公寓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来啦！安静社区🌿，设计师风格🎨，你的潮流栖息地～</a:t>
            </a:r>
          </a:p>
          <a:p>
            <a:r>
              <a:rPr lang="en-US" altLang="zh-CN" dirty="0">
                <a:latin typeface="新宋体" panose="02010609030101010101" pitchFamily="49" charset="-122"/>
                <a:ea typeface="新宋体" panose="02010609030101010101" pitchFamily="49" charset="-122"/>
              </a:rPr>
              <a:t>'''</a:t>
            </a:r>
          </a:p>
          <a:p>
            <a:r>
              <a:rPr lang="zh-CN" altLang="en-US" dirty="0">
                <a:latin typeface="新宋体" panose="02010609030101010101" pitchFamily="49" charset="-122"/>
                <a:ea typeface="新宋体" panose="02010609030101010101" pitchFamily="49" charset="-122"/>
              </a:rPr>
              <a:t>先说明打分逻辑与过程，再给出打分结果。</a:t>
            </a:r>
          </a:p>
        </p:txBody>
      </p:sp>
      <p:sp>
        <p:nvSpPr>
          <p:cNvPr id="11" name="矩形 10"/>
          <p:cNvSpPr/>
          <p:nvPr/>
        </p:nvSpPr>
        <p:spPr>
          <a:xfrm>
            <a:off x="329008" y="786092"/>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801855" y="705882"/>
            <a:ext cx="5069304" cy="3693319"/>
          </a:xfrm>
          <a:prstGeom prst="rect">
            <a:avLst/>
          </a:prstGeom>
        </p:spPr>
        <p:txBody>
          <a:bodyPr wrap="square">
            <a:spAutoFit/>
          </a:bodyPr>
          <a:lstStyle/>
          <a:p>
            <a:r>
              <a:rPr lang="zh-CN" altLang="en-US" dirty="0">
                <a:latin typeface="新宋体" panose="02010609030101010101" pitchFamily="49" charset="-122"/>
                <a:ea typeface="新宋体" panose="02010609030101010101" pitchFamily="49" charset="-122"/>
              </a:rPr>
              <a:t>你是一名小红书的典型年轻女性用户。选出下列租房文案标题中，按照对你的吸引力进行打分（</a:t>
            </a:r>
            <a:r>
              <a:rPr lang="en-US" altLang="zh-CN" dirty="0">
                <a:latin typeface="新宋体" panose="02010609030101010101" pitchFamily="49" charset="-122"/>
                <a:ea typeface="新宋体" panose="02010609030101010101" pitchFamily="49" charset="-122"/>
              </a:rPr>
              <a:t>1-10</a:t>
            </a:r>
            <a:r>
              <a:rPr lang="zh-CN" altLang="en-US" dirty="0">
                <a:latin typeface="新宋体" panose="02010609030101010101" pitchFamily="49" charset="-122"/>
                <a:ea typeface="新宋体" panose="02010609030101010101" pitchFamily="49" charset="-122"/>
              </a:rPr>
              <a:t>）：</a:t>
            </a:r>
          </a:p>
          <a:p>
            <a:r>
              <a:rPr lang="en-US" altLang="zh-CN" dirty="0">
                <a:latin typeface="新宋体" panose="02010609030101010101" pitchFamily="49" charset="-122"/>
                <a:ea typeface="新宋体" panose="02010609030101010101" pitchFamily="49" charset="-122"/>
              </a:rPr>
              <a:t>'''</a:t>
            </a:r>
          </a:p>
          <a:p>
            <a:r>
              <a:rPr lang="en-US" altLang="zh-CN" dirty="0" smtClean="0">
                <a:latin typeface="新宋体" panose="02010609030101010101" pitchFamily="49" charset="-122"/>
                <a:ea typeface="新宋体" panose="02010609030101010101" pitchFamily="49" charset="-122"/>
              </a:rPr>
              <a:t>A:</a:t>
            </a:r>
            <a:r>
              <a:rPr lang="zh-CN" altLang="en-US" dirty="0">
                <a:latin typeface="新宋体" panose="02010609030101010101" pitchFamily="49" charset="-122"/>
                <a:ea typeface="新宋体" panose="02010609030101010101" pitchFamily="49" charset="-122"/>
              </a:rPr>
              <a:t>💫潮流青年的租房首选！🏠现代公寓超</a:t>
            </a:r>
            <a:r>
              <a:rPr lang="en-US" altLang="zh-CN" dirty="0">
                <a:latin typeface="新宋体" panose="02010609030101010101" pitchFamily="49" charset="-122"/>
                <a:ea typeface="新宋体" panose="02010609030101010101" pitchFamily="49" charset="-122"/>
              </a:rPr>
              <a:t>in</a:t>
            </a:r>
            <a:r>
              <a:rPr lang="zh-CN" altLang="en-US" dirty="0">
                <a:latin typeface="新宋体" panose="02010609030101010101" pitchFamily="49" charset="-122"/>
                <a:ea typeface="新宋体" panose="02010609030101010101" pitchFamily="49" charset="-122"/>
              </a:rPr>
              <a:t>生活，地铁旁边，咖啡馆式阳台等你</a:t>
            </a:r>
            <a:r>
              <a:rPr lang="en-US" altLang="zh-CN" dirty="0">
                <a:latin typeface="新宋体" panose="02010609030101010101" pitchFamily="49" charset="-122"/>
                <a:ea typeface="新宋体" panose="02010609030101010101" pitchFamily="49" charset="-122"/>
              </a:rPr>
              <a:t>check in✨</a:t>
            </a:r>
          </a:p>
          <a:p>
            <a:r>
              <a:rPr lang="en-US" altLang="zh-CN" dirty="0" smtClean="0">
                <a:latin typeface="新宋体" panose="02010609030101010101" pitchFamily="49" charset="-122"/>
                <a:ea typeface="新宋体" panose="02010609030101010101" pitchFamily="49" charset="-122"/>
              </a:rPr>
              <a:t>B:</a:t>
            </a:r>
            <a:r>
              <a:rPr lang="zh-CN" altLang="en-US" dirty="0">
                <a:latin typeface="新宋体" panose="02010609030101010101" pitchFamily="49" charset="-122"/>
                <a:ea typeface="新宋体" panose="02010609030101010101" pitchFamily="49" charset="-122"/>
              </a:rPr>
              <a:t>💫生活不将就，</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心动新公寓</a:t>
            </a:r>
            <a:r>
              <a:rPr lang="en-US" altLang="zh-CN" dirty="0">
                <a:latin typeface="新宋体" panose="02010609030101010101" pitchFamily="49" charset="-122"/>
                <a:ea typeface="新宋体" panose="02010609030101010101" pitchFamily="49" charset="-122"/>
              </a:rPr>
              <a:t>#</a:t>
            </a:r>
            <a:r>
              <a:rPr lang="zh-CN" altLang="en-US" dirty="0">
                <a:latin typeface="新宋体" panose="02010609030101010101" pitchFamily="49" charset="-122"/>
                <a:ea typeface="新宋体" panose="02010609030101010101" pitchFamily="49" charset="-122"/>
              </a:rPr>
              <a:t>来啦！安静社区🌿，设计师风格🎨，你的潮流栖息地</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C:</a:t>
            </a:r>
            <a:r>
              <a:rPr lang="zh-CN" altLang="en-US" dirty="0">
                <a:latin typeface="新宋体" panose="02010609030101010101" pitchFamily="49" charset="-122"/>
                <a:ea typeface="新宋体" panose="02010609030101010101" pitchFamily="49" charset="-122"/>
              </a:rPr>
              <a:t>桃花源里的</a:t>
            </a:r>
            <a:r>
              <a:rPr lang="en-US" altLang="zh-CN" dirty="0">
                <a:latin typeface="新宋体" panose="02010609030101010101" pitchFamily="49" charset="-122"/>
                <a:ea typeface="新宋体" panose="02010609030101010101" pitchFamily="49" charset="-122"/>
              </a:rPr>
              <a:t>INS</a:t>
            </a:r>
            <a:r>
              <a:rPr lang="zh-CN" altLang="en-US" dirty="0">
                <a:latin typeface="新宋体" panose="02010609030101010101" pitchFamily="49" charset="-122"/>
                <a:ea typeface="新宋体" panose="02010609030101010101" pitchFamily="49" charset="-122"/>
              </a:rPr>
              <a:t>风公寓🌸，青春租房不将就！顶级社区，解锁你的潮流新生活🔑</a:t>
            </a:r>
          </a:p>
          <a:p>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a:p>
            <a:r>
              <a:rPr lang="zh-CN" altLang="en-US" dirty="0">
                <a:latin typeface="新宋体" panose="02010609030101010101" pitchFamily="49" charset="-122"/>
                <a:ea typeface="新宋体" panose="02010609030101010101" pitchFamily="49" charset="-122"/>
              </a:rPr>
              <a:t>先说明打分逻辑与过程，再给出打分结果。</a:t>
            </a:r>
          </a:p>
          <a:p>
            <a:endParaRPr lang="zh-CN" altLang="en-US" dirty="0">
              <a:latin typeface="新宋体" panose="02010609030101010101" pitchFamily="49" charset="-122"/>
              <a:ea typeface="新宋体" panose="02010609030101010101" pitchFamily="49" charset="-122"/>
            </a:endParaRPr>
          </a:p>
        </p:txBody>
      </p:sp>
      <p:sp>
        <p:nvSpPr>
          <p:cNvPr id="15" name="矩形 14"/>
          <p:cNvSpPr/>
          <p:nvPr/>
        </p:nvSpPr>
        <p:spPr>
          <a:xfrm>
            <a:off x="6280629" y="786092"/>
            <a:ext cx="489139" cy="216000"/>
          </a:xfrm>
          <a:prstGeom prst="rect">
            <a:avLst/>
          </a:prstGeom>
          <a:solidFill>
            <a:schemeClr val="accent5"/>
          </a:solidFill>
        </p:spPr>
        <p:txBody>
          <a:bodyPr wrap="square" anchor="ctr" anchorCtr="0">
            <a:noAutofit/>
          </a:bodyPr>
          <a:lstStyle/>
          <a:p>
            <a:pPr algn="ctr"/>
            <a:r>
              <a:rPr lang="en-US" altLang="zh-CN" sz="1200" dirty="0" smtClean="0">
                <a:solidFill>
                  <a:schemeClr val="bg1"/>
                </a:solidFill>
                <a:latin typeface="微软雅黑" panose="020B0503020204020204" pitchFamily="34" charset="-122"/>
                <a:ea typeface="微软雅黑" panose="020B0503020204020204" pitchFamily="34" charset="-122"/>
              </a:rPr>
              <a:t>Q</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6128085" y="702143"/>
            <a:ext cx="0" cy="51362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722950" y="2047175"/>
            <a:ext cx="1046818" cy="53218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直接箭头连接符 22"/>
          <p:cNvCxnSpPr/>
          <p:nvPr/>
        </p:nvCxnSpPr>
        <p:spPr>
          <a:xfrm>
            <a:off x="5755037" y="1984028"/>
            <a:ext cx="1014731" cy="102496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直接箭头连接符 25"/>
          <p:cNvCxnSpPr>
            <a:endCxn id="14" idx="1"/>
          </p:cNvCxnSpPr>
          <p:nvPr/>
        </p:nvCxnSpPr>
        <p:spPr>
          <a:xfrm flipV="1">
            <a:off x="5799222" y="2552542"/>
            <a:ext cx="1002633" cy="53780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8" name="矩形 27"/>
          <p:cNvSpPr/>
          <p:nvPr/>
        </p:nvSpPr>
        <p:spPr>
          <a:xfrm>
            <a:off x="3505199" y="6114179"/>
            <a:ext cx="9881934" cy="646331"/>
          </a:xfrm>
          <a:prstGeom prst="rect">
            <a:avLst/>
          </a:prstGeom>
        </p:spPr>
        <p:txBody>
          <a:bodyPr wrap="square">
            <a:spAutoFit/>
          </a:bodyPr>
          <a:lstStyle/>
          <a:p>
            <a:r>
              <a:rPr lang="zh-CN" altLang="en-US" dirty="0" smtClean="0">
                <a:solidFill>
                  <a:srgbClr val="3856F5"/>
                </a:solidFill>
                <a:latin typeface="Helvetica Neue"/>
              </a:rPr>
              <a:t>评分题：较前两者稳定一些。可多次执行取总分或平均分，并在执行中乱序。</a:t>
            </a:r>
            <a:endParaRPr lang="en-US" altLang="zh-CN" dirty="0" smtClean="0">
              <a:solidFill>
                <a:srgbClr val="3856F5"/>
              </a:solidFill>
              <a:latin typeface="Helvetica Neue"/>
            </a:endParaRPr>
          </a:p>
          <a:p>
            <a:r>
              <a:rPr lang="zh-CN" altLang="en-US" dirty="0" smtClean="0">
                <a:solidFill>
                  <a:srgbClr val="3856F5"/>
                </a:solidFill>
                <a:latin typeface="Helvetica Neue"/>
              </a:rPr>
              <a:t>给出更具体的评估标准后，三者都更稳定一些，但评分更容易自动量化。</a:t>
            </a:r>
            <a:endParaRPr lang="en-US" altLang="zh-CN" dirty="0">
              <a:solidFill>
                <a:srgbClr val="3856F5"/>
              </a:solidFill>
              <a:latin typeface="Helvetica Neue"/>
            </a:endParaRPr>
          </a:p>
        </p:txBody>
      </p:sp>
      <p:graphicFrame>
        <p:nvGraphicFramePr>
          <p:cNvPr id="20" name="表格 19"/>
          <p:cNvGraphicFramePr>
            <a:graphicFrameLocks noGrp="1"/>
          </p:cNvGraphicFramePr>
          <p:nvPr/>
        </p:nvGraphicFramePr>
        <p:xfrm>
          <a:off x="850234" y="4184961"/>
          <a:ext cx="3224461" cy="1749700"/>
        </p:xfrm>
        <a:graphic>
          <a:graphicData uri="http://schemas.openxmlformats.org/drawingml/2006/table">
            <a:tbl>
              <a:tblPr>
                <a:tableStyleId>{FABFCF23-3B69-468F-B69F-88F6DE6A72F2}</a:tableStyleId>
              </a:tblPr>
              <a:tblGrid>
                <a:gridCol w="1668377"/>
                <a:gridCol w="1556084"/>
              </a:tblGrid>
              <a:tr h="437425">
                <a:tc>
                  <a:txBody>
                    <a:bodyPr/>
                    <a:lstStyle/>
                    <a:p>
                      <a:pPr algn="ctr" fontAlgn="b"/>
                      <a:r>
                        <a:rPr lang="zh-CN" altLang="en-US" sz="1600" b="1" cap="all" dirty="0" smtClean="0">
                          <a:effectLst/>
                        </a:rPr>
                        <a:t>选项</a:t>
                      </a:r>
                      <a:endParaRPr lang="en-US" sz="1600" b="1" cap="all" dirty="0">
                        <a:effectLst/>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总分（</a:t>
                      </a:r>
                      <a:r>
                        <a:rPr lang="en-US" altLang="zh-CN" sz="1600" b="1" cap="all" dirty="0" smtClean="0">
                          <a:effectLst/>
                        </a:rPr>
                        <a:t>10</a:t>
                      </a:r>
                      <a:r>
                        <a:rPr lang="zh-CN" altLang="en-US" sz="1600" b="1" cap="all" dirty="0" smtClean="0">
                          <a:effectLst/>
                        </a:rPr>
                        <a:t>次）</a:t>
                      </a:r>
                      <a:endParaRPr lang="en-US" sz="1600" b="1" cap="all" dirty="0">
                        <a:effectLst/>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37425">
                <a:tc>
                  <a:txBody>
                    <a:bodyPr/>
                    <a:lstStyle/>
                    <a:p>
                      <a:pPr algn="ctr" fontAlgn="t"/>
                      <a:r>
                        <a:rPr lang="en-US" altLang="zh-CN" sz="1600" dirty="0" smtClean="0">
                          <a:effectLst/>
                          <a:latin typeface="var(--monospace)"/>
                        </a:rPr>
                        <a:t>A-</a:t>
                      </a:r>
                      <a:r>
                        <a:rPr lang="zh-CN" altLang="en-US" sz="1600" dirty="0" smtClean="0">
                          <a:effectLst/>
                          <a:latin typeface="var(--monospace)"/>
                        </a:rPr>
                        <a:t>桃花源</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86</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altLang="zh-CN" sz="1600" dirty="0" smtClean="0">
                          <a:effectLst/>
                          <a:latin typeface="var(--monospace)"/>
                        </a:rPr>
                        <a:t>B-</a:t>
                      </a:r>
                      <a:r>
                        <a:rPr lang="zh-CN" altLang="en-US" sz="1600" dirty="0" smtClean="0">
                          <a:effectLst/>
                          <a:latin typeface="var(--monospace)"/>
                        </a:rPr>
                        <a:t>地铁旁</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84</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altLang="zh-CN" sz="1600" dirty="0" smtClean="0">
                          <a:effectLst/>
                          <a:latin typeface="var(--monospace)"/>
                        </a:rPr>
                        <a:t>C-</a:t>
                      </a:r>
                      <a:r>
                        <a:rPr lang="zh-CN" altLang="en-US" sz="1600" dirty="0" smtClean="0">
                          <a:effectLst/>
                          <a:latin typeface="var(--monospace)"/>
                        </a:rPr>
                        <a:t>不将就</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72</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 name="表格 20"/>
          <p:cNvGraphicFramePr>
            <a:graphicFrameLocks noGrp="1"/>
          </p:cNvGraphicFramePr>
          <p:nvPr/>
        </p:nvGraphicFramePr>
        <p:xfrm>
          <a:off x="6833936" y="4202002"/>
          <a:ext cx="3224461" cy="1749700"/>
        </p:xfrm>
        <a:graphic>
          <a:graphicData uri="http://schemas.openxmlformats.org/drawingml/2006/table">
            <a:tbl>
              <a:tblPr>
                <a:tableStyleId>{FABFCF23-3B69-468F-B69F-88F6DE6A72F2}</a:tableStyleId>
              </a:tblPr>
              <a:tblGrid>
                <a:gridCol w="1668377"/>
                <a:gridCol w="1556084"/>
              </a:tblGrid>
              <a:tr h="437425">
                <a:tc>
                  <a:txBody>
                    <a:bodyPr/>
                    <a:lstStyle/>
                    <a:p>
                      <a:pPr algn="ctr" fontAlgn="b"/>
                      <a:r>
                        <a:rPr lang="zh-CN" altLang="en-US" sz="1600" b="1" cap="all" dirty="0" smtClean="0">
                          <a:effectLst/>
                        </a:rPr>
                        <a:t>选项</a:t>
                      </a:r>
                      <a:endParaRPr lang="en-US" sz="1600" b="1" cap="all" dirty="0">
                        <a:effectLst/>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1" cap="all" dirty="0" smtClean="0">
                          <a:effectLst/>
                        </a:rPr>
                        <a:t>总分（</a:t>
                      </a:r>
                      <a:r>
                        <a:rPr lang="en-US" altLang="zh-CN" sz="1600" b="1" cap="all" dirty="0" smtClean="0">
                          <a:effectLst/>
                        </a:rPr>
                        <a:t>10</a:t>
                      </a:r>
                      <a:r>
                        <a:rPr lang="zh-CN" altLang="en-US" sz="1600" b="1" cap="all" dirty="0" smtClean="0">
                          <a:effectLst/>
                        </a:rPr>
                        <a:t>次）</a:t>
                      </a:r>
                      <a:endParaRPr lang="en-US" sz="1600" b="1" cap="all" dirty="0">
                        <a:effectLst/>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37425">
                <a:tc>
                  <a:txBody>
                    <a:bodyPr/>
                    <a:lstStyle/>
                    <a:p>
                      <a:pPr algn="ctr" fontAlgn="t"/>
                      <a:r>
                        <a:rPr lang="en-US" altLang="zh-CN" sz="1600" dirty="0" smtClean="0">
                          <a:effectLst/>
                          <a:latin typeface="var(--monospace)"/>
                        </a:rPr>
                        <a:t>A-</a:t>
                      </a:r>
                      <a:r>
                        <a:rPr lang="zh-CN" altLang="en-US" sz="1600" dirty="0" smtClean="0">
                          <a:effectLst/>
                          <a:latin typeface="var(--monospace)"/>
                        </a:rPr>
                        <a:t>地铁旁</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85</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altLang="zh-CN" sz="1600" dirty="0" smtClean="0">
                          <a:effectLst/>
                          <a:latin typeface="var(--monospace)"/>
                        </a:rPr>
                        <a:t>B-</a:t>
                      </a:r>
                      <a:r>
                        <a:rPr lang="zh-CN" altLang="en-US" sz="1600" dirty="0" smtClean="0">
                          <a:effectLst/>
                          <a:latin typeface="var(--monospace)"/>
                        </a:rPr>
                        <a:t>不将就</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78</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425">
                <a:tc>
                  <a:txBody>
                    <a:bodyPr/>
                    <a:lstStyle/>
                    <a:p>
                      <a:pPr algn="ctr" fontAlgn="t"/>
                      <a:r>
                        <a:rPr lang="en-US" altLang="zh-CN" sz="1600" dirty="0" smtClean="0">
                          <a:effectLst/>
                          <a:latin typeface="var(--monospace)"/>
                        </a:rPr>
                        <a:t>C-</a:t>
                      </a:r>
                      <a:r>
                        <a:rPr lang="zh-CN" altLang="en-US" sz="1600" dirty="0" smtClean="0">
                          <a:effectLst/>
                          <a:latin typeface="var(--monospace)"/>
                        </a:rPr>
                        <a:t>桃花源</a:t>
                      </a:r>
                      <a:endParaRPr lang="en-US" sz="1600" dirty="0">
                        <a:effectLst/>
                        <a:latin typeface="var(--monospace)"/>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rPr>
                        <a:t>84</a:t>
                      </a:r>
                      <a:endParaRPr lang="en-US" sz="1600" dirty="0">
                        <a:effectLst/>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329008" y="6118008"/>
            <a:ext cx="1863011" cy="369332"/>
          </a:xfrm>
          <a:prstGeom prst="rect">
            <a:avLst/>
          </a:prstGeom>
        </p:spPr>
        <p:txBody>
          <a:bodyPr wrap="none">
            <a:spAutoFit/>
          </a:bodyPr>
          <a:lstStyle/>
          <a:p>
            <a:r>
              <a:rPr lang="zh-CN" altLang="en-US" dirty="0" smtClean="0">
                <a:hlinkClick r:id="rId3"/>
              </a:rPr>
              <a:t>示例：评分排序 </a:t>
            </a:r>
            <a:endParaRPr lang="zh-CN" altLang="en-US" dirty="0"/>
          </a:p>
        </p:txBody>
      </p:sp>
    </p:spTree>
    <p:extLst>
      <p:ext uri="{BB962C8B-B14F-4D97-AF65-F5344CB8AC3E}">
        <p14:creationId xmlns:p14="http://schemas.microsoft.com/office/powerpoint/2010/main" val="26240775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zh-CN" altLang="en-US" sz="2400" dirty="0" smtClean="0">
                <a:solidFill>
                  <a:srgbClr val="3856F5"/>
                </a:solidFill>
                <a:latin typeface="微软雅黑" panose="020B0503020204020204" pitchFamily="34" charset="-122"/>
                <a:ea typeface="微软雅黑" panose="020B0503020204020204" pitchFamily="34" charset="-122"/>
              </a:rPr>
              <a:t>：</a:t>
            </a:r>
            <a:r>
              <a:rPr lang="en-US" altLang="zh-CN" sz="2400" dirty="0" err="1" smtClean="0">
                <a:solidFill>
                  <a:srgbClr val="3856F5"/>
                </a:solidFill>
                <a:latin typeface="微软雅黑" panose="020B0503020204020204" pitchFamily="34" charset="-122"/>
                <a:ea typeface="微软雅黑" panose="020B0503020204020204" pitchFamily="34" charset="-122"/>
              </a:rPr>
              <a:t>Listwise</a:t>
            </a:r>
            <a:r>
              <a:rPr lang="zh-CN" altLang="en-US" sz="2400" dirty="0" smtClean="0">
                <a:solidFill>
                  <a:srgbClr val="3856F5"/>
                </a:solidFill>
                <a:latin typeface="微软雅黑" panose="020B0503020204020204" pitchFamily="34" charset="-122"/>
                <a:ea typeface="微软雅黑" panose="020B0503020204020204" pitchFamily="34" charset="-122"/>
              </a:rPr>
              <a:t>评估与</a:t>
            </a:r>
            <a:r>
              <a:rPr lang="en-US" altLang="zh-CN" sz="2400" dirty="0" smtClean="0">
                <a:solidFill>
                  <a:srgbClr val="3856F5"/>
                </a:solidFill>
                <a:latin typeface="微软雅黑" panose="020B0503020204020204" pitchFamily="34" charset="-122"/>
                <a:ea typeface="微软雅黑" panose="020B0503020204020204" pitchFamily="34" charset="-122"/>
              </a:rPr>
              <a:t>Self-Consistency</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4" name="矩形 13"/>
          <p:cNvSpPr/>
          <p:nvPr/>
        </p:nvSpPr>
        <p:spPr>
          <a:xfrm>
            <a:off x="6254254" y="709488"/>
            <a:ext cx="5739626" cy="1077218"/>
          </a:xfrm>
          <a:prstGeom prst="rect">
            <a:avLst/>
          </a:prstGeom>
        </p:spPr>
        <p:txBody>
          <a:bodyPr wrap="square">
            <a:spAutoFit/>
          </a:bodyPr>
          <a:lstStyle/>
          <a:p>
            <a:r>
              <a:rPr lang="en-US" altLang="zh-CN" sz="1600" dirty="0" smtClean="0">
                <a:solidFill>
                  <a:srgbClr val="0070C0"/>
                </a:solidFill>
                <a:latin typeface="新宋体" panose="02010609030101010101" pitchFamily="49" charset="-122"/>
                <a:ea typeface="新宋体" panose="02010609030101010101" pitchFamily="49" charset="-122"/>
              </a:rPr>
              <a:t>/* Self-Consistency</a:t>
            </a:r>
            <a:r>
              <a:rPr lang="zh-CN" altLang="en-US" sz="1600" dirty="0" smtClean="0">
                <a:solidFill>
                  <a:srgbClr val="0070C0"/>
                </a:solidFill>
                <a:latin typeface="新宋体" panose="02010609030101010101" pitchFamily="49" charset="-122"/>
                <a:ea typeface="新宋体" panose="02010609030101010101" pitchFamily="49" charset="-122"/>
              </a:rPr>
              <a:t>的变形，以及在不同场景下的调整，</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在</a:t>
            </a:r>
            <a:r>
              <a:rPr lang="en-US" altLang="zh-CN" sz="1600" dirty="0" smtClean="0">
                <a:solidFill>
                  <a:srgbClr val="0070C0"/>
                </a:solidFill>
                <a:latin typeface="新宋体" panose="02010609030101010101" pitchFamily="49" charset="-122"/>
                <a:ea typeface="新宋体" panose="02010609030101010101" pitchFamily="49" charset="-122"/>
              </a:rPr>
              <a:t>《Prompting-Guide </a:t>
            </a:r>
            <a:r>
              <a:rPr lang="zh-CN" altLang="en-US" sz="1600" dirty="0" smtClean="0">
                <a:solidFill>
                  <a:srgbClr val="0070C0"/>
                </a:solidFill>
                <a:latin typeface="新宋体" panose="02010609030101010101" pitchFamily="49" charset="-122"/>
                <a:ea typeface="新宋体" panose="02010609030101010101" pitchFamily="49" charset="-122"/>
              </a:rPr>
              <a:t>进阶篇</a:t>
            </a:r>
            <a:r>
              <a:rPr lang="en-US" altLang="zh-CN" sz="1600" dirty="0" smtClean="0">
                <a:solidFill>
                  <a:srgbClr val="0070C0"/>
                </a:solidFill>
                <a:latin typeface="新宋体" panose="02010609030101010101" pitchFamily="49" charset="-122"/>
                <a:ea typeface="新宋体" panose="02010609030101010101" pitchFamily="49" charset="-122"/>
              </a:rPr>
              <a:t>》</a:t>
            </a:r>
            <a:r>
              <a:rPr lang="zh-CN" altLang="en-US" sz="1600" dirty="0" smtClean="0">
                <a:solidFill>
                  <a:srgbClr val="0070C0"/>
                </a:solidFill>
                <a:latin typeface="新宋体" panose="02010609030101010101" pitchFamily="49" charset="-122"/>
                <a:ea typeface="新宋体" panose="02010609030101010101" pitchFamily="49" charset="-122"/>
              </a:rPr>
              <a:t>中展开讨论。 </a:t>
            </a:r>
            <a:endParaRPr lang="en-US" altLang="zh-CN" sz="1600" dirty="0" smtClean="0">
              <a:solidFill>
                <a:srgbClr val="0070C0"/>
              </a:solidFill>
              <a:latin typeface="新宋体" panose="02010609030101010101" pitchFamily="49" charset="-122"/>
              <a:ea typeface="新宋体" panose="02010609030101010101" pitchFamily="49" charset="-122"/>
            </a:endParaRPr>
          </a:p>
          <a:p>
            <a:r>
              <a:rPr lang="en-US" altLang="zh-CN" sz="1600" dirty="0">
                <a:solidFill>
                  <a:srgbClr val="0070C0"/>
                </a:solidFill>
                <a:latin typeface="新宋体" panose="02010609030101010101" pitchFamily="49" charset="-122"/>
                <a:ea typeface="新宋体" panose="02010609030101010101" pitchFamily="49" charset="-122"/>
              </a:rPr>
              <a:t> </a:t>
            </a:r>
            <a:r>
              <a:rPr lang="en-US" altLang="zh-CN" sz="1600" dirty="0" smtClean="0">
                <a:solidFill>
                  <a:srgbClr val="0070C0"/>
                </a:solidFill>
                <a:latin typeface="新宋体" panose="02010609030101010101" pitchFamily="49" charset="-122"/>
                <a:ea typeface="新宋体" panose="02010609030101010101" pitchFamily="49" charset="-122"/>
              </a:rPr>
              <a:t>*/</a:t>
            </a:r>
            <a:endParaRPr lang="zh-CN" altLang="en-US" sz="1600" dirty="0">
              <a:solidFill>
                <a:srgbClr val="0070C0"/>
              </a:solidFill>
              <a:latin typeface="新宋体" panose="02010609030101010101" pitchFamily="49" charset="-122"/>
              <a:ea typeface="新宋体" panose="02010609030101010101" pitchFamily="49" charset="-122"/>
            </a:endParaRPr>
          </a:p>
          <a:p>
            <a:endParaRPr lang="zh-CN" altLang="en-US" sz="1600" dirty="0">
              <a:solidFill>
                <a:srgbClr val="0070C0"/>
              </a:solidFill>
              <a:latin typeface="新宋体" panose="02010609030101010101" pitchFamily="49" charset="-122"/>
              <a:ea typeface="新宋体" panose="02010609030101010101" pitchFamily="49" charset="-122"/>
            </a:endParaRPr>
          </a:p>
        </p:txBody>
      </p:sp>
      <p:cxnSp>
        <p:nvCxnSpPr>
          <p:cNvPr id="16" name="直接连接符 15"/>
          <p:cNvCxnSpPr/>
          <p:nvPr/>
        </p:nvCxnSpPr>
        <p:spPr>
          <a:xfrm>
            <a:off x="5823285" y="679925"/>
            <a:ext cx="0" cy="57826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388570" y="1797401"/>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22" name="直接箭头连接符 21"/>
          <p:cNvCxnSpPr>
            <a:stCxn id="29" idx="3"/>
            <a:endCxn id="18" idx="0"/>
          </p:cNvCxnSpPr>
          <p:nvPr/>
        </p:nvCxnSpPr>
        <p:spPr>
          <a:xfrm flipH="1">
            <a:off x="1838570" y="1365222"/>
            <a:ext cx="547331" cy="432179"/>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4" name="矩形 23"/>
          <p:cNvSpPr/>
          <p:nvPr/>
        </p:nvSpPr>
        <p:spPr>
          <a:xfrm>
            <a:off x="1626176" y="2503250"/>
            <a:ext cx="608451" cy="338554"/>
          </a:xfrm>
          <a:prstGeom prst="rect">
            <a:avLst/>
          </a:prstGeom>
        </p:spPr>
        <p:txBody>
          <a:bodyPr wrap="square">
            <a:spAutoFit/>
          </a:bodyPr>
          <a:lstStyle/>
          <a:p>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cxnSp>
        <p:nvCxnSpPr>
          <p:cNvPr id="25" name="直接箭头连接符 24"/>
          <p:cNvCxnSpPr>
            <a:stCxn id="47" idx="2"/>
            <a:endCxn id="51" idx="7"/>
          </p:cNvCxnSpPr>
          <p:nvPr/>
        </p:nvCxnSpPr>
        <p:spPr>
          <a:xfrm flipH="1">
            <a:off x="3583829" y="4457863"/>
            <a:ext cx="513313" cy="83448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7" name="圆角矩形 26"/>
          <p:cNvSpPr/>
          <p:nvPr/>
        </p:nvSpPr>
        <p:spPr>
          <a:xfrm>
            <a:off x="945915" y="3794156"/>
            <a:ext cx="4169306" cy="945775"/>
          </a:xfrm>
          <a:prstGeom prst="roundRect">
            <a:avLst>
              <a:gd name="adj" fmla="val 8403"/>
            </a:avLst>
          </a:prstGeom>
          <a:noFill/>
          <a:ln w="1905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29" name="椭圆 28"/>
          <p:cNvSpPr/>
          <p:nvPr/>
        </p:nvSpPr>
        <p:spPr>
          <a:xfrm>
            <a:off x="2138888" y="771956"/>
            <a:ext cx="1686708" cy="695054"/>
          </a:xfrm>
          <a:prstGeom prst="ellipse">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err="1" smtClean="0">
                <a:latin typeface="新宋体" panose="02010609030101010101" pitchFamily="49" charset="-122"/>
                <a:ea typeface="新宋体" panose="02010609030101010101" pitchFamily="49" charset="-122"/>
              </a:rPr>
              <a:t>CoT</a:t>
            </a:r>
            <a:r>
              <a:rPr lang="en-US" altLang="zh-CN" sz="1600" dirty="0" smtClean="0">
                <a:latin typeface="新宋体" panose="02010609030101010101" pitchFamily="49" charset="-122"/>
                <a:ea typeface="新宋体" panose="02010609030101010101" pitchFamily="49" charset="-122"/>
              </a:rPr>
              <a:t> Prompt</a:t>
            </a:r>
            <a:endParaRPr lang="zh-CN" altLang="en-US" sz="1600" dirty="0">
              <a:latin typeface="新宋体" panose="02010609030101010101" pitchFamily="49" charset="-122"/>
              <a:ea typeface="新宋体" panose="02010609030101010101" pitchFamily="49" charset="-122"/>
            </a:endParaRPr>
          </a:p>
        </p:txBody>
      </p:sp>
      <p:sp>
        <p:nvSpPr>
          <p:cNvPr id="30" name="圆角矩形 29"/>
          <p:cNvSpPr/>
          <p:nvPr/>
        </p:nvSpPr>
        <p:spPr>
          <a:xfrm>
            <a:off x="2532242" y="1821007"/>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31" name="圆角矩形 30"/>
          <p:cNvSpPr/>
          <p:nvPr/>
        </p:nvSpPr>
        <p:spPr>
          <a:xfrm>
            <a:off x="3644279" y="1836825"/>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32" name="直接箭头连接符 31"/>
          <p:cNvCxnSpPr>
            <a:stCxn id="29" idx="4"/>
            <a:endCxn id="30" idx="0"/>
          </p:cNvCxnSpPr>
          <p:nvPr/>
        </p:nvCxnSpPr>
        <p:spPr>
          <a:xfrm>
            <a:off x="2982242" y="1467010"/>
            <a:ext cx="0" cy="353997"/>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3" name="直接箭头连接符 32"/>
          <p:cNvCxnSpPr>
            <a:stCxn id="29" idx="5"/>
            <a:endCxn id="31" idx="0"/>
          </p:cNvCxnSpPr>
          <p:nvPr/>
        </p:nvCxnSpPr>
        <p:spPr>
          <a:xfrm>
            <a:off x="3578583" y="1365222"/>
            <a:ext cx="515696" cy="47160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4" name="直接箭头连接符 33"/>
          <p:cNvCxnSpPr>
            <a:stCxn id="18" idx="2"/>
          </p:cNvCxnSpPr>
          <p:nvPr/>
        </p:nvCxnSpPr>
        <p:spPr>
          <a:xfrm>
            <a:off x="1838570" y="2193401"/>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a:off x="2982242" y="2232825"/>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36" name="直接箭头连接符 35"/>
          <p:cNvCxnSpPr/>
          <p:nvPr/>
        </p:nvCxnSpPr>
        <p:spPr>
          <a:xfrm>
            <a:off x="4094279" y="2217007"/>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37" name="矩形 36"/>
          <p:cNvSpPr/>
          <p:nvPr/>
        </p:nvSpPr>
        <p:spPr>
          <a:xfrm>
            <a:off x="2793329" y="2532589"/>
            <a:ext cx="608451" cy="338554"/>
          </a:xfrm>
          <a:prstGeom prst="rect">
            <a:avLst/>
          </a:prstGeom>
        </p:spPr>
        <p:txBody>
          <a:bodyPr wrap="square">
            <a:spAutoFit/>
          </a:bodyPr>
          <a:lstStyle/>
          <a:p>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sp>
        <p:nvSpPr>
          <p:cNvPr id="38" name="矩形 37"/>
          <p:cNvSpPr/>
          <p:nvPr/>
        </p:nvSpPr>
        <p:spPr>
          <a:xfrm>
            <a:off x="3928058" y="2516724"/>
            <a:ext cx="608451" cy="338554"/>
          </a:xfrm>
          <a:prstGeom prst="rect">
            <a:avLst/>
          </a:prstGeom>
        </p:spPr>
        <p:txBody>
          <a:bodyPr wrap="square">
            <a:spAutoFit/>
          </a:bodyPr>
          <a:lstStyle/>
          <a:p>
            <a:r>
              <a:rPr lang="en-US" altLang="zh-CN" sz="16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sp>
        <p:nvSpPr>
          <p:cNvPr id="39" name="圆角矩形 38"/>
          <p:cNvSpPr/>
          <p:nvPr/>
        </p:nvSpPr>
        <p:spPr>
          <a:xfrm>
            <a:off x="1388570" y="3050058"/>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40" name="圆角矩形 39"/>
          <p:cNvSpPr/>
          <p:nvPr/>
        </p:nvSpPr>
        <p:spPr>
          <a:xfrm>
            <a:off x="2532242" y="3050058"/>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41" name="圆角矩形 40"/>
          <p:cNvSpPr/>
          <p:nvPr/>
        </p:nvSpPr>
        <p:spPr>
          <a:xfrm>
            <a:off x="3649202" y="3028558"/>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42" name="直接箭头连接符 41"/>
          <p:cNvCxnSpPr/>
          <p:nvPr/>
        </p:nvCxnSpPr>
        <p:spPr>
          <a:xfrm>
            <a:off x="1838570" y="2754478"/>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3" name="直接箭头连接符 42"/>
          <p:cNvCxnSpPr/>
          <p:nvPr/>
        </p:nvCxnSpPr>
        <p:spPr>
          <a:xfrm>
            <a:off x="2981762" y="2754478"/>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4" name="直接箭头连接符 43"/>
          <p:cNvCxnSpPr/>
          <p:nvPr/>
        </p:nvCxnSpPr>
        <p:spPr>
          <a:xfrm>
            <a:off x="4099308" y="2754478"/>
            <a:ext cx="0" cy="323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5" name="圆角矩形 44"/>
          <p:cNvSpPr/>
          <p:nvPr/>
        </p:nvSpPr>
        <p:spPr>
          <a:xfrm>
            <a:off x="1392729" y="4056059"/>
            <a:ext cx="900000" cy="396000"/>
          </a:xfrm>
          <a:prstGeom prst="roundRect">
            <a:avLst>
              <a:gd name="adj" fmla="val 50000"/>
            </a:avLst>
          </a:prstGeom>
          <a:solidFill>
            <a:schemeClr val="bg1">
              <a:lumMod val="75000"/>
            </a:schemeClr>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46" name="圆角矩形 45"/>
          <p:cNvSpPr/>
          <p:nvPr/>
        </p:nvSpPr>
        <p:spPr>
          <a:xfrm>
            <a:off x="2531762" y="4051785"/>
            <a:ext cx="900000" cy="396000"/>
          </a:xfrm>
          <a:prstGeom prst="roundRect">
            <a:avLst>
              <a:gd name="adj" fmla="val 50000"/>
            </a:avLst>
          </a:prstGeom>
          <a:solidFill>
            <a:srgbClr val="38D6FC"/>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47" name="圆角矩形 46"/>
          <p:cNvSpPr/>
          <p:nvPr/>
        </p:nvSpPr>
        <p:spPr>
          <a:xfrm>
            <a:off x="3647142" y="4061863"/>
            <a:ext cx="900000" cy="396000"/>
          </a:xfrm>
          <a:prstGeom prst="roundRect">
            <a:avLst>
              <a:gd name="adj" fmla="val 50000"/>
            </a:avLst>
          </a:prstGeom>
          <a:solidFill>
            <a:srgbClr val="38D6FC"/>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cxnSp>
        <p:nvCxnSpPr>
          <p:cNvPr id="48" name="直接箭头连接符 47"/>
          <p:cNvCxnSpPr>
            <a:stCxn id="39" idx="2"/>
            <a:endCxn id="45" idx="0"/>
          </p:cNvCxnSpPr>
          <p:nvPr/>
        </p:nvCxnSpPr>
        <p:spPr>
          <a:xfrm>
            <a:off x="1838570" y="3446058"/>
            <a:ext cx="4159" cy="61000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9" name="直接箭头连接符 48"/>
          <p:cNvCxnSpPr>
            <a:stCxn id="40" idx="2"/>
            <a:endCxn id="46" idx="0"/>
          </p:cNvCxnSpPr>
          <p:nvPr/>
        </p:nvCxnSpPr>
        <p:spPr>
          <a:xfrm flipH="1">
            <a:off x="2981762" y="3446058"/>
            <a:ext cx="480" cy="605727"/>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50" name="直接箭头连接符 49"/>
          <p:cNvCxnSpPr>
            <a:stCxn id="41" idx="2"/>
            <a:endCxn id="47" idx="0"/>
          </p:cNvCxnSpPr>
          <p:nvPr/>
        </p:nvCxnSpPr>
        <p:spPr>
          <a:xfrm flipH="1">
            <a:off x="4097142" y="3424558"/>
            <a:ext cx="2060" cy="637305"/>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51" name="椭圆 50"/>
          <p:cNvSpPr/>
          <p:nvPr/>
        </p:nvSpPr>
        <p:spPr>
          <a:xfrm>
            <a:off x="2144134" y="5190559"/>
            <a:ext cx="1686708" cy="695054"/>
          </a:xfrm>
          <a:prstGeom prst="ellipse">
            <a:avLst/>
          </a:prstGeom>
          <a:solidFill>
            <a:srgbClr val="38D6FC"/>
          </a:solid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最终结果</a:t>
            </a:r>
            <a:endParaRPr lang="zh-CN" altLang="en-US" sz="1600" dirty="0">
              <a:latin typeface="新宋体" panose="02010609030101010101" pitchFamily="49" charset="-122"/>
              <a:ea typeface="新宋体" panose="02010609030101010101" pitchFamily="49" charset="-122"/>
            </a:endParaRPr>
          </a:p>
        </p:txBody>
      </p:sp>
      <p:cxnSp>
        <p:nvCxnSpPr>
          <p:cNvPr id="52" name="直接箭头连接符 51"/>
          <p:cNvCxnSpPr>
            <a:stCxn id="46" idx="2"/>
            <a:endCxn id="51" idx="0"/>
          </p:cNvCxnSpPr>
          <p:nvPr/>
        </p:nvCxnSpPr>
        <p:spPr>
          <a:xfrm>
            <a:off x="2981762" y="4447785"/>
            <a:ext cx="5726" cy="742774"/>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53" name="矩形 52"/>
          <p:cNvSpPr/>
          <p:nvPr/>
        </p:nvSpPr>
        <p:spPr>
          <a:xfrm>
            <a:off x="766756" y="4732512"/>
            <a:ext cx="1642731" cy="523220"/>
          </a:xfrm>
          <a:prstGeom prst="rect">
            <a:avLst/>
          </a:prstGeom>
        </p:spPr>
        <p:txBody>
          <a:bodyPr wrap="square">
            <a:spAutoFit/>
          </a:bodyPr>
          <a:lstStyle/>
          <a:p>
            <a:pPr algn="ctr"/>
            <a:r>
              <a:rPr lang="zh-CN" altLang="en-US" sz="1600" dirty="0" smtClean="0">
                <a:latin typeface="新宋体" panose="02010609030101010101" pitchFamily="49" charset="-122"/>
                <a:ea typeface="新宋体" panose="02010609030101010101" pitchFamily="49" charset="-122"/>
              </a:rPr>
              <a:t>多数投票</a:t>
            </a:r>
            <a:endParaRPr lang="en-US" altLang="zh-CN" sz="1600" dirty="0" smtClean="0">
              <a:latin typeface="新宋体" panose="02010609030101010101" pitchFamily="49" charset="-122"/>
              <a:ea typeface="新宋体" panose="02010609030101010101" pitchFamily="49" charset="-122"/>
            </a:endParaRPr>
          </a:p>
          <a:p>
            <a:pPr algn="ctr"/>
            <a:r>
              <a:rPr lang="zh-CN" altLang="en-US" sz="1200" dirty="0" smtClean="0">
                <a:latin typeface="新宋体" panose="02010609030101010101" pitchFamily="49" charset="-122"/>
                <a:ea typeface="新宋体" panose="02010609030101010101" pitchFamily="49" charset="-122"/>
              </a:rPr>
              <a:t>（</a:t>
            </a:r>
            <a:r>
              <a:rPr lang="en-US" altLang="zh-CN" sz="1200" dirty="0"/>
              <a:t>majority vote</a:t>
            </a:r>
            <a:r>
              <a:rPr lang="zh-CN" altLang="en-US" sz="1200" dirty="0" smtClean="0">
                <a:latin typeface="新宋体" panose="02010609030101010101" pitchFamily="49" charset="-122"/>
                <a:ea typeface="新宋体" panose="02010609030101010101" pitchFamily="49" charset="-122"/>
              </a:rPr>
              <a:t>）</a:t>
            </a:r>
            <a:endParaRPr lang="en-US" altLang="zh-CN" sz="1600" dirty="0">
              <a:latin typeface="新宋体" panose="02010609030101010101" pitchFamily="49" charset="-122"/>
              <a:ea typeface="新宋体" panose="02010609030101010101" pitchFamily="49" charset="-122"/>
            </a:endParaRPr>
          </a:p>
        </p:txBody>
      </p:sp>
      <p:sp>
        <p:nvSpPr>
          <p:cNvPr id="54" name="矩形 53"/>
          <p:cNvSpPr/>
          <p:nvPr/>
        </p:nvSpPr>
        <p:spPr>
          <a:xfrm>
            <a:off x="237242" y="1753421"/>
            <a:ext cx="1428168" cy="584775"/>
          </a:xfrm>
          <a:prstGeom prst="rect">
            <a:avLst/>
          </a:prstGeom>
        </p:spPr>
        <p:txBody>
          <a:bodyPr wrap="square">
            <a:spAutoFit/>
          </a:bodyPr>
          <a:lstStyle/>
          <a:p>
            <a:pPr algn="ctr"/>
            <a:r>
              <a:rPr lang="zh-CN" altLang="en-US" sz="1600" dirty="0" smtClean="0">
                <a:latin typeface="新宋体" panose="02010609030101010101" pitchFamily="49" charset="-122"/>
                <a:ea typeface="新宋体" panose="02010609030101010101" pitchFamily="49" charset="-122"/>
              </a:rPr>
              <a:t>多条</a:t>
            </a:r>
            <a:endParaRPr lang="en-US" altLang="zh-CN" sz="1600" dirty="0" smtClean="0">
              <a:latin typeface="新宋体" panose="02010609030101010101" pitchFamily="49" charset="-122"/>
              <a:ea typeface="新宋体" panose="02010609030101010101" pitchFamily="49" charset="-122"/>
            </a:endParaRPr>
          </a:p>
          <a:p>
            <a:pPr algn="ctr"/>
            <a:r>
              <a:rPr lang="zh-CN" altLang="en-US" sz="1600" dirty="0" smtClean="0">
                <a:latin typeface="新宋体" panose="02010609030101010101" pitchFamily="49" charset="-122"/>
                <a:ea typeface="新宋体" panose="02010609030101010101" pitchFamily="49" charset="-122"/>
              </a:rPr>
              <a:t>推理链</a:t>
            </a:r>
            <a:endParaRPr lang="en-US" altLang="zh-CN" sz="1600" dirty="0">
              <a:latin typeface="新宋体" panose="02010609030101010101" pitchFamily="49" charset="-122"/>
              <a:ea typeface="新宋体" panose="02010609030101010101" pitchFamily="49" charset="-122"/>
            </a:endParaRPr>
          </a:p>
        </p:txBody>
      </p:sp>
      <p:sp>
        <p:nvSpPr>
          <p:cNvPr id="55" name="矩形 54"/>
          <p:cNvSpPr/>
          <p:nvPr/>
        </p:nvSpPr>
        <p:spPr>
          <a:xfrm>
            <a:off x="-112573" y="6462612"/>
            <a:ext cx="9743373" cy="369332"/>
          </a:xfrm>
          <a:prstGeom prst="rect">
            <a:avLst/>
          </a:prstGeom>
        </p:spPr>
        <p:txBody>
          <a:bodyPr wrap="none">
            <a:spAutoFit/>
          </a:bodyPr>
          <a:lstStyle/>
          <a:p>
            <a:r>
              <a:rPr lang="en-US" altLang="zh-CN" i="1" dirty="0">
                <a:solidFill>
                  <a:srgbClr val="0070C0"/>
                </a:solidFill>
                <a:latin typeface="-apple-system"/>
              </a:rPr>
              <a:t>《SELF-CONSISTENCY IMPROVES CHAIN OF THOUGHT REASONING IN LANGUAGE </a:t>
            </a:r>
            <a:r>
              <a:rPr lang="en-US" altLang="zh-CN" i="1" dirty="0" smtClean="0">
                <a:solidFill>
                  <a:srgbClr val="0070C0"/>
                </a:solidFill>
                <a:latin typeface="-apple-system"/>
              </a:rPr>
              <a:t>MODELS》,</a:t>
            </a:r>
            <a:r>
              <a:rPr lang="en-US" altLang="zh-CN" i="1" dirty="0" smtClean="0">
                <a:solidFill>
                  <a:srgbClr val="0070C0"/>
                </a:solidFill>
              </a:rPr>
              <a:t> Google</a:t>
            </a:r>
            <a:endParaRPr lang="zh-CN" altLang="en-US" i="1" dirty="0">
              <a:solidFill>
                <a:srgbClr val="0070C0"/>
              </a:solidFill>
            </a:endParaRPr>
          </a:p>
        </p:txBody>
      </p:sp>
      <p:sp>
        <p:nvSpPr>
          <p:cNvPr id="57" name="矩形 56"/>
          <p:cNvSpPr/>
          <p:nvPr/>
        </p:nvSpPr>
        <p:spPr>
          <a:xfrm>
            <a:off x="6254254" y="2001721"/>
            <a:ext cx="5739626" cy="2308324"/>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评估中使用</a:t>
            </a:r>
            <a:r>
              <a:rPr lang="en-US" altLang="zh-CN" dirty="0" err="1" smtClean="0">
                <a:solidFill>
                  <a:schemeClr val="tx1"/>
                </a:solidFill>
                <a:latin typeface="新宋体" panose="02010609030101010101" pitchFamily="49" charset="-122"/>
                <a:ea typeface="新宋体" panose="02010609030101010101" pitchFamily="49" charset="-122"/>
              </a:rPr>
              <a:t>CoT</a:t>
            </a:r>
            <a:r>
              <a:rPr lang="en-US" altLang="zh-CN" dirty="0" smtClean="0">
                <a:solidFill>
                  <a:schemeClr val="tx1"/>
                </a:solidFill>
                <a:latin typeface="新宋体" panose="02010609030101010101" pitchFamily="49" charset="-122"/>
                <a:ea typeface="新宋体" panose="02010609030101010101" pitchFamily="49" charset="-122"/>
              </a:rPr>
              <a:t>-SC</a:t>
            </a:r>
            <a:r>
              <a:rPr lang="zh-CN" altLang="en-US" dirty="0" smtClean="0">
                <a:solidFill>
                  <a:schemeClr val="tx1"/>
                </a:solidFill>
                <a:latin typeface="新宋体" panose="02010609030101010101" pitchFamily="49" charset="-122"/>
                <a:ea typeface="新宋体" panose="02010609030101010101" pitchFamily="49" charset="-122"/>
              </a:rPr>
              <a:t>，是简单有效的方法。</a:t>
            </a:r>
            <a:endParaRPr lang="en-US" altLang="zh-CN" dirty="0">
              <a:solidFill>
                <a:schemeClr val="tx1"/>
              </a:solidFill>
              <a:latin typeface="新宋体" panose="02010609030101010101" pitchFamily="49" charset="-122"/>
              <a:ea typeface="新宋体" panose="02010609030101010101" pitchFamily="49" charset="-122"/>
            </a:endParaRPr>
          </a:p>
          <a:p>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无论选择、排序、评分，如果每次随机乱序后，在大样本情况下，结果是趋同于一致的。</a:t>
            </a:r>
            <a:endParaRPr lang="en-US" altLang="zh-CN" dirty="0" smtClean="0">
              <a:solidFill>
                <a:schemeClr val="tx1"/>
              </a:solidFill>
              <a:latin typeface="新宋体" panose="02010609030101010101" pitchFamily="49" charset="-122"/>
              <a:ea typeface="新宋体" panose="02010609030101010101" pitchFamily="49" charset="-122"/>
            </a:endParaRPr>
          </a:p>
          <a:p>
            <a:endParaRPr lang="en-US" altLang="zh-CN" dirty="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相对而言，针对此场景，评分收敛的速度更快，稳定性也更好一些。</a:t>
            </a:r>
            <a:endParaRPr lang="zh-CN" altLang="en-US" dirty="0">
              <a:solidFill>
                <a:schemeClr val="tx1"/>
              </a:solidFill>
              <a:latin typeface="新宋体" panose="02010609030101010101" pitchFamily="49" charset="-122"/>
              <a:ea typeface="新宋体" panose="02010609030101010101" pitchFamily="49" charset="-122"/>
            </a:endParaRPr>
          </a:p>
          <a:p>
            <a:endParaRPr lang="zh-CN" altLang="en-US" dirty="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7392196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评估：扩展阅读 </a:t>
            </a:r>
            <a:r>
              <a:rPr lang="en-US" altLang="zh-CN" sz="2400" dirty="0" smtClean="0">
                <a:solidFill>
                  <a:srgbClr val="3856F5"/>
                </a:solidFill>
                <a:latin typeface="微软雅黑" panose="020B0503020204020204" pitchFamily="34" charset="-122"/>
                <a:ea typeface="微软雅黑" panose="020B0503020204020204" pitchFamily="34" charset="-122"/>
              </a:rPr>
              <a:t>| </a:t>
            </a:r>
            <a:r>
              <a:rPr lang="zh-CN" altLang="en-US" sz="2400" dirty="0" smtClean="0">
                <a:solidFill>
                  <a:srgbClr val="3856F5"/>
                </a:solidFill>
                <a:latin typeface="微软雅黑" panose="020B0503020204020204" pitchFamily="34" charset="-122"/>
                <a:ea typeface="微软雅黑" panose="020B0503020204020204" pitchFamily="34" charset="-122"/>
              </a:rPr>
              <a:t>人工评估与自动评估</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8" name="矩形 17"/>
          <p:cNvSpPr/>
          <p:nvPr/>
        </p:nvSpPr>
        <p:spPr>
          <a:xfrm>
            <a:off x="463048" y="705882"/>
            <a:ext cx="11036694" cy="1200329"/>
          </a:xfrm>
          <a:prstGeom prst="rect">
            <a:avLst/>
          </a:prstGeom>
        </p:spPr>
        <p:txBody>
          <a:bodyPr wrap="square">
            <a:spAutoFit/>
          </a:bodyPr>
          <a:lstStyle/>
          <a:p>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的评估（或</a:t>
            </a:r>
            <a:r>
              <a:rPr lang="en-US" altLang="zh-CN" dirty="0" smtClean="0">
                <a:latin typeface="新宋体" panose="02010609030101010101" pitchFamily="49" charset="-122"/>
                <a:ea typeface="新宋体" panose="02010609030101010101" pitchFamily="49" charset="-122"/>
              </a:rPr>
              <a:t>LLM</a:t>
            </a:r>
            <a:r>
              <a:rPr lang="zh-CN" altLang="en-US" dirty="0" smtClean="0">
                <a:latin typeface="新宋体" panose="02010609030101010101" pitchFamily="49" charset="-122"/>
                <a:ea typeface="新宋体" panose="02010609030101010101" pitchFamily="49" charset="-122"/>
              </a:rPr>
              <a:t>的评估）的人工</a:t>
            </a:r>
            <a:r>
              <a:rPr lang="en-US" altLang="zh-CN" dirty="0" smtClean="0">
                <a:latin typeface="新宋体" panose="02010609030101010101" pitchFamily="49" charset="-122"/>
                <a:ea typeface="新宋体" panose="02010609030101010101" pitchFamily="49" charset="-122"/>
              </a:rPr>
              <a:t>/</a:t>
            </a:r>
            <a:r>
              <a:rPr lang="zh-CN" altLang="en-US" dirty="0" smtClean="0">
                <a:latin typeface="新宋体" panose="02010609030101010101" pitchFamily="49" charset="-122"/>
                <a:ea typeface="新宋体" panose="02010609030101010101" pitchFamily="49" charset="-122"/>
              </a:rPr>
              <a:t>自动评估指标、方法很难标准化。各类</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优化论文中也采用了不同的评估方式，以体现自己的优化效果。</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zh-CN" altLang="en-US" dirty="0" smtClean="0">
                <a:latin typeface="新宋体" panose="02010609030101010101" pitchFamily="49" charset="-122"/>
                <a:ea typeface="新宋体" panose="02010609030101010101" pitchFamily="49" charset="-122"/>
              </a:rPr>
              <a:t>扩展阅读：</a:t>
            </a:r>
            <a:endParaRPr lang="zh-CN" altLang="en-US" dirty="0">
              <a:latin typeface="新宋体" panose="02010609030101010101" pitchFamily="49" charset="-122"/>
              <a:ea typeface="新宋体" panose="0201060903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335195740"/>
              </p:ext>
            </p:extLst>
          </p:nvPr>
        </p:nvGraphicFramePr>
        <p:xfrm>
          <a:off x="463048" y="2051528"/>
          <a:ext cx="11331161" cy="4540800"/>
        </p:xfrm>
        <a:graphic>
          <a:graphicData uri="http://schemas.openxmlformats.org/drawingml/2006/table">
            <a:tbl>
              <a:tblPr>
                <a:tableStyleId>{5940675A-B579-460E-94D1-54222C63F5DA}</a:tableStyleId>
              </a:tblPr>
              <a:tblGrid>
                <a:gridCol w="11331161"/>
              </a:tblGrid>
              <a:tr h="283800">
                <a:tc>
                  <a:txBody>
                    <a:bodyPr/>
                    <a:lstStyle/>
                    <a:p>
                      <a:pPr algn="l" fontAlgn="ct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Amanda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Askell</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Yuntao</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Bai, Anna Chen, Dawn Drain, Deep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Ganguli</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Tom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Henighan</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Andy Jones, Nicholas Joseph, Ben Mann, Nova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DasSarma</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et al. 2021. A general language assistant as a laboratory for alignment</a:t>
                      </a:r>
                      <a:endParaRPr lang="en-US" sz="900" b="0" i="0" u="none" strike="noStrike" dirty="0">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Yejin Bang, Samuel Cahyawijaya, Nayeon Lee, Wenliang Dai, Dan Su, Bryan Wilie, Holy Lovenia, Ziwei Ji, Tiezheng Yu, Willy Chung, et al. 2023. A multitask, multilingual, multimodal evaluation of chatgpt on reasoning, hallucination, and interactivity.</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Yann Dubois, Xuechen Li, Rohan Taori, Tianyi Zhang, Ishaan Gulrajani, Jimmy Ba, Carlos Guestrin, Percy Liang, and Tatsunori B Hashimoto. 2023. Alpacafarm: A simulation framework for methods that learn from human feedback.</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Dan Hendrycks, Collin Burns, Steven Basart, Andy Zou, Mantas Mazeika, Dawn Song, and Jacob Steinhardt. 2020.Measuring massive multitask language understanding.</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Yuzhen Huang, Yuzhuo Bai, Zhihao Zhu, Junlei Zhang, Jinghan Zhang, Tangjun Su, Junteng Liu, Chuancheng Lv, Yikai Zhang, Jiayi Lei, et al. 2023. C-eval: A multi-level multi-discipline chinese evaluation suite for foundation models.</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Jiaming</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Ji,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Mickel</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Liu,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Juntao</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Dai,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Xuehai</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Pan, Chi Zhang, Ce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Bian</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Ruiyang</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Sun,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Yizhou</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Wang, and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Yaodong</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Yang. 2023. Beavertails: Towards improved safety alignment of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llm</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via a human-preference dataset. </a:t>
                      </a:r>
                      <a:endParaRPr lang="en-US" sz="900" b="0" i="0" u="none" strike="noStrike" dirty="0">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Percy Liang, Rishi Bommasani, Tony Lee, Dimitris Tsipras, Dilara Soylu, Michihiro Yasunaga, Yian Zhang, Deepak Narayanan, Yuhuai Wu, Ananya Kumar, et al. 2022. Holistic evaluation of language models.</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Yen-Ting Lin and Yun-Nung Chen. 2023. LLM-Eval: Unified Multi-Dimensional Automatic Evaluation for Open Domain Conversations with Large Language Models</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Jekaterina Novikova, Ondřej Dušek, Amanda Cercas Curry, and Verena Rieser. 2017. Why we need new evaluation metrics for NLG.</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Chris Van Der Lee, Albert Gatt, Emiel Van Miltenburg, Sander Wubben, and Emiel Krahmer. 2019. Best practices for the human evaluation of automatically generated text.</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Boxin Wang, Weixin Chen, Hengzhi Pei, Chulin Xie, Mintong Kang, Chenhui Zhang, Chejian Xu, Zidi Xiong, Ritik Dutta, Rylan Schaeffer, Sang T. Truong, Simran Arora, Mantas Mazeika, Dan Hendrycks, Zinan Lin, Yu Cheng, Sanmi Koyejo, Dawn Song, and Bo Li. 2023. DecodingTrust: A Comprehensive Assessment of Trustworthiness in GPT Models.</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Jindong Wang, Xixu Hu, Wenxin Hou, Hao Chen, Runkai Zheng, Yidong Wang, Linyi Yang, Haojun Huang, Wei Ye, Xiubo Geng, et al. 2023. On the robustness of chatgpt: An adversarial and out-of-distribution perspective.</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Yidong Wang, Zhuohao Yu, Zhengran Zeng, Linyi Yang, Cunxiang Wang, Hao Chen, Chaoya Jiang, Rui Xie, Jindong Wang, Xing Xie, et al. 2023. PandaLM: An Automatic Evaluation Benchmark for LLM Instruction Tuning Optimization.</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Ming Zhong, Yang Liu, Da Yin, Yuning Mao, Yizhu Jiao, Pengfei Liu, Chenguang Zhu, Heng Ji, and Jiawei Han. 2022. Towards a unified multi-dimensional evaluator for text generation</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a:effectLst/>
                          <a:latin typeface="Arial Unicode MS" panose="020B0604020202020204" pitchFamily="34" charset="-122"/>
                          <a:ea typeface="Arial Unicode MS" panose="020B0604020202020204" pitchFamily="34" charset="-122"/>
                          <a:cs typeface="Arial Unicode MS" panose="020B0604020202020204" pitchFamily="34" charset="-122"/>
                        </a:rPr>
                        <a:t>Wanjun Zhong, Ruixiang Cui, Yiduo Guo, Yaobo Liang, Shuai Lu, Yanlin Wang, Amin Saied, Weizhu Chen, and Nan Duan. 2023. Agieval: A human-centric benchmark for evaluating foundation models.</a:t>
                      </a:r>
                      <a:endParaRPr lang="en-US" sz="900" b="0" i="0" u="none" strike="noStrike">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r h="283800">
                <a:tc>
                  <a:txBody>
                    <a:bodyPr/>
                    <a:lstStyle/>
                    <a:p>
                      <a:pPr algn="l" fontAlgn="ct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Kaijie</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Zhu, Jindong Wang,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Jiaheng</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Zhou,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Zichen</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Wang,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Hao</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Chen,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Yidong</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Wang, Linyi Yang, Wei Ye, Neil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Zhenqiang</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Gong, Yue Zhang, et al. 2023. </a:t>
                      </a:r>
                      <a:r>
                        <a:rPr lang="en-US" sz="900" u="none" strike="noStrike" dirty="0" err="1">
                          <a:effectLst/>
                          <a:latin typeface="Arial Unicode MS" panose="020B0604020202020204" pitchFamily="34" charset="-122"/>
                          <a:ea typeface="Arial Unicode MS" panose="020B0604020202020204" pitchFamily="34" charset="-122"/>
                          <a:cs typeface="Arial Unicode MS" panose="020B0604020202020204" pitchFamily="34" charset="-122"/>
                        </a:rPr>
                        <a:t>PromptBench</a:t>
                      </a:r>
                      <a:r>
                        <a:rPr lang="en-US" sz="900" u="none" strike="noStrike" dirty="0">
                          <a:effectLst/>
                          <a:latin typeface="Arial Unicode MS" panose="020B0604020202020204" pitchFamily="34" charset="-122"/>
                          <a:ea typeface="Arial Unicode MS" panose="020B0604020202020204" pitchFamily="34" charset="-122"/>
                          <a:cs typeface="Arial Unicode MS" panose="020B0604020202020204" pitchFamily="34" charset="-122"/>
                        </a:rPr>
                        <a:t>: Towards Evaluating the Robustness of Large Language Models on Adversarial Prompts.</a:t>
                      </a:r>
                      <a:endParaRPr lang="en-US" sz="900" b="0" i="0" u="none" strike="noStrike" dirty="0">
                        <a:solidFill>
                          <a:srgbClr val="000000"/>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a:txBody>
                  <a:tcPr marL="9480" marR="9480" marT="9480" marB="0" anchor="ctr"/>
                </a:tc>
              </a:tr>
            </a:tbl>
          </a:graphicData>
        </a:graphic>
      </p:graphicFrame>
    </p:spTree>
    <p:extLst>
      <p:ext uri="{BB962C8B-B14F-4D97-AF65-F5344CB8AC3E}">
        <p14:creationId xmlns:p14="http://schemas.microsoft.com/office/powerpoint/2010/main" val="8265326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9801764"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的稳定性与创造力</a:t>
            </a:r>
            <a:endParaRPr lang="zh-CN" altLang="en-US" sz="2400" dirty="0">
              <a:solidFill>
                <a:srgbClr val="3856F5"/>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631892" y="754501"/>
            <a:ext cx="1742770" cy="2977676"/>
            <a:chOff x="631892" y="754501"/>
            <a:chExt cx="1742770" cy="2977676"/>
          </a:xfrm>
        </p:grpSpPr>
        <mc:AlternateContent xmlns:mc="http://schemas.openxmlformats.org/markup-compatibility/2006" xmlns:a14="http://schemas.microsoft.com/office/drawing/2010/main">
          <mc:Choice Requires="a14">
            <p:sp>
              <p:nvSpPr>
                <p:cNvPr id="4" name="椭圆 3"/>
                <p:cNvSpPr/>
                <p:nvPr/>
              </p:nvSpPr>
              <p:spPr>
                <a:xfrm>
                  <a:off x="1798662" y="1117217"/>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m:rPr>
                                <m:sty m:val="p"/>
                              </m:rPr>
                              <a:rPr lang="en-US" altLang="zh-CN" sz="2400" i="1">
                                <a:latin typeface="Cambria Math" panose="02040503050406030204" pitchFamily="18" charset="0"/>
                              </a:rPr>
                              <m:t>y</m:t>
                            </m:r>
                          </m:e>
                          <m:sub>
                            <m:r>
                              <a:rPr kumimoji="0" lang="en-US" altLang="zh-CN" sz="2400" b="0" i="1" u="none" strike="noStrike" cap="none" spc="0" normalizeH="0" baseline="0" smtClean="0">
                                <a:ln>
                                  <a:noFill/>
                                </a:ln>
                                <a:effectLst/>
                                <a:uFillTx/>
                                <a:latin typeface="Cambria Math" panose="02040503050406030204" pitchFamily="18" charset="0"/>
                                <a:sym typeface="等线"/>
                              </a:rPr>
                              <m:t>1</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4" name="椭圆 3"/>
                <p:cNvSpPr>
                  <a:spLocks noRot="1" noChangeAspect="1" noMove="1" noResize="1" noEditPoints="1" noAdjustHandles="1" noChangeArrowheads="1" noChangeShapeType="1" noTextEdit="1"/>
                </p:cNvSpPr>
                <p:nvPr/>
              </p:nvSpPr>
              <p:spPr>
                <a:xfrm>
                  <a:off x="1798662" y="1117217"/>
                  <a:ext cx="576000" cy="576000"/>
                </a:xfrm>
                <a:prstGeom prst="ellipse">
                  <a:avLst/>
                </a:prstGeom>
                <a:blipFill rotWithShape="0">
                  <a:blip r:embed="rId3"/>
                  <a:stretch>
                    <a:fillRect/>
                  </a:stretch>
                </a:blipFill>
                <a:ln w="25400" cap="flat">
                  <a:solidFill>
                    <a:schemeClr val="tx1"/>
                  </a:solidFill>
                  <a:prstDash val="solid"/>
                  <a:rou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p:cNvSpPr/>
                <p:nvPr/>
              </p:nvSpPr>
              <p:spPr>
                <a:xfrm>
                  <a:off x="1798662" y="2015930"/>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m:rPr>
                                <m:sty m:val="p"/>
                              </m:rPr>
                              <a:rPr lang="en-US" altLang="zh-CN" sz="2400" i="1">
                                <a:latin typeface="Cambria Math" panose="02040503050406030204" pitchFamily="18" charset="0"/>
                              </a:rPr>
                              <m:t>y</m:t>
                            </m:r>
                          </m:e>
                          <m:sub>
                            <m:r>
                              <a:rPr kumimoji="0" lang="en-US" altLang="zh-CN" sz="2400" b="0" i="1" u="none" strike="noStrike" cap="none" spc="0" normalizeH="0" baseline="0" smtClean="0">
                                <a:ln>
                                  <a:noFill/>
                                </a:ln>
                                <a:effectLst/>
                                <a:uFillTx/>
                                <a:latin typeface="Cambria Math" panose="02040503050406030204" pitchFamily="18" charset="0"/>
                                <a:sym typeface="等线"/>
                              </a:rPr>
                              <m:t>2</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5" name="椭圆 4"/>
                <p:cNvSpPr>
                  <a:spLocks noRot="1" noChangeAspect="1" noMove="1" noResize="1" noEditPoints="1" noAdjustHandles="1" noChangeArrowheads="1" noChangeShapeType="1" noTextEdit="1"/>
                </p:cNvSpPr>
                <p:nvPr/>
              </p:nvSpPr>
              <p:spPr>
                <a:xfrm>
                  <a:off x="1798662" y="2015930"/>
                  <a:ext cx="576000" cy="576000"/>
                </a:xfrm>
                <a:prstGeom prst="ellipse">
                  <a:avLst/>
                </a:prstGeom>
                <a:blipFill rotWithShape="0">
                  <a:blip r:embed="rId4"/>
                  <a:stretch>
                    <a:fillRect/>
                  </a:stretch>
                </a:blipFill>
                <a:ln w="25400" cap="flat">
                  <a:solidFill>
                    <a:schemeClr val="tx1"/>
                  </a:solidFill>
                  <a:prstDash val="solid"/>
                  <a:rou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1798662" y="2914643"/>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m:rPr>
                                <m:sty m:val="p"/>
                              </m:rPr>
                              <a:rPr lang="en-US" altLang="zh-CN" sz="2400" i="1">
                                <a:latin typeface="Cambria Math" panose="02040503050406030204" pitchFamily="18" charset="0"/>
                              </a:rPr>
                              <m:t>y</m:t>
                            </m:r>
                          </m:e>
                          <m:sub>
                            <m:r>
                              <a:rPr kumimoji="0" lang="en-US" altLang="zh-CN" sz="2400" b="0" i="1" u="none" strike="noStrike" cap="none" spc="0" normalizeH="0" baseline="0" smtClean="0">
                                <a:ln>
                                  <a:noFill/>
                                </a:ln>
                                <a:effectLst/>
                                <a:uFillTx/>
                                <a:latin typeface="Cambria Math" panose="02040503050406030204" pitchFamily="18" charset="0"/>
                                <a:sym typeface="等线"/>
                              </a:rPr>
                              <m:t>3</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6" name="椭圆 5"/>
                <p:cNvSpPr>
                  <a:spLocks noRot="1" noChangeAspect="1" noMove="1" noResize="1" noEditPoints="1" noAdjustHandles="1" noChangeArrowheads="1" noChangeShapeType="1" noTextEdit="1"/>
                </p:cNvSpPr>
                <p:nvPr/>
              </p:nvSpPr>
              <p:spPr>
                <a:xfrm>
                  <a:off x="1798662" y="2914643"/>
                  <a:ext cx="576000" cy="576000"/>
                </a:xfrm>
                <a:prstGeom prst="ellipse">
                  <a:avLst/>
                </a:prstGeom>
                <a:blipFill rotWithShape="0">
                  <a:blip r:embed="rId5"/>
                  <a:stretch>
                    <a:fillRect/>
                  </a:stretch>
                </a:blipFill>
                <a:ln w="25400" cap="flat">
                  <a:solidFill>
                    <a:schemeClr val="tx1"/>
                  </a:solidFill>
                  <a:prstDash val="solid"/>
                  <a:rou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p:cNvSpPr/>
                <p:nvPr/>
              </p:nvSpPr>
              <p:spPr>
                <a:xfrm>
                  <a:off x="631892" y="754501"/>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m:rPr>
                                <m:sty m:val="p"/>
                              </m:rPr>
                              <a:rPr lang="en-US" altLang="zh-CN" sz="2400" i="1">
                                <a:latin typeface="Cambria Math" panose="02040503050406030204" pitchFamily="18" charset="0"/>
                              </a:rPr>
                              <m:t>x</m:t>
                            </m:r>
                          </m:e>
                          <m:sub>
                            <m:r>
                              <a:rPr kumimoji="0" lang="en-US" altLang="zh-CN" sz="2400" b="0" i="1" u="none" strike="noStrike" cap="none" spc="0" normalizeH="0" baseline="0" smtClean="0">
                                <a:ln>
                                  <a:noFill/>
                                </a:ln>
                                <a:effectLst/>
                                <a:uFillTx/>
                                <a:latin typeface="Cambria Math" panose="02040503050406030204" pitchFamily="18" charset="0"/>
                                <a:sym typeface="等线"/>
                              </a:rPr>
                              <m:t>1</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7" name="椭圆 6"/>
                <p:cNvSpPr>
                  <a:spLocks noRot="1" noChangeAspect="1" noMove="1" noResize="1" noEditPoints="1" noAdjustHandles="1" noChangeArrowheads="1" noChangeShapeType="1" noTextEdit="1"/>
                </p:cNvSpPr>
                <p:nvPr/>
              </p:nvSpPr>
              <p:spPr>
                <a:xfrm>
                  <a:off x="631892" y="754501"/>
                  <a:ext cx="576000" cy="576000"/>
                </a:xfrm>
                <a:prstGeom prst="ellipse">
                  <a:avLst/>
                </a:prstGeom>
                <a:blipFill rotWithShape="0">
                  <a:blip r:embed="rId6"/>
                  <a:stretch>
                    <a:fillRect/>
                  </a:stretch>
                </a:blipFill>
                <a:ln w="25400" cap="flat">
                  <a:solidFill>
                    <a:schemeClr val="tx1"/>
                  </a:solidFill>
                  <a:prstDash val="solid"/>
                  <a:rou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631892" y="1555060"/>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a:rPr kumimoji="0" lang="en-US" altLang="zh-CN" sz="2400" b="0" i="1" u="none" strike="noStrike" cap="none" spc="0" normalizeH="0" baseline="0" smtClean="0">
                                <a:ln>
                                  <a:noFill/>
                                </a:ln>
                                <a:effectLst/>
                                <a:uFillTx/>
                                <a:latin typeface="Cambria Math" panose="02040503050406030204" pitchFamily="18" charset="0"/>
                                <a:sym typeface="等线"/>
                              </a:rPr>
                              <m:t>𝑥</m:t>
                            </m:r>
                          </m:e>
                          <m:sub>
                            <m:r>
                              <a:rPr kumimoji="0" lang="en-US" altLang="zh-CN" sz="2400" b="0" i="1" u="none" strike="noStrike" cap="none" spc="0" normalizeH="0" baseline="0" smtClean="0">
                                <a:ln>
                                  <a:noFill/>
                                </a:ln>
                                <a:effectLst/>
                                <a:uFillTx/>
                                <a:latin typeface="Cambria Math" panose="02040503050406030204" pitchFamily="18" charset="0"/>
                                <a:sym typeface="等线"/>
                              </a:rPr>
                              <m:t>2</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8" name="椭圆 7"/>
                <p:cNvSpPr>
                  <a:spLocks noRot="1" noChangeAspect="1" noMove="1" noResize="1" noEditPoints="1" noAdjustHandles="1" noChangeArrowheads="1" noChangeShapeType="1" noTextEdit="1"/>
                </p:cNvSpPr>
                <p:nvPr/>
              </p:nvSpPr>
              <p:spPr>
                <a:xfrm>
                  <a:off x="631892" y="1555060"/>
                  <a:ext cx="576000" cy="576000"/>
                </a:xfrm>
                <a:prstGeom prst="ellipse">
                  <a:avLst/>
                </a:prstGeom>
                <a:blipFill rotWithShape="0">
                  <a:blip r:embed="rId7"/>
                  <a:stretch>
                    <a:fillRect/>
                  </a:stretch>
                </a:blipFill>
                <a:ln w="25400" cap="flat">
                  <a:solidFill>
                    <a:schemeClr val="tx1"/>
                  </a:solidFill>
                  <a:prstDash val="solid"/>
                  <a:rou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631892" y="2355619"/>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a:rPr kumimoji="0" lang="en-US" altLang="zh-CN" sz="2400" b="0" i="1" u="none" strike="noStrike" cap="none" spc="0" normalizeH="0" baseline="0" smtClean="0">
                                <a:ln>
                                  <a:noFill/>
                                </a:ln>
                                <a:effectLst/>
                                <a:uFillTx/>
                                <a:latin typeface="Cambria Math" panose="02040503050406030204" pitchFamily="18" charset="0"/>
                                <a:sym typeface="等线"/>
                              </a:rPr>
                              <m:t>𝑥</m:t>
                            </m:r>
                          </m:e>
                          <m:sub>
                            <m:r>
                              <a:rPr kumimoji="0" lang="en-US" altLang="zh-CN" sz="2400" b="0" i="1" u="none" strike="noStrike" cap="none" spc="0" normalizeH="0" baseline="0" smtClean="0">
                                <a:ln>
                                  <a:noFill/>
                                </a:ln>
                                <a:effectLst/>
                                <a:uFillTx/>
                                <a:latin typeface="Cambria Math" panose="02040503050406030204" pitchFamily="18" charset="0"/>
                                <a:sym typeface="等线"/>
                              </a:rPr>
                              <m:t>3</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9" name="椭圆 8"/>
                <p:cNvSpPr>
                  <a:spLocks noRot="1" noChangeAspect="1" noMove="1" noResize="1" noEditPoints="1" noAdjustHandles="1" noChangeArrowheads="1" noChangeShapeType="1" noTextEdit="1"/>
                </p:cNvSpPr>
                <p:nvPr/>
              </p:nvSpPr>
              <p:spPr>
                <a:xfrm>
                  <a:off x="631892" y="2355619"/>
                  <a:ext cx="576000" cy="576000"/>
                </a:xfrm>
                <a:prstGeom prst="ellipse">
                  <a:avLst/>
                </a:prstGeom>
                <a:blipFill rotWithShape="0">
                  <a:blip r:embed="rId8"/>
                  <a:stretch>
                    <a:fillRect/>
                  </a:stretch>
                </a:blipFill>
                <a:ln w="25400" cap="flat">
                  <a:solidFill>
                    <a:schemeClr val="tx1"/>
                  </a:solidFill>
                  <a:prstDash val="solid"/>
                  <a:rou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p:cNvSpPr/>
                <p:nvPr/>
              </p:nvSpPr>
              <p:spPr>
                <a:xfrm>
                  <a:off x="631892" y="3156177"/>
                  <a:ext cx="576000" cy="576000"/>
                </a:xfrm>
                <a:prstGeom prst="ellips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pt-BR" altLang="zh-CN" sz="2400" b="0" i="1" u="none" strike="noStrike" cap="none" spc="0" normalizeH="0" baseline="0" smtClean="0">
                                <a:ln>
                                  <a:noFill/>
                                </a:ln>
                                <a:effectLst/>
                                <a:uFillTx/>
                                <a:latin typeface="Cambria Math" panose="02040503050406030204" pitchFamily="18" charset="0"/>
                                <a:sym typeface="等线"/>
                              </a:rPr>
                            </m:ctrlPr>
                          </m:sSubPr>
                          <m:e>
                            <m:r>
                              <a:rPr kumimoji="0" lang="en-US" altLang="zh-CN" sz="2400" b="0" i="1" u="none" strike="noStrike" cap="none" spc="0" normalizeH="0" baseline="0" smtClean="0">
                                <a:ln>
                                  <a:noFill/>
                                </a:ln>
                                <a:effectLst/>
                                <a:uFillTx/>
                                <a:latin typeface="Cambria Math" panose="02040503050406030204" pitchFamily="18" charset="0"/>
                                <a:sym typeface="等线"/>
                              </a:rPr>
                              <m:t>𝑥</m:t>
                            </m:r>
                          </m:e>
                          <m:sub>
                            <m:r>
                              <a:rPr kumimoji="0" lang="en-US" altLang="zh-CN" sz="2400" b="0" i="1" u="none" strike="noStrike" cap="none" spc="0" normalizeH="0" baseline="0" smtClean="0">
                                <a:ln>
                                  <a:noFill/>
                                </a:ln>
                                <a:effectLst/>
                                <a:uFillTx/>
                                <a:latin typeface="Cambria Math" panose="02040503050406030204" pitchFamily="18" charset="0"/>
                                <a:sym typeface="等线"/>
                              </a:rPr>
                              <m:t>4</m:t>
                            </m:r>
                          </m:sub>
                        </m:sSub>
                      </m:oMath>
                    </m:oMathPara>
                  </a14:m>
                  <a:endParaRPr kumimoji="0" lang="zh-CN" altLang="en-US" sz="2400" b="0" i="0" u="none" strike="noStrike" cap="none" spc="0" normalizeH="0" baseline="0" dirty="0">
                    <a:ln>
                      <a:noFill/>
                    </a:ln>
                    <a:effectLst/>
                    <a:uFillTx/>
                    <a:sym typeface="等线"/>
                  </a:endParaRPr>
                </a:p>
              </p:txBody>
            </p:sp>
          </mc:Choice>
          <mc:Fallback xmlns="">
            <p:sp>
              <p:nvSpPr>
                <p:cNvPr id="10" name="椭圆 9"/>
                <p:cNvSpPr>
                  <a:spLocks noRot="1" noChangeAspect="1" noMove="1" noResize="1" noEditPoints="1" noAdjustHandles="1" noChangeArrowheads="1" noChangeShapeType="1" noTextEdit="1"/>
                </p:cNvSpPr>
                <p:nvPr/>
              </p:nvSpPr>
              <p:spPr>
                <a:xfrm>
                  <a:off x="631892" y="3156177"/>
                  <a:ext cx="576000" cy="576000"/>
                </a:xfrm>
                <a:prstGeom prst="ellipse">
                  <a:avLst/>
                </a:prstGeom>
                <a:blipFill rotWithShape="0">
                  <a:blip r:embed="rId9"/>
                  <a:stretch>
                    <a:fillRect/>
                  </a:stretch>
                </a:blipFill>
                <a:ln w="25400" cap="flat">
                  <a:solidFill>
                    <a:schemeClr val="tx1"/>
                  </a:solidFill>
                  <a:prstDash val="solid"/>
                  <a:round/>
                </a:ln>
                <a:effectLst/>
              </p:spPr>
              <p:txBody>
                <a:bodyPr/>
                <a:lstStyle/>
                <a:p>
                  <a:r>
                    <a:rPr lang="zh-CN" altLang="en-US">
                      <a:noFill/>
                    </a:rPr>
                    <a:t> </a:t>
                  </a:r>
                </a:p>
              </p:txBody>
            </p:sp>
          </mc:Fallback>
        </mc:AlternateContent>
        <p:cxnSp>
          <p:nvCxnSpPr>
            <p:cNvPr id="12" name="直接箭头连接符 11"/>
            <p:cNvCxnSpPr>
              <a:stCxn id="10" idx="6"/>
              <a:endCxn id="4" idx="2"/>
            </p:cNvCxnSpPr>
            <p:nvPr/>
          </p:nvCxnSpPr>
          <p:spPr>
            <a:xfrm flipV="1">
              <a:off x="1207892" y="1405217"/>
              <a:ext cx="590770" cy="2038960"/>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直接箭头连接符 15"/>
            <p:cNvCxnSpPr>
              <a:stCxn id="9" idx="6"/>
              <a:endCxn id="4" idx="2"/>
            </p:cNvCxnSpPr>
            <p:nvPr/>
          </p:nvCxnSpPr>
          <p:spPr>
            <a:xfrm flipV="1">
              <a:off x="1207892" y="1405217"/>
              <a:ext cx="590770" cy="1238402"/>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9" name="直接箭头连接符 18"/>
            <p:cNvCxnSpPr>
              <a:stCxn id="8" idx="6"/>
              <a:endCxn id="4" idx="2"/>
            </p:cNvCxnSpPr>
            <p:nvPr/>
          </p:nvCxnSpPr>
          <p:spPr>
            <a:xfrm flipV="1">
              <a:off x="1207892" y="1405217"/>
              <a:ext cx="590770" cy="437843"/>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2" name="直接箭头连接符 21"/>
            <p:cNvCxnSpPr>
              <a:stCxn id="7" idx="6"/>
              <a:endCxn id="4" idx="2"/>
            </p:cNvCxnSpPr>
            <p:nvPr/>
          </p:nvCxnSpPr>
          <p:spPr>
            <a:xfrm>
              <a:off x="1207892" y="1042501"/>
              <a:ext cx="590770" cy="362716"/>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5" name="直接箭头连接符 24"/>
            <p:cNvCxnSpPr>
              <a:stCxn id="7" idx="6"/>
              <a:endCxn id="5" idx="2"/>
            </p:cNvCxnSpPr>
            <p:nvPr/>
          </p:nvCxnSpPr>
          <p:spPr>
            <a:xfrm>
              <a:off x="1207892" y="1042501"/>
              <a:ext cx="590770" cy="1261429"/>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8" name="直接箭头连接符 27"/>
            <p:cNvCxnSpPr>
              <a:stCxn id="8" idx="6"/>
              <a:endCxn id="5" idx="2"/>
            </p:cNvCxnSpPr>
            <p:nvPr/>
          </p:nvCxnSpPr>
          <p:spPr>
            <a:xfrm>
              <a:off x="1207892" y="1843060"/>
              <a:ext cx="590770" cy="460870"/>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31" name="直接箭头连接符 30"/>
            <p:cNvCxnSpPr>
              <a:stCxn id="9" idx="6"/>
              <a:endCxn id="5" idx="2"/>
            </p:cNvCxnSpPr>
            <p:nvPr/>
          </p:nvCxnSpPr>
          <p:spPr>
            <a:xfrm flipV="1">
              <a:off x="1207892" y="2303930"/>
              <a:ext cx="590770" cy="339689"/>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34" name="直接箭头连接符 33"/>
            <p:cNvCxnSpPr>
              <a:stCxn id="10" idx="6"/>
              <a:endCxn id="5" idx="2"/>
            </p:cNvCxnSpPr>
            <p:nvPr/>
          </p:nvCxnSpPr>
          <p:spPr>
            <a:xfrm flipV="1">
              <a:off x="1207892" y="2303930"/>
              <a:ext cx="590770" cy="1140247"/>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37" name="直接箭头连接符 36"/>
            <p:cNvCxnSpPr>
              <a:stCxn id="7" idx="6"/>
              <a:endCxn id="6" idx="2"/>
            </p:cNvCxnSpPr>
            <p:nvPr/>
          </p:nvCxnSpPr>
          <p:spPr>
            <a:xfrm>
              <a:off x="1207892" y="1042501"/>
              <a:ext cx="590770" cy="2160142"/>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40" name="直接箭头连接符 39"/>
            <p:cNvCxnSpPr>
              <a:stCxn id="8" idx="6"/>
              <a:endCxn id="6" idx="2"/>
            </p:cNvCxnSpPr>
            <p:nvPr/>
          </p:nvCxnSpPr>
          <p:spPr>
            <a:xfrm>
              <a:off x="1207892" y="1843060"/>
              <a:ext cx="590770" cy="1359583"/>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43" name="直接箭头连接符 42"/>
            <p:cNvCxnSpPr>
              <a:stCxn id="9" idx="6"/>
              <a:endCxn id="6" idx="2"/>
            </p:cNvCxnSpPr>
            <p:nvPr/>
          </p:nvCxnSpPr>
          <p:spPr>
            <a:xfrm>
              <a:off x="1207892" y="2643619"/>
              <a:ext cx="590770" cy="559024"/>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46" name="直接箭头连接符 45"/>
            <p:cNvCxnSpPr>
              <a:stCxn id="10" idx="6"/>
              <a:endCxn id="6" idx="2"/>
            </p:cNvCxnSpPr>
            <p:nvPr/>
          </p:nvCxnSpPr>
          <p:spPr>
            <a:xfrm flipV="1">
              <a:off x="1207892" y="3202643"/>
              <a:ext cx="590770" cy="241534"/>
            </a:xfrm>
            <a:prstGeom prst="straightConnector1">
              <a:avLst/>
            </a:prstGeom>
            <a:noFill/>
            <a:ln w="1270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grpSp>
      <mc:AlternateContent xmlns:mc="http://schemas.openxmlformats.org/markup-compatibility/2006" xmlns:a14="http://schemas.microsoft.com/office/drawing/2010/main">
        <mc:Choice Requires="a14">
          <p:sp>
            <p:nvSpPr>
              <p:cNvPr id="51" name="矩形 50"/>
              <p:cNvSpPr/>
              <p:nvPr/>
            </p:nvSpPr>
            <p:spPr>
              <a:xfrm>
                <a:off x="2762231" y="837485"/>
                <a:ext cx="8471825" cy="369332"/>
              </a:xfrm>
              <a:prstGeom prst="rect">
                <a:avLst/>
              </a:prstGeom>
            </p:spPr>
            <p:txBody>
              <a:bodyPr wrap="square">
                <a:spAutoFit/>
              </a:bodyPr>
              <a:lstStyle/>
              <a:p>
                <a:r>
                  <a:rPr lang="zh-CN" altLang="en-US" dirty="0" smtClean="0">
                    <a:solidFill>
                      <a:schemeClr val="tx1"/>
                    </a:solidFill>
                    <a:latin typeface="Helvetica Neue"/>
                  </a:rPr>
                  <a:t>输出</a:t>
                </a:r>
                <a:r>
                  <a:rPr lang="en-US" altLang="zh-CN" dirty="0" smtClean="0">
                    <a:solidFill>
                      <a:schemeClr val="tx1"/>
                    </a:solidFill>
                    <a:latin typeface="Helvetica Neue"/>
                  </a:rPr>
                  <a:t>Y</a:t>
                </a:r>
                <a:r>
                  <a:rPr lang="zh-CN" altLang="en-US" dirty="0" smtClean="0">
                    <a:solidFill>
                      <a:schemeClr val="tx1"/>
                    </a:solidFill>
                    <a:latin typeface="Helvetica Neue"/>
                  </a:rPr>
                  <a:t>记做（</a:t>
                </a:r>
                <a14:m>
                  <m:oMath xmlns:m="http://schemas.openxmlformats.org/officeDocument/2006/math">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3</m:t>
                        </m:r>
                      </m:sub>
                    </m:sSub>
                    <m:r>
                      <a:rPr lang="pt-BR" altLang="zh-CN" i="1" smtClean="0">
                        <a:latin typeface="Cambria Math" panose="02040503050406030204" pitchFamily="18" charset="0"/>
                      </a:rPr>
                      <m:t> </m:t>
                    </m:r>
                  </m:oMath>
                </a14:m>
                <a:r>
                  <a:rPr lang="zh-CN" altLang="en-US" dirty="0" smtClean="0">
                    <a:solidFill>
                      <a:schemeClr val="tx1"/>
                    </a:solidFill>
                    <a:latin typeface="Helvetica Neue"/>
                  </a:rPr>
                  <a:t>），表示</a:t>
                </a:r>
                <a:r>
                  <a:rPr lang="en-US" altLang="zh-CN" dirty="0" smtClean="0">
                    <a:solidFill>
                      <a:schemeClr val="tx1"/>
                    </a:solidFill>
                    <a:latin typeface="Helvetica Neue"/>
                  </a:rPr>
                  <a:t>token</a:t>
                </a:r>
                <a:r>
                  <a:rPr lang="zh-CN" altLang="en-US" dirty="0" smtClean="0">
                    <a:solidFill>
                      <a:schemeClr val="tx1"/>
                    </a:solidFill>
                    <a:latin typeface="Helvetica Neue"/>
                  </a:rPr>
                  <a:t>预测的概率。输入</a:t>
                </a:r>
                <a:r>
                  <a:rPr lang="en-US" altLang="zh-CN" dirty="0" smtClean="0">
                    <a:solidFill>
                      <a:schemeClr val="tx1"/>
                    </a:solidFill>
                    <a:latin typeface="Helvetica Neue"/>
                  </a:rPr>
                  <a:t>X</a:t>
                </a:r>
                <a:r>
                  <a:rPr lang="zh-CN" altLang="en-US" dirty="0" smtClean="0">
                    <a:solidFill>
                      <a:schemeClr val="tx1"/>
                    </a:solidFill>
                    <a:latin typeface="Helvetica Neue"/>
                  </a:rPr>
                  <a:t>记做（</a:t>
                </a:r>
                <a14:m>
                  <m:oMath xmlns:m="http://schemas.openxmlformats.org/officeDocument/2006/math">
                    <m:sSub>
                      <m:sSubPr>
                        <m:ctrlPr>
                          <a:rPr lang="pt-BR"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pt-BR"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pt-BR"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pt-BR"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4</m:t>
                        </m:r>
                      </m:sub>
                    </m:sSub>
                  </m:oMath>
                </a14:m>
                <a:r>
                  <a:rPr lang="zh-CN" altLang="en-US" dirty="0" smtClean="0">
                    <a:solidFill>
                      <a:schemeClr val="tx1"/>
                    </a:solidFill>
                    <a:latin typeface="Helvetica Neue"/>
                  </a:rPr>
                  <a:t>）</a:t>
                </a:r>
                <a:endParaRPr lang="en-US" altLang="zh-CN" dirty="0">
                  <a:solidFill>
                    <a:schemeClr val="tx1"/>
                  </a:solidFill>
                  <a:latin typeface="Helvetica Neue"/>
                </a:endParaRPr>
              </a:p>
            </p:txBody>
          </p:sp>
        </mc:Choice>
        <mc:Fallback xmlns="">
          <p:sp>
            <p:nvSpPr>
              <p:cNvPr id="51" name="矩形 50"/>
              <p:cNvSpPr>
                <a:spLocks noRot="1" noChangeAspect="1" noMove="1" noResize="1" noEditPoints="1" noAdjustHandles="1" noChangeArrowheads="1" noChangeShapeType="1" noTextEdit="1"/>
              </p:cNvSpPr>
              <p:nvPr/>
            </p:nvSpPr>
            <p:spPr>
              <a:xfrm>
                <a:off x="2762231" y="837485"/>
                <a:ext cx="8471825" cy="369332"/>
              </a:xfrm>
              <a:prstGeom prst="rect">
                <a:avLst/>
              </a:prstGeom>
              <a:blipFill rotWithShape="0">
                <a:blip r:embed="rId10"/>
                <a:stretch>
                  <a:fillRect l="-576" t="-1311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299259" y="1338593"/>
                <a:ext cx="5597997" cy="413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altLang="zh-CN" sz="2000" i="1" smtClean="0">
                              <a:solidFill>
                                <a:schemeClr val="tx1">
                                  <a:lumMod val="50000"/>
                                  <a:lumOff val="50000"/>
                                </a:schemeClr>
                              </a:solidFill>
                              <a:latin typeface="Cambria Math" panose="02040503050406030204" pitchFamily="18" charset="0"/>
                            </a:rPr>
                          </m:ctrlPr>
                        </m:sSubPr>
                        <m:e>
                          <m:r>
                            <m:rPr>
                              <m:sty m:val="p"/>
                            </m:rPr>
                            <a:rPr lang="en-US" altLang="zh-CN" sz="2000" i="1" smtClean="0">
                              <a:solidFill>
                                <a:schemeClr val="tx1">
                                  <a:lumMod val="50000"/>
                                  <a:lumOff val="50000"/>
                                </a:schemeClr>
                              </a:solidFill>
                              <a:latin typeface="Cambria Math" panose="02040503050406030204" pitchFamily="18" charset="0"/>
                            </a:rPr>
                            <m:t>z</m:t>
                          </m:r>
                        </m:e>
                        <m:sub>
                          <m:r>
                            <a:rPr lang="en-US" altLang="zh-CN" sz="2000" b="0" i="1" smtClean="0">
                              <a:solidFill>
                                <a:schemeClr val="tx1">
                                  <a:lumMod val="50000"/>
                                  <a:lumOff val="50000"/>
                                </a:schemeClr>
                              </a:solidFill>
                              <a:latin typeface="Cambria Math" panose="02040503050406030204" pitchFamily="18" charset="0"/>
                            </a:rPr>
                            <m:t>1</m:t>
                          </m:r>
                        </m:sub>
                      </m:sSub>
                      <m:r>
                        <a:rPr lang="pt-BR" altLang="zh-CN" sz="2000" i="1" smtClean="0">
                          <a:solidFill>
                            <a:schemeClr val="tx1">
                              <a:lumMod val="50000"/>
                              <a:lumOff val="50000"/>
                            </a:schemeClr>
                          </a:solidFill>
                          <a:latin typeface="Cambria Math" panose="02040503050406030204" pitchFamily="18" charset="0"/>
                        </a:rPr>
                        <m:t>=</m:t>
                      </m:r>
                      <m:sSub>
                        <m:sSubPr>
                          <m:ctrlPr>
                            <a:rPr lang="pt-BR" altLang="zh-CN" sz="2000" i="1" smtClean="0">
                              <a:solidFill>
                                <a:schemeClr val="tx1">
                                  <a:lumMod val="50000"/>
                                  <a:lumOff val="50000"/>
                                </a:schemeClr>
                              </a:solidFill>
                              <a:latin typeface="Cambria Math" panose="02040503050406030204" pitchFamily="18" charset="0"/>
                            </a:rPr>
                          </m:ctrlPr>
                        </m:sSubPr>
                        <m:e>
                          <m:r>
                            <a:rPr lang="pt-BR" altLang="zh-CN" sz="2000" i="1" smtClean="0">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11</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b="0" i="1" smtClean="0">
                              <a:solidFill>
                                <a:schemeClr val="tx1">
                                  <a:lumMod val="50000"/>
                                  <a:lumOff val="50000"/>
                                </a:schemeClr>
                              </a:solidFill>
                              <a:latin typeface="Cambria Math" panose="02040503050406030204" pitchFamily="18" charset="0"/>
                            </a:rPr>
                            <m:t>𝑥</m:t>
                          </m:r>
                        </m:e>
                        <m:sub>
                          <m:r>
                            <a:rPr lang="en-US" altLang="zh-CN" sz="2000" b="0" i="1" smtClean="0">
                              <a:solidFill>
                                <a:schemeClr val="tx1">
                                  <a:lumMod val="50000"/>
                                  <a:lumOff val="50000"/>
                                </a:schemeClr>
                              </a:solidFill>
                              <a:latin typeface="Cambria Math" panose="02040503050406030204" pitchFamily="18" charset="0"/>
                            </a:rPr>
                            <m:t>1</m:t>
                          </m:r>
                        </m:sub>
                      </m:sSub>
                      <m:r>
                        <a:rPr lang="pt-BR" altLang="zh-CN" sz="2000" i="1" smtClean="0">
                          <a:solidFill>
                            <a:schemeClr val="tx1">
                              <a:lumMod val="50000"/>
                              <a:lumOff val="50000"/>
                            </a:schemeClr>
                          </a:solidFill>
                          <a:latin typeface="Cambria Math" panose="02040503050406030204" pitchFamily="18" charset="0"/>
                        </a:rPr>
                        <m:t>+</m:t>
                      </m:r>
                      <m:sSub>
                        <m:sSubPr>
                          <m:ctrlPr>
                            <a:rPr lang="pt-BR" altLang="zh-CN" sz="2000" i="1">
                              <a:solidFill>
                                <a:schemeClr val="tx1">
                                  <a:lumMod val="50000"/>
                                  <a:lumOff val="50000"/>
                                </a:schemeClr>
                              </a:solidFill>
                              <a:latin typeface="Cambria Math" panose="02040503050406030204" pitchFamily="18" charset="0"/>
                            </a:rPr>
                          </m:ctrlPr>
                        </m:sSubPr>
                        <m:e>
                          <m:r>
                            <a:rPr lang="pt-BR" altLang="zh-CN" sz="2000" i="1">
                              <a:solidFill>
                                <a:schemeClr val="tx1">
                                  <a:lumMod val="50000"/>
                                  <a:lumOff val="50000"/>
                                </a:schemeClr>
                              </a:solidFill>
                              <a:latin typeface="Cambria Math" panose="02040503050406030204" pitchFamily="18" charset="0"/>
                            </a:rPr>
                            <m:t>𝑎</m:t>
                          </m:r>
                        </m:e>
                        <m:sub>
                          <m:r>
                            <a:rPr lang="en-US" altLang="zh-CN" sz="2000" i="1">
                              <a:solidFill>
                                <a:schemeClr val="tx1">
                                  <a:lumMod val="50000"/>
                                  <a:lumOff val="50000"/>
                                </a:schemeClr>
                              </a:solidFill>
                              <a:latin typeface="Cambria Math" panose="02040503050406030204" pitchFamily="18" charset="0"/>
                            </a:rPr>
                            <m:t>1</m:t>
                          </m:r>
                          <m:r>
                            <a:rPr lang="en-US" altLang="zh-CN" sz="2000" b="0" i="1" smtClean="0">
                              <a:solidFill>
                                <a:schemeClr val="tx1">
                                  <a:lumMod val="50000"/>
                                  <a:lumOff val="50000"/>
                                </a:schemeClr>
                              </a:solidFill>
                              <a:latin typeface="Cambria Math" panose="02040503050406030204" pitchFamily="18" charset="0"/>
                            </a:rPr>
                            <m:t>2</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i="1">
                              <a:solidFill>
                                <a:schemeClr val="tx1">
                                  <a:lumMod val="50000"/>
                                  <a:lumOff val="50000"/>
                                </a:schemeClr>
                              </a:solidFill>
                              <a:latin typeface="Cambria Math" panose="02040503050406030204" pitchFamily="18" charset="0"/>
                            </a:rPr>
                            <m:t>𝑥</m:t>
                          </m:r>
                        </m:e>
                        <m:sub>
                          <m:r>
                            <a:rPr lang="en-US" altLang="zh-CN" sz="2000" i="1">
                              <a:solidFill>
                                <a:schemeClr val="tx1">
                                  <a:lumMod val="50000"/>
                                  <a:lumOff val="50000"/>
                                </a:schemeClr>
                              </a:solidFill>
                              <a:latin typeface="Cambria Math" panose="02040503050406030204" pitchFamily="18" charset="0"/>
                            </a:rPr>
                            <m:t>1</m:t>
                          </m:r>
                        </m:sub>
                      </m:sSub>
                      <m:r>
                        <a:rPr lang="pt-BR" altLang="zh-CN" sz="2000" i="1">
                          <a:solidFill>
                            <a:schemeClr val="tx1">
                              <a:lumMod val="50000"/>
                              <a:lumOff val="50000"/>
                            </a:schemeClr>
                          </a:solidFill>
                          <a:latin typeface="Cambria Math" panose="02040503050406030204" pitchFamily="18" charset="0"/>
                        </a:rPr>
                        <m:t>+</m:t>
                      </m:r>
                      <m:sSub>
                        <m:sSubPr>
                          <m:ctrlPr>
                            <a:rPr lang="pt-BR" altLang="zh-CN" sz="2000" i="1">
                              <a:solidFill>
                                <a:schemeClr val="tx1">
                                  <a:lumMod val="50000"/>
                                  <a:lumOff val="50000"/>
                                </a:schemeClr>
                              </a:solidFill>
                              <a:latin typeface="Cambria Math" panose="02040503050406030204" pitchFamily="18" charset="0"/>
                            </a:rPr>
                          </m:ctrlPr>
                        </m:sSubPr>
                        <m:e>
                          <m:sSub>
                            <m:sSubPr>
                              <m:ctrlPr>
                                <a:rPr lang="pt-BR" altLang="zh-CN" sz="2000" i="1">
                                  <a:solidFill>
                                    <a:schemeClr val="tx1">
                                      <a:lumMod val="50000"/>
                                      <a:lumOff val="50000"/>
                                    </a:schemeClr>
                                  </a:solidFill>
                                  <a:latin typeface="Cambria Math" panose="02040503050406030204" pitchFamily="18" charset="0"/>
                                </a:rPr>
                              </m:ctrlPr>
                            </m:sSubPr>
                            <m:e>
                              <m:r>
                                <a:rPr lang="pt-BR" altLang="zh-CN" sz="2000" i="1">
                                  <a:solidFill>
                                    <a:schemeClr val="tx1">
                                      <a:lumMod val="50000"/>
                                      <a:lumOff val="50000"/>
                                    </a:schemeClr>
                                  </a:solidFill>
                                  <a:latin typeface="Cambria Math" panose="02040503050406030204" pitchFamily="18" charset="0"/>
                                </a:rPr>
                                <m:t>𝑎</m:t>
                              </m:r>
                            </m:e>
                            <m:sub>
                              <m:r>
                                <a:rPr lang="en-US" altLang="zh-CN" sz="2000" i="1">
                                  <a:solidFill>
                                    <a:schemeClr val="tx1">
                                      <a:lumMod val="50000"/>
                                      <a:lumOff val="50000"/>
                                    </a:schemeClr>
                                  </a:solidFill>
                                  <a:latin typeface="Cambria Math" panose="02040503050406030204" pitchFamily="18" charset="0"/>
                                </a:rPr>
                                <m:t>1</m:t>
                              </m:r>
                              <m:r>
                                <a:rPr lang="en-US" altLang="zh-CN" sz="2000" b="0" i="1" smtClean="0">
                                  <a:solidFill>
                                    <a:schemeClr val="tx1">
                                      <a:lumMod val="50000"/>
                                      <a:lumOff val="50000"/>
                                    </a:schemeClr>
                                  </a:solidFill>
                                  <a:latin typeface="Cambria Math" panose="02040503050406030204" pitchFamily="18" charset="0"/>
                                </a:rPr>
                                <m:t>3</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i="1">
                                  <a:solidFill>
                                    <a:schemeClr val="tx1">
                                      <a:lumMod val="50000"/>
                                      <a:lumOff val="50000"/>
                                    </a:schemeClr>
                                  </a:solidFill>
                                  <a:latin typeface="Cambria Math" panose="02040503050406030204" pitchFamily="18" charset="0"/>
                                </a:rPr>
                                <m:t>𝑥</m:t>
                              </m:r>
                            </m:e>
                            <m:sub>
                              <m:r>
                                <a:rPr lang="en-US" altLang="zh-CN" sz="2000" b="0" i="1" smtClean="0">
                                  <a:solidFill>
                                    <a:schemeClr val="tx1">
                                      <a:lumMod val="50000"/>
                                      <a:lumOff val="50000"/>
                                    </a:schemeClr>
                                  </a:solidFill>
                                  <a:latin typeface="Cambria Math" panose="02040503050406030204" pitchFamily="18" charset="0"/>
                                </a:rPr>
                                <m:t>3</m:t>
                              </m:r>
                            </m:sub>
                          </m:sSub>
                          <m:r>
                            <a:rPr lang="pt-BR" altLang="zh-CN" sz="2000" i="1">
                              <a:solidFill>
                                <a:schemeClr val="tx1">
                                  <a:lumMod val="50000"/>
                                  <a:lumOff val="50000"/>
                                </a:schemeClr>
                              </a:solidFill>
                              <a:latin typeface="Cambria Math" panose="02040503050406030204" pitchFamily="18" charset="0"/>
                            </a:rPr>
                            <m:t>+</m:t>
                          </m:r>
                          <m:r>
                            <a:rPr lang="en-US" altLang="zh-CN" sz="2000" b="0" i="1" smtClean="0">
                              <a:solidFill>
                                <a:schemeClr val="tx1">
                                  <a:lumMod val="50000"/>
                                  <a:lumOff val="50000"/>
                                </a:schemeClr>
                              </a:solidFill>
                              <a:latin typeface="Cambria Math" panose="02040503050406030204" pitchFamily="18" charset="0"/>
                            </a:rPr>
                            <m:t>𝑏</m:t>
                          </m:r>
                        </m:e>
                        <m:sub>
                          <m:r>
                            <a:rPr lang="en-US" altLang="zh-CN" sz="2000" i="1">
                              <a:solidFill>
                                <a:schemeClr val="tx1">
                                  <a:lumMod val="50000"/>
                                  <a:lumOff val="50000"/>
                                </a:schemeClr>
                              </a:solidFill>
                              <a:latin typeface="Cambria Math" panose="02040503050406030204" pitchFamily="18" charset="0"/>
                            </a:rPr>
                            <m:t>1</m:t>
                          </m:r>
                        </m:sub>
                      </m:sSub>
                    </m:oMath>
                  </m:oMathPara>
                </a14:m>
                <a:endParaRPr lang="en-US" altLang="zh-CN" sz="2000" dirty="0">
                  <a:solidFill>
                    <a:schemeClr val="tx1">
                      <a:lumMod val="50000"/>
                      <a:lumOff val="50000"/>
                    </a:schemeClr>
                  </a:solidFill>
                  <a:latin typeface="Helvetica Neue"/>
                </a:endParaRPr>
              </a:p>
            </p:txBody>
          </p:sp>
        </mc:Choice>
        <mc:Fallback xmlns="">
          <p:sp>
            <p:nvSpPr>
              <p:cNvPr id="52" name="矩形 51"/>
              <p:cNvSpPr>
                <a:spLocks noRot="1" noChangeAspect="1" noMove="1" noResize="1" noEditPoints="1" noAdjustHandles="1" noChangeArrowheads="1" noChangeShapeType="1" noTextEdit="1"/>
              </p:cNvSpPr>
              <p:nvPr/>
            </p:nvSpPr>
            <p:spPr>
              <a:xfrm>
                <a:off x="3299259" y="1338593"/>
                <a:ext cx="5597997" cy="413511"/>
              </a:xfrm>
              <a:prstGeom prst="rect">
                <a:avLst/>
              </a:prstGeom>
              <a:blipFill rotWithShape="0">
                <a:blip r:embed="rId11"/>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299258" y="1752104"/>
                <a:ext cx="5597997" cy="413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altLang="zh-CN" sz="2000" i="1" smtClean="0">
                              <a:solidFill>
                                <a:schemeClr val="tx1">
                                  <a:lumMod val="50000"/>
                                  <a:lumOff val="50000"/>
                                </a:schemeClr>
                              </a:solidFill>
                              <a:latin typeface="Cambria Math" panose="02040503050406030204" pitchFamily="18" charset="0"/>
                            </a:rPr>
                          </m:ctrlPr>
                        </m:sSubPr>
                        <m:e>
                          <m:r>
                            <m:rPr>
                              <m:sty m:val="p"/>
                            </m:rPr>
                            <a:rPr lang="en-US" altLang="zh-CN" sz="2000" i="1" smtClean="0">
                              <a:solidFill>
                                <a:schemeClr val="tx1">
                                  <a:lumMod val="50000"/>
                                  <a:lumOff val="50000"/>
                                </a:schemeClr>
                              </a:solidFill>
                              <a:latin typeface="Cambria Math" panose="02040503050406030204" pitchFamily="18" charset="0"/>
                            </a:rPr>
                            <m:t>z</m:t>
                          </m:r>
                        </m:e>
                        <m:sub>
                          <m:r>
                            <a:rPr lang="en-US" altLang="zh-CN" sz="2000" b="0" i="1" smtClean="0">
                              <a:solidFill>
                                <a:schemeClr val="tx1">
                                  <a:lumMod val="50000"/>
                                  <a:lumOff val="50000"/>
                                </a:schemeClr>
                              </a:solidFill>
                              <a:latin typeface="Cambria Math" panose="02040503050406030204" pitchFamily="18" charset="0"/>
                            </a:rPr>
                            <m:t>2</m:t>
                          </m:r>
                        </m:sub>
                      </m:sSub>
                      <m:r>
                        <a:rPr lang="pt-BR" altLang="zh-CN" sz="2000" i="1" smtClean="0">
                          <a:solidFill>
                            <a:schemeClr val="tx1">
                              <a:lumMod val="50000"/>
                              <a:lumOff val="50000"/>
                            </a:schemeClr>
                          </a:solidFill>
                          <a:latin typeface="Cambria Math" panose="02040503050406030204" pitchFamily="18" charset="0"/>
                        </a:rPr>
                        <m:t>=</m:t>
                      </m:r>
                      <m:sSub>
                        <m:sSubPr>
                          <m:ctrlPr>
                            <a:rPr lang="pt-BR" altLang="zh-CN" sz="2000" i="1" smtClean="0">
                              <a:solidFill>
                                <a:schemeClr val="tx1">
                                  <a:lumMod val="50000"/>
                                  <a:lumOff val="50000"/>
                                </a:schemeClr>
                              </a:solidFill>
                              <a:latin typeface="Cambria Math" panose="02040503050406030204" pitchFamily="18" charset="0"/>
                            </a:rPr>
                          </m:ctrlPr>
                        </m:sSubPr>
                        <m:e>
                          <m:r>
                            <a:rPr lang="pt-BR" altLang="zh-CN" sz="2000" i="1" smtClean="0">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21</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b="0" i="1" smtClean="0">
                              <a:solidFill>
                                <a:schemeClr val="tx1">
                                  <a:lumMod val="50000"/>
                                  <a:lumOff val="50000"/>
                                </a:schemeClr>
                              </a:solidFill>
                              <a:latin typeface="Cambria Math" panose="02040503050406030204" pitchFamily="18" charset="0"/>
                            </a:rPr>
                            <m:t>𝑥</m:t>
                          </m:r>
                        </m:e>
                        <m:sub>
                          <m:r>
                            <a:rPr lang="en-US" altLang="zh-CN" sz="2000" b="0" i="1" smtClean="0">
                              <a:solidFill>
                                <a:schemeClr val="tx1">
                                  <a:lumMod val="50000"/>
                                  <a:lumOff val="50000"/>
                                </a:schemeClr>
                              </a:solidFill>
                              <a:latin typeface="Cambria Math" panose="02040503050406030204" pitchFamily="18" charset="0"/>
                            </a:rPr>
                            <m:t>1</m:t>
                          </m:r>
                        </m:sub>
                      </m:sSub>
                      <m:r>
                        <a:rPr lang="pt-BR" altLang="zh-CN" sz="2000" i="1" smtClean="0">
                          <a:solidFill>
                            <a:schemeClr val="tx1">
                              <a:lumMod val="50000"/>
                              <a:lumOff val="50000"/>
                            </a:schemeClr>
                          </a:solidFill>
                          <a:latin typeface="Cambria Math" panose="02040503050406030204" pitchFamily="18" charset="0"/>
                        </a:rPr>
                        <m:t>+</m:t>
                      </m:r>
                      <m:sSub>
                        <m:sSubPr>
                          <m:ctrlPr>
                            <a:rPr lang="pt-BR" altLang="zh-CN" sz="2000" i="1">
                              <a:solidFill>
                                <a:schemeClr val="tx1">
                                  <a:lumMod val="50000"/>
                                  <a:lumOff val="50000"/>
                                </a:schemeClr>
                              </a:solidFill>
                              <a:latin typeface="Cambria Math" panose="02040503050406030204" pitchFamily="18" charset="0"/>
                            </a:rPr>
                          </m:ctrlPr>
                        </m:sSubPr>
                        <m:e>
                          <m:r>
                            <a:rPr lang="pt-BR" altLang="zh-CN" sz="2000" i="1">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22</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i="1">
                              <a:solidFill>
                                <a:schemeClr val="tx1">
                                  <a:lumMod val="50000"/>
                                  <a:lumOff val="50000"/>
                                </a:schemeClr>
                              </a:solidFill>
                              <a:latin typeface="Cambria Math" panose="02040503050406030204" pitchFamily="18" charset="0"/>
                            </a:rPr>
                            <m:t>𝑥</m:t>
                          </m:r>
                        </m:e>
                        <m:sub>
                          <m:r>
                            <a:rPr lang="en-US" altLang="zh-CN" sz="2000" i="1">
                              <a:solidFill>
                                <a:schemeClr val="tx1">
                                  <a:lumMod val="50000"/>
                                  <a:lumOff val="50000"/>
                                </a:schemeClr>
                              </a:solidFill>
                              <a:latin typeface="Cambria Math" panose="02040503050406030204" pitchFamily="18" charset="0"/>
                            </a:rPr>
                            <m:t>1</m:t>
                          </m:r>
                        </m:sub>
                      </m:sSub>
                      <m:r>
                        <a:rPr lang="pt-BR" altLang="zh-CN" sz="2000" i="1">
                          <a:solidFill>
                            <a:schemeClr val="tx1">
                              <a:lumMod val="50000"/>
                              <a:lumOff val="50000"/>
                            </a:schemeClr>
                          </a:solidFill>
                          <a:latin typeface="Cambria Math" panose="02040503050406030204" pitchFamily="18" charset="0"/>
                        </a:rPr>
                        <m:t>+</m:t>
                      </m:r>
                      <m:sSub>
                        <m:sSubPr>
                          <m:ctrlPr>
                            <a:rPr lang="pt-BR" altLang="zh-CN" sz="2000" i="1">
                              <a:solidFill>
                                <a:schemeClr val="tx1">
                                  <a:lumMod val="50000"/>
                                  <a:lumOff val="50000"/>
                                </a:schemeClr>
                              </a:solidFill>
                              <a:latin typeface="Cambria Math" panose="02040503050406030204" pitchFamily="18" charset="0"/>
                            </a:rPr>
                          </m:ctrlPr>
                        </m:sSubPr>
                        <m:e>
                          <m:sSub>
                            <m:sSubPr>
                              <m:ctrlPr>
                                <a:rPr lang="pt-BR" altLang="zh-CN" sz="2000" i="1">
                                  <a:solidFill>
                                    <a:schemeClr val="tx1">
                                      <a:lumMod val="50000"/>
                                      <a:lumOff val="50000"/>
                                    </a:schemeClr>
                                  </a:solidFill>
                                  <a:latin typeface="Cambria Math" panose="02040503050406030204" pitchFamily="18" charset="0"/>
                                </a:rPr>
                              </m:ctrlPr>
                            </m:sSubPr>
                            <m:e>
                              <m:r>
                                <a:rPr lang="pt-BR" altLang="zh-CN" sz="2000" i="1">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23</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i="1">
                                  <a:solidFill>
                                    <a:schemeClr val="tx1">
                                      <a:lumMod val="50000"/>
                                      <a:lumOff val="50000"/>
                                    </a:schemeClr>
                                  </a:solidFill>
                                  <a:latin typeface="Cambria Math" panose="02040503050406030204" pitchFamily="18" charset="0"/>
                                </a:rPr>
                                <m:t>𝑥</m:t>
                              </m:r>
                            </m:e>
                            <m:sub>
                              <m:r>
                                <a:rPr lang="en-US" altLang="zh-CN" sz="2000" b="0" i="1" smtClean="0">
                                  <a:solidFill>
                                    <a:schemeClr val="tx1">
                                      <a:lumMod val="50000"/>
                                      <a:lumOff val="50000"/>
                                    </a:schemeClr>
                                  </a:solidFill>
                                  <a:latin typeface="Cambria Math" panose="02040503050406030204" pitchFamily="18" charset="0"/>
                                </a:rPr>
                                <m:t>3</m:t>
                              </m:r>
                            </m:sub>
                          </m:sSub>
                          <m:r>
                            <a:rPr lang="pt-BR" altLang="zh-CN" sz="2000" i="1">
                              <a:solidFill>
                                <a:schemeClr val="tx1">
                                  <a:lumMod val="50000"/>
                                  <a:lumOff val="50000"/>
                                </a:schemeClr>
                              </a:solidFill>
                              <a:latin typeface="Cambria Math" panose="02040503050406030204" pitchFamily="18" charset="0"/>
                            </a:rPr>
                            <m:t>+</m:t>
                          </m:r>
                          <m:r>
                            <a:rPr lang="en-US" altLang="zh-CN" sz="2000" b="0" i="1" smtClean="0">
                              <a:solidFill>
                                <a:schemeClr val="tx1">
                                  <a:lumMod val="50000"/>
                                  <a:lumOff val="50000"/>
                                </a:schemeClr>
                              </a:solidFill>
                              <a:latin typeface="Cambria Math" panose="02040503050406030204" pitchFamily="18" charset="0"/>
                            </a:rPr>
                            <m:t>𝑏</m:t>
                          </m:r>
                        </m:e>
                        <m:sub>
                          <m:r>
                            <a:rPr lang="en-US" altLang="zh-CN" sz="2000" b="0" i="1" smtClean="0">
                              <a:solidFill>
                                <a:schemeClr val="tx1">
                                  <a:lumMod val="50000"/>
                                  <a:lumOff val="50000"/>
                                </a:schemeClr>
                              </a:solidFill>
                              <a:latin typeface="Cambria Math" panose="02040503050406030204" pitchFamily="18" charset="0"/>
                            </a:rPr>
                            <m:t>2</m:t>
                          </m:r>
                        </m:sub>
                      </m:sSub>
                    </m:oMath>
                  </m:oMathPara>
                </a14:m>
                <a:endParaRPr lang="en-US" altLang="zh-CN" sz="2000" dirty="0">
                  <a:solidFill>
                    <a:schemeClr val="tx1">
                      <a:lumMod val="50000"/>
                      <a:lumOff val="50000"/>
                    </a:schemeClr>
                  </a:solidFill>
                  <a:latin typeface="Helvetica Neue"/>
                </a:endParaRPr>
              </a:p>
            </p:txBody>
          </p:sp>
        </mc:Choice>
        <mc:Fallback xmlns="">
          <p:sp>
            <p:nvSpPr>
              <p:cNvPr id="53" name="矩形 52"/>
              <p:cNvSpPr>
                <a:spLocks noRot="1" noChangeAspect="1" noMove="1" noResize="1" noEditPoints="1" noAdjustHandles="1" noChangeArrowheads="1" noChangeShapeType="1" noTextEdit="1"/>
              </p:cNvSpPr>
              <p:nvPr/>
            </p:nvSpPr>
            <p:spPr>
              <a:xfrm>
                <a:off x="3299258" y="1752104"/>
                <a:ext cx="5597997" cy="413511"/>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299257" y="2141450"/>
                <a:ext cx="5597997" cy="413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altLang="zh-CN" sz="2000" i="1" smtClean="0">
                              <a:solidFill>
                                <a:schemeClr val="tx1">
                                  <a:lumMod val="50000"/>
                                  <a:lumOff val="50000"/>
                                </a:schemeClr>
                              </a:solidFill>
                              <a:latin typeface="Cambria Math" panose="02040503050406030204" pitchFamily="18" charset="0"/>
                            </a:rPr>
                          </m:ctrlPr>
                        </m:sSubPr>
                        <m:e>
                          <m:r>
                            <m:rPr>
                              <m:sty m:val="p"/>
                            </m:rPr>
                            <a:rPr lang="en-US" altLang="zh-CN" sz="2000" i="1" smtClean="0">
                              <a:solidFill>
                                <a:schemeClr val="tx1">
                                  <a:lumMod val="50000"/>
                                  <a:lumOff val="50000"/>
                                </a:schemeClr>
                              </a:solidFill>
                              <a:latin typeface="Cambria Math" panose="02040503050406030204" pitchFamily="18" charset="0"/>
                            </a:rPr>
                            <m:t>z</m:t>
                          </m:r>
                        </m:e>
                        <m:sub>
                          <m:r>
                            <a:rPr lang="en-US" altLang="zh-CN" sz="2000" b="0" i="1" smtClean="0">
                              <a:solidFill>
                                <a:schemeClr val="tx1">
                                  <a:lumMod val="50000"/>
                                  <a:lumOff val="50000"/>
                                </a:schemeClr>
                              </a:solidFill>
                              <a:latin typeface="Cambria Math" panose="02040503050406030204" pitchFamily="18" charset="0"/>
                            </a:rPr>
                            <m:t>3</m:t>
                          </m:r>
                        </m:sub>
                      </m:sSub>
                      <m:r>
                        <a:rPr lang="pt-BR" altLang="zh-CN" sz="2000" i="1" smtClean="0">
                          <a:solidFill>
                            <a:schemeClr val="tx1">
                              <a:lumMod val="50000"/>
                              <a:lumOff val="50000"/>
                            </a:schemeClr>
                          </a:solidFill>
                          <a:latin typeface="Cambria Math" panose="02040503050406030204" pitchFamily="18" charset="0"/>
                        </a:rPr>
                        <m:t>=</m:t>
                      </m:r>
                      <m:sSub>
                        <m:sSubPr>
                          <m:ctrlPr>
                            <a:rPr lang="pt-BR" altLang="zh-CN" sz="2000" i="1" smtClean="0">
                              <a:solidFill>
                                <a:schemeClr val="tx1">
                                  <a:lumMod val="50000"/>
                                  <a:lumOff val="50000"/>
                                </a:schemeClr>
                              </a:solidFill>
                              <a:latin typeface="Cambria Math" panose="02040503050406030204" pitchFamily="18" charset="0"/>
                            </a:rPr>
                          </m:ctrlPr>
                        </m:sSubPr>
                        <m:e>
                          <m:r>
                            <a:rPr lang="pt-BR" altLang="zh-CN" sz="2000" i="1" smtClean="0">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31</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b="0" i="1" smtClean="0">
                              <a:solidFill>
                                <a:schemeClr val="tx1">
                                  <a:lumMod val="50000"/>
                                  <a:lumOff val="50000"/>
                                </a:schemeClr>
                              </a:solidFill>
                              <a:latin typeface="Cambria Math" panose="02040503050406030204" pitchFamily="18" charset="0"/>
                            </a:rPr>
                            <m:t>𝑥</m:t>
                          </m:r>
                        </m:e>
                        <m:sub>
                          <m:r>
                            <a:rPr lang="en-US" altLang="zh-CN" sz="2000" b="0" i="1" smtClean="0">
                              <a:solidFill>
                                <a:schemeClr val="tx1">
                                  <a:lumMod val="50000"/>
                                  <a:lumOff val="50000"/>
                                </a:schemeClr>
                              </a:solidFill>
                              <a:latin typeface="Cambria Math" panose="02040503050406030204" pitchFamily="18" charset="0"/>
                            </a:rPr>
                            <m:t>1</m:t>
                          </m:r>
                        </m:sub>
                      </m:sSub>
                      <m:r>
                        <a:rPr lang="pt-BR" altLang="zh-CN" sz="2000" i="1" smtClean="0">
                          <a:solidFill>
                            <a:schemeClr val="tx1">
                              <a:lumMod val="50000"/>
                              <a:lumOff val="50000"/>
                            </a:schemeClr>
                          </a:solidFill>
                          <a:latin typeface="Cambria Math" panose="02040503050406030204" pitchFamily="18" charset="0"/>
                        </a:rPr>
                        <m:t>+</m:t>
                      </m:r>
                      <m:sSub>
                        <m:sSubPr>
                          <m:ctrlPr>
                            <a:rPr lang="pt-BR" altLang="zh-CN" sz="2000" i="1">
                              <a:solidFill>
                                <a:schemeClr val="tx1">
                                  <a:lumMod val="50000"/>
                                  <a:lumOff val="50000"/>
                                </a:schemeClr>
                              </a:solidFill>
                              <a:latin typeface="Cambria Math" panose="02040503050406030204" pitchFamily="18" charset="0"/>
                            </a:rPr>
                          </m:ctrlPr>
                        </m:sSubPr>
                        <m:e>
                          <m:r>
                            <a:rPr lang="pt-BR" altLang="zh-CN" sz="2000" i="1">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32</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i="1">
                              <a:solidFill>
                                <a:schemeClr val="tx1">
                                  <a:lumMod val="50000"/>
                                  <a:lumOff val="50000"/>
                                </a:schemeClr>
                              </a:solidFill>
                              <a:latin typeface="Cambria Math" panose="02040503050406030204" pitchFamily="18" charset="0"/>
                            </a:rPr>
                            <m:t>𝑥</m:t>
                          </m:r>
                        </m:e>
                        <m:sub>
                          <m:r>
                            <a:rPr lang="en-US" altLang="zh-CN" sz="2000" i="1">
                              <a:solidFill>
                                <a:schemeClr val="tx1">
                                  <a:lumMod val="50000"/>
                                  <a:lumOff val="50000"/>
                                </a:schemeClr>
                              </a:solidFill>
                              <a:latin typeface="Cambria Math" panose="02040503050406030204" pitchFamily="18" charset="0"/>
                            </a:rPr>
                            <m:t>1</m:t>
                          </m:r>
                        </m:sub>
                      </m:sSub>
                      <m:r>
                        <a:rPr lang="pt-BR" altLang="zh-CN" sz="2000" i="1">
                          <a:solidFill>
                            <a:schemeClr val="tx1">
                              <a:lumMod val="50000"/>
                              <a:lumOff val="50000"/>
                            </a:schemeClr>
                          </a:solidFill>
                          <a:latin typeface="Cambria Math" panose="02040503050406030204" pitchFamily="18" charset="0"/>
                        </a:rPr>
                        <m:t>+</m:t>
                      </m:r>
                      <m:sSub>
                        <m:sSubPr>
                          <m:ctrlPr>
                            <a:rPr lang="pt-BR" altLang="zh-CN" sz="2000" i="1">
                              <a:solidFill>
                                <a:schemeClr val="tx1">
                                  <a:lumMod val="50000"/>
                                  <a:lumOff val="50000"/>
                                </a:schemeClr>
                              </a:solidFill>
                              <a:latin typeface="Cambria Math" panose="02040503050406030204" pitchFamily="18" charset="0"/>
                            </a:rPr>
                          </m:ctrlPr>
                        </m:sSubPr>
                        <m:e>
                          <m:sSub>
                            <m:sSubPr>
                              <m:ctrlPr>
                                <a:rPr lang="pt-BR" altLang="zh-CN" sz="2000" i="1">
                                  <a:solidFill>
                                    <a:schemeClr val="tx1">
                                      <a:lumMod val="50000"/>
                                      <a:lumOff val="50000"/>
                                    </a:schemeClr>
                                  </a:solidFill>
                                  <a:latin typeface="Cambria Math" panose="02040503050406030204" pitchFamily="18" charset="0"/>
                                </a:rPr>
                              </m:ctrlPr>
                            </m:sSubPr>
                            <m:e>
                              <m:r>
                                <a:rPr lang="pt-BR" altLang="zh-CN" sz="2000" i="1">
                                  <a:solidFill>
                                    <a:schemeClr val="tx1">
                                      <a:lumMod val="50000"/>
                                      <a:lumOff val="50000"/>
                                    </a:schemeClr>
                                  </a:solidFill>
                                  <a:latin typeface="Cambria Math" panose="02040503050406030204" pitchFamily="18" charset="0"/>
                                </a:rPr>
                                <m:t>𝑎</m:t>
                              </m:r>
                            </m:e>
                            <m:sub>
                              <m:r>
                                <a:rPr lang="en-US" altLang="zh-CN" sz="2000" b="0" i="1" smtClean="0">
                                  <a:solidFill>
                                    <a:schemeClr val="tx1">
                                      <a:lumMod val="50000"/>
                                      <a:lumOff val="50000"/>
                                    </a:schemeClr>
                                  </a:solidFill>
                                  <a:latin typeface="Cambria Math" panose="02040503050406030204" pitchFamily="18" charset="0"/>
                                </a:rPr>
                                <m:t>33</m:t>
                              </m:r>
                            </m:sub>
                          </m:sSub>
                          <m:sSub>
                            <m:sSubPr>
                              <m:ctrlPr>
                                <a:rPr lang="pt-BR" altLang="zh-CN" sz="2000" i="1">
                                  <a:solidFill>
                                    <a:schemeClr val="tx1">
                                      <a:lumMod val="50000"/>
                                      <a:lumOff val="50000"/>
                                    </a:schemeClr>
                                  </a:solidFill>
                                  <a:latin typeface="Cambria Math" panose="02040503050406030204" pitchFamily="18" charset="0"/>
                                </a:rPr>
                              </m:ctrlPr>
                            </m:sSubPr>
                            <m:e>
                              <m:r>
                                <a:rPr lang="en-US" altLang="zh-CN" sz="2000" i="1">
                                  <a:solidFill>
                                    <a:schemeClr val="tx1">
                                      <a:lumMod val="50000"/>
                                      <a:lumOff val="50000"/>
                                    </a:schemeClr>
                                  </a:solidFill>
                                  <a:latin typeface="Cambria Math" panose="02040503050406030204" pitchFamily="18" charset="0"/>
                                </a:rPr>
                                <m:t>𝑥</m:t>
                              </m:r>
                            </m:e>
                            <m:sub>
                              <m:r>
                                <a:rPr lang="en-US" altLang="zh-CN" sz="2000" b="0" i="1" smtClean="0">
                                  <a:solidFill>
                                    <a:schemeClr val="tx1">
                                      <a:lumMod val="50000"/>
                                      <a:lumOff val="50000"/>
                                    </a:schemeClr>
                                  </a:solidFill>
                                  <a:latin typeface="Cambria Math" panose="02040503050406030204" pitchFamily="18" charset="0"/>
                                </a:rPr>
                                <m:t>3</m:t>
                              </m:r>
                            </m:sub>
                          </m:sSub>
                          <m:r>
                            <a:rPr lang="pt-BR" altLang="zh-CN" sz="2000" i="1">
                              <a:solidFill>
                                <a:schemeClr val="tx1">
                                  <a:lumMod val="50000"/>
                                  <a:lumOff val="50000"/>
                                </a:schemeClr>
                              </a:solidFill>
                              <a:latin typeface="Cambria Math" panose="02040503050406030204" pitchFamily="18" charset="0"/>
                            </a:rPr>
                            <m:t>+</m:t>
                          </m:r>
                          <m:r>
                            <a:rPr lang="en-US" altLang="zh-CN" sz="2000" b="0" i="1" smtClean="0">
                              <a:solidFill>
                                <a:schemeClr val="tx1">
                                  <a:lumMod val="50000"/>
                                  <a:lumOff val="50000"/>
                                </a:schemeClr>
                              </a:solidFill>
                              <a:latin typeface="Cambria Math" panose="02040503050406030204" pitchFamily="18" charset="0"/>
                            </a:rPr>
                            <m:t>𝑏</m:t>
                          </m:r>
                        </m:e>
                        <m:sub>
                          <m:r>
                            <a:rPr lang="en-US" altLang="zh-CN" sz="2000" b="0" i="1" smtClean="0">
                              <a:solidFill>
                                <a:schemeClr val="tx1">
                                  <a:lumMod val="50000"/>
                                  <a:lumOff val="50000"/>
                                </a:schemeClr>
                              </a:solidFill>
                              <a:latin typeface="Cambria Math" panose="02040503050406030204" pitchFamily="18" charset="0"/>
                            </a:rPr>
                            <m:t>3</m:t>
                          </m:r>
                          <m:r>
                            <a:rPr lang="en-US" altLang="zh-CN" sz="2000" i="1" smtClean="0">
                              <a:solidFill>
                                <a:schemeClr val="tx1">
                                  <a:lumMod val="50000"/>
                                  <a:lumOff val="50000"/>
                                </a:schemeClr>
                              </a:solidFill>
                              <a:latin typeface="Cambria Math" panose="02040503050406030204" pitchFamily="18" charset="0"/>
                            </a:rPr>
                            <m:t>1</m:t>
                          </m:r>
                        </m:sub>
                      </m:sSub>
                    </m:oMath>
                  </m:oMathPara>
                </a14:m>
                <a:endParaRPr lang="en-US" altLang="zh-CN" sz="2000" dirty="0">
                  <a:solidFill>
                    <a:schemeClr val="tx1">
                      <a:lumMod val="50000"/>
                      <a:lumOff val="50000"/>
                    </a:schemeClr>
                  </a:solidFill>
                  <a:latin typeface="Helvetica Neue"/>
                </a:endParaRPr>
              </a:p>
            </p:txBody>
          </p:sp>
        </mc:Choice>
        <mc:Fallback xmlns="">
          <p:sp>
            <p:nvSpPr>
              <p:cNvPr id="54" name="矩形 53"/>
              <p:cNvSpPr>
                <a:spLocks noRot="1" noChangeAspect="1" noMove="1" noResize="1" noEditPoints="1" noAdjustHandles="1" noChangeArrowheads="1" noChangeShapeType="1" noTextEdit="1"/>
              </p:cNvSpPr>
              <p:nvPr/>
            </p:nvSpPr>
            <p:spPr>
              <a:xfrm>
                <a:off x="3299257" y="2141450"/>
                <a:ext cx="5597997" cy="413511"/>
              </a:xfrm>
              <a:prstGeom prst="rect">
                <a:avLst/>
              </a:prstGeom>
              <a:blipFill rotWithShape="0">
                <a:blip r:embed="rId13"/>
                <a:stretch>
                  <a:fillRect/>
                </a:stretch>
              </a:blipFill>
            </p:spPr>
            <p:txBody>
              <a:bodyPr/>
              <a:lstStyle/>
              <a:p>
                <a:r>
                  <a:rPr lang="zh-CN" altLang="en-US">
                    <a:noFill/>
                  </a:rPr>
                  <a:t> </a:t>
                </a:r>
              </a:p>
            </p:txBody>
          </p:sp>
        </mc:Fallback>
      </mc:AlternateContent>
      <p:sp>
        <p:nvSpPr>
          <p:cNvPr id="56" name="矩形 55"/>
          <p:cNvSpPr/>
          <p:nvPr/>
        </p:nvSpPr>
        <p:spPr>
          <a:xfrm>
            <a:off x="7533483" y="1785097"/>
            <a:ext cx="2085166" cy="461665"/>
          </a:xfrm>
          <a:prstGeom prst="rect">
            <a:avLst/>
          </a:prstGeom>
        </p:spPr>
        <p:txBody>
          <a:bodyPr wrap="square">
            <a:spAutoFit/>
          </a:bodyPr>
          <a:lstStyle/>
          <a:p>
            <a:r>
              <a:rPr lang="zh-CN" altLang="en-US" sz="2400" dirty="0" smtClean="0">
                <a:solidFill>
                  <a:schemeClr val="tx1"/>
                </a:solidFill>
                <a:latin typeface="新宋体" panose="02010609030101010101" pitchFamily="49" charset="-122"/>
                <a:ea typeface="新宋体" panose="02010609030101010101" pitchFamily="49" charset="-122"/>
              </a:rPr>
              <a:t>（线性层）</a:t>
            </a:r>
            <a:endParaRPr lang="en-US" altLang="zh-CN" sz="2400" dirty="0">
              <a:solidFill>
                <a:schemeClr val="tx1"/>
              </a:solidFill>
              <a:latin typeface="新宋体" panose="02010609030101010101" pitchFamily="49" charset="-122"/>
              <a:ea typeface="新宋体" panose="02010609030101010101" pitchFamily="49" charset="-122"/>
            </a:endParaRPr>
          </a:p>
        </p:txBody>
      </p:sp>
      <p:pic>
        <p:nvPicPr>
          <p:cNvPr id="57" name="图片 56" descr="屏幕剪辑"/>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73658" y="3377557"/>
            <a:ext cx="3224597" cy="2228984"/>
          </a:xfrm>
          <a:prstGeom prst="rect">
            <a:avLst/>
          </a:prstGeom>
        </p:spPr>
      </p:pic>
      <p:sp>
        <p:nvSpPr>
          <p:cNvPr id="58" name="矩形 57"/>
          <p:cNvSpPr/>
          <p:nvPr/>
        </p:nvSpPr>
        <p:spPr>
          <a:xfrm>
            <a:off x="7533483" y="4480643"/>
            <a:ext cx="3192574" cy="461665"/>
          </a:xfrm>
          <a:prstGeom prst="rect">
            <a:avLst/>
          </a:prstGeom>
        </p:spPr>
        <p:txBody>
          <a:bodyPr wrap="square">
            <a:spAutoFit/>
          </a:bodyPr>
          <a:lstStyle/>
          <a:p>
            <a:r>
              <a:rPr lang="zh-CN" altLang="en-US" sz="2400" dirty="0" smtClean="0">
                <a:solidFill>
                  <a:schemeClr val="tx1"/>
                </a:solidFill>
                <a:latin typeface="新宋体" panose="02010609030101010101" pitchFamily="49" charset="-122"/>
                <a:ea typeface="新宋体" panose="02010609030101010101" pitchFamily="49" charset="-122"/>
              </a:rPr>
              <a:t>（</a:t>
            </a:r>
            <a:r>
              <a:rPr lang="en-US" altLang="zh-CN" sz="2400" dirty="0" err="1" smtClean="0">
                <a:solidFill>
                  <a:schemeClr val="tx1"/>
                </a:solidFill>
                <a:latin typeface="新宋体" panose="02010609030101010101" pitchFamily="49" charset="-122"/>
                <a:ea typeface="新宋体" panose="02010609030101010101" pitchFamily="49" charset="-122"/>
              </a:rPr>
              <a:t>softmax</a:t>
            </a:r>
            <a:r>
              <a:rPr lang="zh-CN" altLang="en-US" sz="2400" dirty="0" smtClean="0">
                <a:solidFill>
                  <a:schemeClr val="tx1"/>
                </a:solidFill>
                <a:latin typeface="新宋体" panose="02010609030101010101" pitchFamily="49" charset="-122"/>
                <a:ea typeface="新宋体" panose="02010609030101010101" pitchFamily="49" charset="-122"/>
              </a:rPr>
              <a:t>激活）</a:t>
            </a:r>
            <a:endParaRPr lang="en-US" altLang="zh-CN" sz="2400" dirty="0">
              <a:solidFill>
                <a:schemeClr val="tx1"/>
              </a:solidFill>
              <a:latin typeface="新宋体" panose="02010609030101010101" pitchFamily="49" charset="-122"/>
              <a:ea typeface="新宋体" panose="02010609030101010101" pitchFamily="49" charset="-122"/>
            </a:endParaRPr>
          </a:p>
        </p:txBody>
      </p:sp>
      <p:sp>
        <p:nvSpPr>
          <p:cNvPr id="60" name="下箭头 59"/>
          <p:cNvSpPr/>
          <p:nvPr/>
        </p:nvSpPr>
        <p:spPr>
          <a:xfrm>
            <a:off x="4577730" y="2750259"/>
            <a:ext cx="540000" cy="432000"/>
          </a:xfrm>
          <a:prstGeom prst="downArrow">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mc:AlternateContent xmlns:mc="http://schemas.openxmlformats.org/markup-compatibility/2006" xmlns:a14="http://schemas.microsoft.com/office/drawing/2010/main">
        <mc:Choice Requires="a14">
          <p:sp>
            <p:nvSpPr>
              <p:cNvPr id="61" name="矩形 60"/>
              <p:cNvSpPr/>
              <p:nvPr/>
            </p:nvSpPr>
            <p:spPr>
              <a:xfrm>
                <a:off x="2957924" y="5787080"/>
                <a:ext cx="7419789"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激活函数将</a:t>
                </a:r>
                <a:r>
                  <a:rPr lang="zh-CN" altLang="en-US" dirty="0">
                    <a:solidFill>
                      <a:schemeClr val="tx1"/>
                    </a:solidFill>
                    <a:latin typeface="Helvetica Neue"/>
                  </a:rPr>
                  <a:t>（</a:t>
                </a:r>
                <a14:m>
                  <m:oMath xmlns:m="http://schemas.openxmlformats.org/officeDocument/2006/math">
                    <m:sSub>
                      <m:sSubPr>
                        <m:ctrlPr>
                          <a:rPr lang="pt-BR"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pt-BR"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r>
                      <a:rPr lang="pt-BR" altLang="zh-CN" i="1">
                        <a:latin typeface="Cambria Math" panose="02040503050406030204" pitchFamily="18" charset="0"/>
                      </a:rPr>
                      <m:t> </m:t>
                    </m:r>
                  </m:oMath>
                </a14:m>
                <a:r>
                  <a:rPr lang="zh-CN" altLang="en-US" dirty="0" smtClean="0">
                    <a:solidFill>
                      <a:schemeClr val="tx1"/>
                    </a:solidFill>
                    <a:latin typeface="Helvetica Neue"/>
                  </a:rPr>
                  <a:t>）变为概率值，即</a:t>
                </a:r>
                <a14:m>
                  <m:oMath xmlns:m="http://schemas.openxmlformats.org/officeDocument/2006/math">
                    <m:sSub>
                      <m:sSubPr>
                        <m:ctrlPr>
                          <a:rPr lang="pt-BR" altLang="zh-CN" i="1">
                            <a:latin typeface="Cambria Math" panose="02040503050406030204" pitchFamily="18" charset="0"/>
                          </a:rPr>
                        </m:ctrlPr>
                      </m:sSubPr>
                      <m:e>
                        <m:r>
                          <a:rPr lang="en-US" altLang="zh-CN" i="1">
                            <a:latin typeface="Cambria Math" panose="02040503050406030204" pitchFamily="18" charset="0"/>
                          </a:rPr>
                          <m:t>𝑦</m:t>
                        </m:r>
                      </m:e>
                      <m:sub>
                        <m:r>
                          <m:rPr>
                            <m:sty m:val="p"/>
                          </m:rPr>
                          <a:rPr lang="en-US" altLang="zh-CN" i="1">
                            <a:latin typeface="Cambria Math" panose="02040503050406030204" pitchFamily="18" charset="0"/>
                          </a:rPr>
                          <m:t>i</m:t>
                        </m:r>
                      </m:sub>
                    </m:sSub>
                    <m:r>
                      <a:rPr lang="en-US" altLang="zh-CN" b="0" i="0" smtClean="0">
                        <a:latin typeface="Cambria Math" panose="02040503050406030204" pitchFamily="18" charset="0"/>
                      </a:rPr>
                      <m:t>&gt;0</m:t>
                    </m:r>
                  </m:oMath>
                </a14:m>
                <a:r>
                  <a:rPr lang="en-US" altLang="zh-CN" dirty="0" smtClean="0">
                    <a:solidFill>
                      <a:schemeClr val="tx1"/>
                    </a:solidFill>
                    <a:latin typeface="新宋体" panose="02010609030101010101" pitchFamily="49" charset="-122"/>
                    <a:ea typeface="新宋体" panose="02010609030101010101" pitchFamily="49" charset="-122"/>
                  </a:rPr>
                  <a:t> </a:t>
                </a:r>
                <a:r>
                  <a:rPr lang="zh-CN" altLang="en-US" dirty="0" smtClean="0">
                    <a:solidFill>
                      <a:schemeClr val="tx1"/>
                    </a:solidFill>
                    <a:latin typeface="新宋体" panose="02010609030101010101" pitchFamily="49" charset="-122"/>
                    <a:ea typeface="新宋体" panose="02010609030101010101" pitchFamily="49" charset="-122"/>
                  </a:rPr>
                  <a:t>且</a:t>
                </a:r>
                <a:endParaRPr lang="en-US" altLang="zh-CN" dirty="0">
                  <a:solidFill>
                    <a:schemeClr val="tx1"/>
                  </a:solidFill>
                  <a:latin typeface="新宋体" panose="02010609030101010101" pitchFamily="49" charset="-122"/>
                  <a:ea typeface="新宋体" panose="02010609030101010101" pitchFamily="49" charset="-122"/>
                </a:endParaRPr>
              </a:p>
            </p:txBody>
          </p:sp>
        </mc:Choice>
        <mc:Fallback xmlns="">
          <p:sp>
            <p:nvSpPr>
              <p:cNvPr id="61" name="矩形 60"/>
              <p:cNvSpPr>
                <a:spLocks noRot="1" noChangeAspect="1" noMove="1" noResize="1" noEditPoints="1" noAdjustHandles="1" noChangeArrowheads="1" noChangeShapeType="1" noTextEdit="1"/>
              </p:cNvSpPr>
              <p:nvPr/>
            </p:nvSpPr>
            <p:spPr>
              <a:xfrm>
                <a:off x="2957924" y="5787080"/>
                <a:ext cx="7419789" cy="369332"/>
              </a:xfrm>
              <a:prstGeom prst="rect">
                <a:avLst/>
              </a:prstGeom>
              <a:blipFill rotWithShape="0">
                <a:blip r:embed="rId15"/>
                <a:stretch>
                  <a:fillRect l="-657" t="-1311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8153492" y="5536144"/>
                <a:ext cx="1055224" cy="8034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nary>
                        <m:naryPr>
                          <m:chr m:val="∑"/>
                          <m:ctrlPr>
                            <a:rPr kumimoji="0" lang="pt-BR" altLang="zh-CN"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等线"/>
                            </a:rPr>
                          </m:ctrlPr>
                        </m:naryPr>
                        <m:sub/>
                        <m:sup/>
                        <m:e>
                          <m:sSub>
                            <m:sSubPr>
                              <m:ctrlPr>
                                <a:rPr kumimoji="0" lang="pt-BR" altLang="zh-CN"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等线"/>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等线"/>
                                </a:rPr>
                                <m:t>𝑦</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ea typeface="+mn-ea"/>
                                  <a:cs typeface="+mn-cs"/>
                                  <a:sym typeface="等线"/>
                                </a:rPr>
                                <m:t>𝑖</m:t>
                              </m:r>
                            </m:sub>
                          </m:sSub>
                          <m:r>
                            <a:rPr lang="pt-BR" altLang="zh-CN" i="1">
                              <a:latin typeface="Cambria Math" panose="02040503050406030204" pitchFamily="18" charset="0"/>
                            </a:rPr>
                            <m:t>=</m:t>
                          </m:r>
                          <m:r>
                            <a:rPr lang="en-US" altLang="zh-CN" b="0" i="1" smtClean="0">
                              <a:latin typeface="Cambria Math" panose="02040503050406030204" pitchFamily="18" charset="0"/>
                            </a:rPr>
                            <m:t>1</m:t>
                          </m:r>
                        </m:e>
                      </m:nary>
                    </m:oMath>
                  </m:oMathPara>
                </a14:m>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8153492" y="5536144"/>
                <a:ext cx="1055224" cy="803490"/>
              </a:xfrm>
              <a:prstGeom prst="rect">
                <a:avLst/>
              </a:prstGeom>
              <a:blipFill rotWithShape="0">
                <a:blip r:embed="rId16"/>
                <a:stretch>
                  <a:fillRect/>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35301839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90321"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的稳定性与创造力</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温度参数</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57" name="图片 5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5572"/>
            <a:ext cx="3224597" cy="2228984"/>
          </a:xfrm>
          <a:prstGeom prst="rect">
            <a:avLst/>
          </a:prstGeom>
        </p:spPr>
      </p:pic>
      <mc:AlternateContent xmlns:mc="http://schemas.openxmlformats.org/markup-compatibility/2006" xmlns:a14="http://schemas.microsoft.com/office/drawing/2010/main">
        <mc:Choice Requires="a14">
          <p:sp>
            <p:nvSpPr>
              <p:cNvPr id="58" name="矩形 57"/>
              <p:cNvSpPr/>
              <p:nvPr/>
            </p:nvSpPr>
            <p:spPr>
              <a:xfrm>
                <a:off x="227678" y="3537292"/>
                <a:ext cx="6642961" cy="1754326"/>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在</a:t>
                </a:r>
                <a:r>
                  <a:rPr lang="en-US" altLang="zh-CN" dirty="0" err="1" smtClean="0">
                    <a:solidFill>
                      <a:schemeClr val="tx1"/>
                    </a:solidFill>
                    <a:latin typeface="新宋体" panose="02010609030101010101" pitchFamily="49" charset="-122"/>
                    <a:ea typeface="新宋体" panose="02010609030101010101" pitchFamily="49" charset="-122"/>
                  </a:rPr>
                  <a:t>softmax</a:t>
                </a:r>
                <a:r>
                  <a:rPr lang="zh-CN" altLang="en-US" dirty="0" smtClean="0">
                    <a:solidFill>
                      <a:schemeClr val="tx1"/>
                    </a:solidFill>
                    <a:latin typeface="新宋体" panose="02010609030101010101" pitchFamily="49" charset="-122"/>
                    <a:ea typeface="新宋体" panose="02010609030101010101" pitchFamily="49" charset="-122"/>
                  </a:rPr>
                  <a:t>基础上引入温度超参数</a:t>
                </a:r>
                <a:r>
                  <a:rPr lang="en-US" altLang="zh-CN" dirty="0" smtClean="0">
                    <a:solidFill>
                      <a:schemeClr val="tx1"/>
                    </a:solidFill>
                    <a:latin typeface="新宋体" panose="02010609030101010101" pitchFamily="49" charset="-122"/>
                    <a:ea typeface="新宋体" panose="02010609030101010101" pitchFamily="49" charset="-122"/>
                  </a:rPr>
                  <a:t>t</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dirty="0" smtClean="0">
                    <a:solidFill>
                      <a:schemeClr val="tx1"/>
                    </a:solidFill>
                    <a:latin typeface="新宋体" panose="02010609030101010101" pitchFamily="49" charset="-122"/>
                    <a:ea typeface="新宋体" panose="02010609030101010101" pitchFamily="49" charset="-122"/>
                  </a:rPr>
                  <a:t>temperature</a:t>
                </a:r>
                <a:r>
                  <a:rPr lang="zh-CN" altLang="en-US" dirty="0" smtClean="0">
                    <a:solidFill>
                      <a:schemeClr val="tx1"/>
                    </a:solidFill>
                    <a:latin typeface="新宋体" panose="02010609030101010101" pitchFamily="49" charset="-122"/>
                    <a:ea typeface="新宋体" panose="02010609030101010101" pitchFamily="49" charset="-122"/>
                  </a:rPr>
                  <a:t>）进行控制。</a:t>
                </a:r>
                <a:endParaRPr lang="en-US" altLang="zh-CN" dirty="0" smtClean="0">
                  <a:solidFill>
                    <a:schemeClr val="tx1"/>
                  </a:solidFill>
                  <a:latin typeface="新宋体" panose="02010609030101010101" pitchFamily="49" charset="-122"/>
                  <a:ea typeface="新宋体" panose="02010609030101010101" pitchFamily="49" charset="-122"/>
                </a:endParaRPr>
              </a:p>
              <a:p>
                <a:endParaRPr lang="en-US" altLang="zh-CN" dirty="0" smtClean="0">
                  <a:solidFill>
                    <a:schemeClr val="tx1"/>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当</a:t>
                </a:r>
                <a:r>
                  <a:rPr lang="en-US" altLang="zh-CN" b="1" dirty="0" smtClean="0">
                    <a:solidFill>
                      <a:srgbClr val="FF0000"/>
                    </a:solidFill>
                    <a:latin typeface="新宋体" panose="02010609030101010101" pitchFamily="49" charset="-122"/>
                    <a:ea typeface="新宋体" panose="02010609030101010101" pitchFamily="49" charset="-122"/>
                  </a:rPr>
                  <a:t>t=1</a:t>
                </a:r>
                <a:r>
                  <a:rPr lang="zh-CN" altLang="en-US" dirty="0" smtClean="0">
                    <a:solidFill>
                      <a:srgbClr val="FF0000"/>
                    </a:solidFill>
                    <a:latin typeface="新宋体" panose="02010609030101010101" pitchFamily="49" charset="-122"/>
                    <a:ea typeface="新宋体" panose="02010609030101010101" pitchFamily="49" charset="-122"/>
                  </a:rPr>
                  <a:t>：与原公式等价。</a:t>
                </a:r>
                <a:endParaRPr lang="en-US" altLang="zh-CN" dirty="0" smtClean="0">
                  <a:solidFill>
                    <a:srgbClr val="FF0000"/>
                  </a:solidFill>
                  <a:latin typeface="新宋体" panose="02010609030101010101" pitchFamily="49" charset="-122"/>
                  <a:ea typeface="新宋体" panose="02010609030101010101" pitchFamily="49" charset="-122"/>
                </a:endParaRPr>
              </a:p>
              <a:p>
                <a:pPr marL="285750" indent="-285750">
                  <a:buFont typeface="Arial" panose="020B0604020202020204" pitchFamily="34" charset="0"/>
                  <a:buChar char="•"/>
                </a:pPr>
                <a:r>
                  <a:rPr lang="zh-CN" altLang="en-US" dirty="0" smtClean="0">
                    <a:solidFill>
                      <a:srgbClr val="FF0000"/>
                    </a:solidFill>
                    <a:latin typeface="新宋体" panose="02010609030101010101" pitchFamily="49" charset="-122"/>
                    <a:ea typeface="新宋体" panose="02010609030101010101" pitchFamily="49" charset="-122"/>
                  </a:rPr>
                  <a:t>当</a:t>
                </a:r>
                <a:r>
                  <a:rPr lang="en-US" altLang="zh-CN" b="1" dirty="0" smtClean="0">
                    <a:solidFill>
                      <a:srgbClr val="FF0000"/>
                    </a:solidFill>
                    <a:latin typeface="新宋体" panose="02010609030101010101" pitchFamily="49" charset="-122"/>
                    <a:ea typeface="新宋体" panose="02010609030101010101" pitchFamily="49" charset="-122"/>
                  </a:rPr>
                  <a:t>t&lt;1</a:t>
                </a:r>
                <a:r>
                  <a:rPr lang="zh-CN" altLang="en-US" dirty="0" smtClean="0">
                    <a:solidFill>
                      <a:srgbClr val="FF0000"/>
                    </a:solidFill>
                    <a:latin typeface="新宋体" panose="02010609030101010101" pitchFamily="49" charset="-122"/>
                    <a:ea typeface="新宋体" panose="02010609030101010101" pitchFamily="49" charset="-122"/>
                  </a:rPr>
                  <a:t>：随着</a:t>
                </a:r>
                <a:r>
                  <a:rPr lang="en-US" altLang="zh-CN" dirty="0" smtClean="0">
                    <a:solidFill>
                      <a:srgbClr val="FF0000"/>
                    </a:solidFill>
                    <a:latin typeface="新宋体" panose="02010609030101010101" pitchFamily="49" charset="-122"/>
                    <a:ea typeface="新宋体" panose="02010609030101010101" pitchFamily="49" charset="-122"/>
                  </a:rPr>
                  <a:t>t</a:t>
                </a:r>
                <a:r>
                  <a:rPr lang="zh-CN" altLang="en-US" dirty="0" smtClean="0">
                    <a:solidFill>
                      <a:srgbClr val="FF0000"/>
                    </a:solidFill>
                    <a:latin typeface="新宋体" panose="02010609030101010101" pitchFamily="49" charset="-122"/>
                    <a:ea typeface="新宋体" panose="02010609030101010101" pitchFamily="49" charset="-122"/>
                  </a:rPr>
                  <a:t>变小</a:t>
                </a:r>
                <a:r>
                  <a:rPr lang="zh-CN" altLang="en-US" dirty="0">
                    <a:solidFill>
                      <a:srgbClr val="FF0000"/>
                    </a:solidFill>
                    <a:latin typeface="Helvetica Neue"/>
                  </a:rPr>
                  <a:t>（</a:t>
                </a:r>
                <a14:m>
                  <m:oMath xmlns:m="http://schemas.openxmlformats.org/officeDocument/2006/math">
                    <m:sSub>
                      <m:sSubPr>
                        <m:ctrlPr>
                          <a:rPr lang="pt-BR"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pt-BR"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pt-BR"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3</m:t>
                        </m:r>
                      </m:sub>
                    </m:sSub>
                    <m:r>
                      <a:rPr lang="pt-BR" altLang="zh-CN" i="1">
                        <a:solidFill>
                          <a:srgbClr val="FF0000"/>
                        </a:solidFill>
                        <a:latin typeface="Cambria Math" panose="02040503050406030204" pitchFamily="18" charset="0"/>
                      </a:rPr>
                      <m:t> </m:t>
                    </m:r>
                  </m:oMath>
                </a14:m>
                <a:r>
                  <a:rPr lang="zh-CN" altLang="en-US" dirty="0" smtClean="0">
                    <a:solidFill>
                      <a:srgbClr val="FF0000"/>
                    </a:solidFill>
                    <a:latin typeface="Helvetica Neue"/>
                  </a:rPr>
                  <a:t>）相对差异变大。</a:t>
                </a:r>
                <a:endParaRPr lang="en-US" altLang="zh-CN" dirty="0" smtClean="0">
                  <a:solidFill>
                    <a:srgbClr val="FF0000"/>
                  </a:solidFill>
                  <a:latin typeface="Helvetica Neue"/>
                </a:endParaRPr>
              </a:p>
              <a:p>
                <a:pPr marL="285750" indent="-285750">
                  <a:buFont typeface="Arial" panose="020B0604020202020204" pitchFamily="34" charset="0"/>
                  <a:buChar char="•"/>
                </a:pPr>
                <a:r>
                  <a:rPr lang="zh-CN" altLang="en-US" dirty="0">
                    <a:solidFill>
                      <a:srgbClr val="FF0000"/>
                    </a:solidFill>
                    <a:latin typeface="新宋体" panose="02010609030101010101" pitchFamily="49" charset="-122"/>
                    <a:ea typeface="新宋体" panose="02010609030101010101" pitchFamily="49" charset="-122"/>
                  </a:rPr>
                  <a:t>当</a:t>
                </a:r>
                <a:r>
                  <a:rPr lang="en-US" altLang="zh-CN" b="1" dirty="0" smtClean="0">
                    <a:solidFill>
                      <a:srgbClr val="FF0000"/>
                    </a:solidFill>
                    <a:latin typeface="新宋体" panose="02010609030101010101" pitchFamily="49" charset="-122"/>
                    <a:ea typeface="新宋体" panose="02010609030101010101" pitchFamily="49" charset="-122"/>
                  </a:rPr>
                  <a:t>t&gt;1</a:t>
                </a:r>
                <a:r>
                  <a:rPr lang="zh-CN" altLang="en-US" dirty="0" smtClean="0">
                    <a:solidFill>
                      <a:srgbClr val="FF0000"/>
                    </a:solidFill>
                    <a:latin typeface="新宋体" panose="02010609030101010101" pitchFamily="49" charset="-122"/>
                    <a:ea typeface="新宋体" panose="02010609030101010101" pitchFamily="49" charset="-122"/>
                  </a:rPr>
                  <a:t>：随着</a:t>
                </a:r>
                <a:r>
                  <a:rPr lang="en-US" altLang="zh-CN" dirty="0">
                    <a:solidFill>
                      <a:srgbClr val="FF0000"/>
                    </a:solidFill>
                    <a:latin typeface="新宋体" panose="02010609030101010101" pitchFamily="49" charset="-122"/>
                    <a:ea typeface="新宋体" panose="02010609030101010101" pitchFamily="49" charset="-122"/>
                  </a:rPr>
                  <a:t>t</a:t>
                </a:r>
                <a:r>
                  <a:rPr lang="zh-CN" altLang="en-US" dirty="0" smtClean="0">
                    <a:solidFill>
                      <a:srgbClr val="FF0000"/>
                    </a:solidFill>
                    <a:latin typeface="新宋体" panose="02010609030101010101" pitchFamily="49" charset="-122"/>
                    <a:ea typeface="新宋体" panose="02010609030101010101" pitchFamily="49" charset="-122"/>
                  </a:rPr>
                  <a:t>变大</a:t>
                </a:r>
                <a:r>
                  <a:rPr lang="zh-CN" altLang="en-US" dirty="0" smtClean="0">
                    <a:solidFill>
                      <a:srgbClr val="FF0000"/>
                    </a:solidFill>
                    <a:latin typeface="Helvetica Neue"/>
                  </a:rPr>
                  <a:t>（</a:t>
                </a:r>
                <a14:m>
                  <m:oMath xmlns:m="http://schemas.openxmlformats.org/officeDocument/2006/math">
                    <m:sSub>
                      <m:sSubPr>
                        <m:ctrlPr>
                          <a:rPr lang="pt-BR"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1</m:t>
                        </m:r>
                      </m:sub>
                    </m:sSub>
                    <m:r>
                      <a:rPr lang="en-US" altLang="zh-CN" i="1">
                        <a:solidFill>
                          <a:srgbClr val="FF0000"/>
                        </a:solidFill>
                        <a:latin typeface="Cambria Math" panose="02040503050406030204" pitchFamily="18" charset="0"/>
                      </a:rPr>
                      <m:t>,</m:t>
                    </m:r>
                    <m:sSub>
                      <m:sSubPr>
                        <m:ctrlPr>
                          <a:rPr lang="pt-BR"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pt-BR"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3</m:t>
                        </m:r>
                      </m:sub>
                    </m:sSub>
                    <m:r>
                      <a:rPr lang="pt-BR" altLang="zh-CN" i="1">
                        <a:solidFill>
                          <a:srgbClr val="FF0000"/>
                        </a:solidFill>
                        <a:latin typeface="Cambria Math" panose="02040503050406030204" pitchFamily="18" charset="0"/>
                      </a:rPr>
                      <m:t> </m:t>
                    </m:r>
                  </m:oMath>
                </a14:m>
                <a:r>
                  <a:rPr lang="zh-CN" altLang="en-US" dirty="0">
                    <a:solidFill>
                      <a:srgbClr val="FF0000"/>
                    </a:solidFill>
                    <a:latin typeface="Helvetica Neue"/>
                  </a:rPr>
                  <a:t>）相对差异</a:t>
                </a:r>
                <a:r>
                  <a:rPr lang="zh-CN" altLang="en-US" dirty="0" smtClean="0">
                    <a:solidFill>
                      <a:srgbClr val="FF0000"/>
                    </a:solidFill>
                    <a:latin typeface="Helvetica Neue"/>
                  </a:rPr>
                  <a:t>变小</a:t>
                </a:r>
                <a:r>
                  <a:rPr lang="zh-CN" altLang="en-US" dirty="0" smtClean="0">
                    <a:solidFill>
                      <a:schemeClr val="tx1"/>
                    </a:solidFill>
                    <a:latin typeface="Helvetica Neue"/>
                  </a:rPr>
                  <a:t>。</a:t>
                </a:r>
                <a:endParaRPr lang="en-US" altLang="zh-CN" dirty="0">
                  <a:solidFill>
                    <a:schemeClr val="tx1"/>
                  </a:solidFill>
                  <a:latin typeface="Helvetica Neue"/>
                </a:endParaRPr>
              </a:p>
              <a:p>
                <a:endParaRPr lang="en-US" altLang="zh-CN" dirty="0">
                  <a:solidFill>
                    <a:schemeClr val="tx1"/>
                  </a:solidFill>
                  <a:latin typeface="新宋体" panose="02010609030101010101" pitchFamily="49" charset="-122"/>
                  <a:ea typeface="新宋体" panose="02010609030101010101" pitchFamily="49" charset="-122"/>
                </a:endParaRPr>
              </a:p>
            </p:txBody>
          </p:sp>
        </mc:Choice>
        <mc:Fallback xmlns="">
          <p:sp>
            <p:nvSpPr>
              <p:cNvPr id="58" name="矩形 57"/>
              <p:cNvSpPr>
                <a:spLocks noRot="1" noChangeAspect="1" noMove="1" noResize="1" noEditPoints="1" noAdjustHandles="1" noChangeArrowheads="1" noChangeShapeType="1" noTextEdit="1"/>
              </p:cNvSpPr>
              <p:nvPr/>
            </p:nvSpPr>
            <p:spPr>
              <a:xfrm>
                <a:off x="227678" y="3537292"/>
                <a:ext cx="6642961" cy="1754326"/>
              </a:xfrm>
              <a:prstGeom prst="rect">
                <a:avLst/>
              </a:prstGeom>
              <a:blipFill rotWithShape="0">
                <a:blip r:embed="rId4"/>
                <a:stretch>
                  <a:fillRect l="-734" t="-1736"/>
                </a:stretch>
              </a:blipFill>
            </p:spPr>
            <p:txBody>
              <a:bodyPr/>
              <a:lstStyle/>
              <a:p>
                <a:r>
                  <a:rPr lang="zh-CN" altLang="en-US">
                    <a:noFill/>
                  </a:rPr>
                  <a:t> </a:t>
                </a:r>
              </a:p>
            </p:txBody>
          </p:sp>
        </mc:Fallback>
      </mc:AlternateContent>
      <p:sp>
        <p:nvSpPr>
          <p:cNvPr id="32" name="下箭头 31"/>
          <p:cNvSpPr/>
          <p:nvPr/>
        </p:nvSpPr>
        <p:spPr>
          <a:xfrm rot="16200000">
            <a:off x="3089320" y="1686192"/>
            <a:ext cx="396000" cy="432000"/>
          </a:xfrm>
          <a:prstGeom prst="downArrow">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159" y="619770"/>
            <a:ext cx="2813801" cy="2480587"/>
          </a:xfrm>
          <a:prstGeom prst="rect">
            <a:avLst/>
          </a:prstGeom>
        </p:spPr>
      </p:pic>
      <p:cxnSp>
        <p:nvCxnSpPr>
          <p:cNvPr id="33" name="直接连接符 32"/>
          <p:cNvCxnSpPr/>
          <p:nvPr/>
        </p:nvCxnSpPr>
        <p:spPr>
          <a:xfrm>
            <a:off x="6479078" y="702143"/>
            <a:ext cx="0" cy="46091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extLst>
                  <p:ext uri="{D42A27DB-BD31-4B8C-83A1-F6EECF244321}">
                    <p14:modId xmlns:p14="http://schemas.microsoft.com/office/powerpoint/2010/main" val="389816257"/>
                  </p:ext>
                </p:extLst>
              </p:nvPr>
            </p:nvGraphicFramePr>
            <p:xfrm>
              <a:off x="6883452" y="1203596"/>
              <a:ext cx="4321576" cy="1422616"/>
            </p:xfrm>
            <a:graphic>
              <a:graphicData uri="http://schemas.openxmlformats.org/drawingml/2006/table">
                <a:tbl>
                  <a:tblPr>
                    <a:tableStyleId>{FABFCF23-3B69-468F-B69F-88F6DE6A72F2}</a:tableStyleId>
                  </a:tblPr>
                  <a:tblGrid>
                    <a:gridCol w="1137832"/>
                    <a:gridCol w="1061248"/>
                    <a:gridCol w="1061248"/>
                    <a:gridCol w="1061248"/>
                  </a:tblGrid>
                  <a:tr h="355654">
                    <a:tc>
                      <a:txBody>
                        <a:bodyPr/>
                        <a:lstStyle/>
                        <a:p>
                          <a:pPr algn="ctr" fontAlgn="b"/>
                          <a:endParaRPr lang="en-US" sz="1600" b="1" cap="all" dirty="0">
                            <a:effectLst/>
                            <a:latin typeface="新宋体" panose="02010609030101010101" pitchFamily="49" charset="-122"/>
                            <a:ea typeface="新宋体" panose="02010609030101010101" pitchFamily="49" charset="-122"/>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altLang="zh-CN" sz="1600" dirty="0" smtClean="0">
                              <a:effectLst/>
                              <a:latin typeface="新宋体" panose="02010609030101010101" pitchFamily="49" charset="-122"/>
                              <a:ea typeface="新宋体" panose="02010609030101010101" pitchFamily="49" charset="-122"/>
                            </a:rPr>
                            <a:t>t=1</a:t>
                          </a:r>
                          <a:endParaRPr lang="en-US" sz="1600" b="1" cap="all" dirty="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dirty="0" smtClean="0">
                              <a:effectLst/>
                              <a:latin typeface="新宋体" panose="02010609030101010101" pitchFamily="49" charset="-122"/>
                              <a:ea typeface="新宋体" panose="02010609030101010101" pitchFamily="49" charset="-122"/>
                            </a:rPr>
                            <a:t>t=0.5</a:t>
                          </a:r>
                          <a:endParaRPr lang="en-US" altLang="zh-CN" sz="1600" b="1" cap="all" dirty="0" smtClean="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dirty="0" smtClean="0">
                              <a:effectLst/>
                              <a:latin typeface="新宋体" panose="02010609030101010101" pitchFamily="49" charset="-122"/>
                              <a:ea typeface="新宋体" panose="02010609030101010101" pitchFamily="49" charset="-122"/>
                            </a:rPr>
                            <a:t>t=1.5</a:t>
                          </a:r>
                          <a:endParaRPr lang="en-US" altLang="zh-CN" sz="1600" b="1" cap="all" dirty="0" smtClean="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355654">
                    <a:tc>
                      <a:txBody>
                        <a:bodyPr/>
                        <a:lstStyle/>
                        <a:p>
                          <a:pPr algn="ctr" fontAlgn="t"/>
                          <a14:m>
                            <m:oMathPara xmlns:m="http://schemas.openxmlformats.org/officeDocument/2006/math">
                              <m:oMathParaPr>
                                <m:jc m:val="centerGroup"/>
                              </m:oMathParaPr>
                              <m:oMath xmlns:m="http://schemas.openxmlformats.org/officeDocument/2006/math">
                                <m:sSub>
                                  <m:sSubPr>
                                    <m:ctrlPr>
                                      <a:rPr lang="pt-BR"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1</m:t>
                                    </m:r>
                                  </m:sub>
                                </m:sSub>
                              </m:oMath>
                            </m:oMathPara>
                          </a14:m>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0.09</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0.02</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0.15</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5654">
                    <a:tc>
                      <a:txBody>
                        <a:bodyPr/>
                        <a:lstStyle/>
                        <a:p>
                          <a:pPr algn="ctr" fontAlgn="t"/>
                          <a14:m>
                            <m:oMathPara xmlns:m="http://schemas.openxmlformats.org/officeDocument/2006/math">
                              <m:oMathParaPr>
                                <m:jc m:val="centerGroup"/>
                              </m:oMathParaPr>
                              <m:oMath xmlns:m="http://schemas.openxmlformats.org/officeDocument/2006/math">
                                <m:sSub>
                                  <m:sSubPr>
                                    <m:ctrlPr>
                                      <a:rPr lang="pt-BR"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2</m:t>
                                    </m:r>
                                  </m:sub>
                                </m:sSub>
                              </m:oMath>
                            </m:oMathPara>
                          </a14:m>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0.24</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0.12</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0.29</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5654">
                    <a:tc>
                      <a:txBody>
                        <a:bodyPr/>
                        <a:lstStyle/>
                        <a:p>
                          <a:pPr algn="ctr" fontAlgn="t"/>
                          <a14:m>
                            <m:oMathPara xmlns:m="http://schemas.openxmlformats.org/officeDocument/2006/math">
                              <m:oMathParaPr>
                                <m:jc m:val="centerGroup"/>
                              </m:oMathParaPr>
                              <m:oMath xmlns:m="http://schemas.openxmlformats.org/officeDocument/2006/math">
                                <m:sSub>
                                  <m:sSubPr>
                                    <m:ctrlPr>
                                      <a:rPr lang="pt-BR"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3</m:t>
                                    </m:r>
                                  </m:sub>
                                </m:sSub>
                              </m:oMath>
                            </m:oMathPara>
                          </a14:m>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0.67</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0.86</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0.56</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5" name="表格 34"/>
              <p:cNvGraphicFramePr>
                <a:graphicFrameLocks noGrp="1"/>
              </p:cNvGraphicFramePr>
              <p:nvPr>
                <p:extLst>
                  <p:ext uri="{D42A27DB-BD31-4B8C-83A1-F6EECF244321}">
                    <p14:modId xmlns:p14="http://schemas.microsoft.com/office/powerpoint/2010/main" val="389816257"/>
                  </p:ext>
                </p:extLst>
              </p:nvPr>
            </p:nvGraphicFramePr>
            <p:xfrm>
              <a:off x="6883452" y="1203596"/>
              <a:ext cx="4321576" cy="1422616"/>
            </p:xfrm>
            <a:graphic>
              <a:graphicData uri="http://schemas.openxmlformats.org/drawingml/2006/table">
                <a:tbl>
                  <a:tblPr>
                    <a:tableStyleId>{FABFCF23-3B69-468F-B69F-88F6DE6A72F2}</a:tableStyleId>
                  </a:tblPr>
                  <a:tblGrid>
                    <a:gridCol w="1137832"/>
                    <a:gridCol w="1061248"/>
                    <a:gridCol w="1061248"/>
                    <a:gridCol w="1061248"/>
                  </a:tblGrid>
                  <a:tr h="355654">
                    <a:tc>
                      <a:txBody>
                        <a:bodyPr/>
                        <a:lstStyle/>
                        <a:p>
                          <a:pPr algn="ctr" fontAlgn="b"/>
                          <a:endParaRPr lang="en-US" sz="1600" b="1" cap="all" dirty="0">
                            <a:effectLst/>
                            <a:latin typeface="新宋体" panose="02010609030101010101" pitchFamily="49" charset="-122"/>
                            <a:ea typeface="新宋体" panose="02010609030101010101" pitchFamily="49" charset="-122"/>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US" altLang="zh-CN" sz="1600" dirty="0" smtClean="0">
                              <a:effectLst/>
                              <a:latin typeface="新宋体" panose="02010609030101010101" pitchFamily="49" charset="-122"/>
                              <a:ea typeface="新宋体" panose="02010609030101010101" pitchFamily="49" charset="-122"/>
                            </a:rPr>
                            <a:t>t=1</a:t>
                          </a:r>
                          <a:endParaRPr lang="en-US" sz="1600" b="1" cap="all" dirty="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dirty="0" smtClean="0">
                              <a:effectLst/>
                              <a:latin typeface="新宋体" panose="02010609030101010101" pitchFamily="49" charset="-122"/>
                              <a:ea typeface="新宋体" panose="02010609030101010101" pitchFamily="49" charset="-122"/>
                            </a:rPr>
                            <a:t>t=0.5</a:t>
                          </a:r>
                          <a:endParaRPr lang="en-US" altLang="zh-CN" sz="1600" b="1" cap="all" dirty="0" smtClean="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600" dirty="0" smtClean="0">
                              <a:effectLst/>
                              <a:latin typeface="新宋体" panose="02010609030101010101" pitchFamily="49" charset="-122"/>
                              <a:ea typeface="新宋体" panose="02010609030101010101" pitchFamily="49" charset="-122"/>
                            </a:rPr>
                            <a:t>t=1.5</a:t>
                          </a:r>
                          <a:endParaRPr lang="en-US" altLang="zh-CN" sz="1600" b="1" cap="all" dirty="0" smtClean="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355654">
                    <a:tc>
                      <a:txBody>
                        <a:bodyPr/>
                        <a:lstStyle/>
                        <a:p>
                          <a:endParaRPr lang="zh-CN"/>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535" t="-103448" r="-280749" b="-220690"/>
                          </a:stretch>
                        </a:blip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0.09</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0.02</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0.15</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5654">
                    <a:tc>
                      <a:txBody>
                        <a:bodyPr/>
                        <a:lstStyle/>
                        <a:p>
                          <a:endParaRPr lang="zh-CN"/>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535" t="-200000" r="-280749" b="-116949"/>
                          </a:stretch>
                        </a:blip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0.24</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0.12</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0.29</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5654">
                    <a:tc>
                      <a:txBody>
                        <a:bodyPr/>
                        <a:lstStyle/>
                        <a:p>
                          <a:endParaRPr lang="zh-CN"/>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535" t="-305172" r="-280749" b="-18966"/>
                          </a:stretch>
                        </a:blip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0.67</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0.86</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0.56</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36" name="矩形 35"/>
              <p:cNvSpPr/>
              <p:nvPr/>
            </p:nvSpPr>
            <p:spPr>
              <a:xfrm>
                <a:off x="6803450" y="690564"/>
                <a:ext cx="2938729" cy="646331"/>
              </a:xfrm>
              <a:prstGeom prst="rect">
                <a:avLst/>
              </a:prstGeom>
            </p:spPr>
            <p:txBody>
              <a:bodyPr wrap="square">
                <a:spAutoFit/>
              </a:bodyPr>
              <a:lstStyle/>
              <a:p>
                <a:r>
                  <a:rPr lang="zh-CN" altLang="en-US" dirty="0" smtClean="0">
                    <a:solidFill>
                      <a:schemeClr val="tx1"/>
                    </a:solidFill>
                    <a:latin typeface="Helvetica Neue"/>
                  </a:rPr>
                  <a:t>当</a:t>
                </a:r>
                <a14:m>
                  <m:oMath xmlns:m="http://schemas.openxmlformats.org/officeDocument/2006/math">
                    <m:sSub>
                      <m:sSubPr>
                        <m:ctrlPr>
                          <a:rPr lang="pt-BR"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1</m:t>
                        </m:r>
                      </m:sub>
                    </m:sSub>
                  </m:oMath>
                </a14:m>
                <a:r>
                  <a:rPr lang="en-US" altLang="zh-CN" dirty="0" smtClean="0">
                    <a:solidFill>
                      <a:schemeClr val="tx1"/>
                    </a:solidFill>
                    <a:latin typeface="Helvetica Neue"/>
                  </a:rPr>
                  <a:t>=1</a:t>
                </a:r>
                <a:r>
                  <a:rPr lang="zh-CN" altLang="en-US" dirty="0" smtClean="0">
                    <a:solidFill>
                      <a:schemeClr val="tx1"/>
                    </a:solidFill>
                    <a:latin typeface="Helvetica Neue"/>
                  </a:rPr>
                  <a:t>，</a:t>
                </a:r>
                <a14:m>
                  <m:oMath xmlns:m="http://schemas.openxmlformats.org/officeDocument/2006/math">
                    <m:sSub>
                      <m:sSubPr>
                        <m:ctrlPr>
                          <a:rPr lang="pt-BR"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2</m:t>
                        </m:r>
                      </m:sub>
                    </m:sSub>
                  </m:oMath>
                </a14:m>
                <a:r>
                  <a:rPr lang="en-US" altLang="zh-CN" dirty="0" smtClean="0">
                    <a:solidFill>
                      <a:schemeClr val="tx1"/>
                    </a:solidFill>
                    <a:latin typeface="Helvetica Neue"/>
                  </a:rPr>
                  <a:t>=2</a:t>
                </a:r>
                <a:r>
                  <a:rPr lang="zh-CN" altLang="en-US" dirty="0" smtClean="0">
                    <a:solidFill>
                      <a:schemeClr val="tx1"/>
                    </a:solidFill>
                    <a:latin typeface="Helvetica Neue"/>
                  </a:rPr>
                  <a:t>，</a:t>
                </a:r>
                <a14:m>
                  <m:oMath xmlns:m="http://schemas.openxmlformats.org/officeDocument/2006/math">
                    <m:sSub>
                      <m:sSubPr>
                        <m:ctrlPr>
                          <a:rPr lang="pt-BR"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3</m:t>
                        </m:r>
                      </m:sub>
                    </m:sSub>
                  </m:oMath>
                </a14:m>
                <a:r>
                  <a:rPr lang="en-US" altLang="zh-CN" dirty="0" smtClean="0">
                    <a:solidFill>
                      <a:schemeClr val="tx1"/>
                    </a:solidFill>
                    <a:latin typeface="Helvetica Neue"/>
                  </a:rPr>
                  <a:t>=3</a:t>
                </a:r>
                <a:r>
                  <a:rPr lang="zh-CN" altLang="en-US" dirty="0" smtClean="0">
                    <a:solidFill>
                      <a:schemeClr val="tx1"/>
                    </a:solidFill>
                    <a:latin typeface="Helvetica Neue"/>
                  </a:rPr>
                  <a:t>时：</a:t>
                </a:r>
                <a:endParaRPr lang="en-US" altLang="zh-CN" dirty="0">
                  <a:solidFill>
                    <a:schemeClr val="tx1"/>
                  </a:solidFill>
                  <a:latin typeface="Helvetica Neue"/>
                </a:endParaRPr>
              </a:p>
              <a:p>
                <a:endParaRPr lang="en-US" altLang="zh-CN" dirty="0">
                  <a:solidFill>
                    <a:schemeClr val="tx1"/>
                  </a:solidFill>
                  <a:latin typeface="新宋体" panose="02010609030101010101" pitchFamily="49" charset="-122"/>
                  <a:ea typeface="新宋体" panose="02010609030101010101" pitchFamily="49" charset="-122"/>
                </a:endParaRPr>
              </a:p>
            </p:txBody>
          </p:sp>
        </mc:Choice>
        <mc:Fallback xmlns="">
          <p:sp>
            <p:nvSpPr>
              <p:cNvPr id="36" name="矩形 35"/>
              <p:cNvSpPr>
                <a:spLocks noRot="1" noChangeAspect="1" noMove="1" noResize="1" noEditPoints="1" noAdjustHandles="1" noChangeArrowheads="1" noChangeShapeType="1" noTextEdit="1"/>
              </p:cNvSpPr>
              <p:nvPr/>
            </p:nvSpPr>
            <p:spPr>
              <a:xfrm>
                <a:off x="6803450" y="690564"/>
                <a:ext cx="2938729" cy="646331"/>
              </a:xfrm>
              <a:prstGeom prst="rect">
                <a:avLst/>
              </a:prstGeom>
              <a:blipFill rotWithShape="0">
                <a:blip r:embed="rId7"/>
                <a:stretch>
                  <a:fillRect l="-1660" t="-7547"/>
                </a:stretch>
              </a:blipFill>
            </p:spPr>
            <p:txBody>
              <a:bodyPr/>
              <a:lstStyle/>
              <a:p>
                <a:r>
                  <a:rPr lang="zh-CN" altLang="en-US">
                    <a:noFill/>
                  </a:rPr>
                  <a:t> </a:t>
                </a:r>
              </a:p>
            </p:txBody>
          </p:sp>
        </mc:Fallback>
      </mc:AlternateContent>
      <p:pic>
        <p:nvPicPr>
          <p:cNvPr id="11" name="图片 10"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3631" y="2843930"/>
            <a:ext cx="4601217" cy="2467319"/>
          </a:xfrm>
          <a:prstGeom prst="rect">
            <a:avLst/>
          </a:prstGeom>
        </p:spPr>
      </p:pic>
      <p:cxnSp>
        <p:nvCxnSpPr>
          <p:cNvPr id="38" name="直接连接符 37"/>
          <p:cNvCxnSpPr/>
          <p:nvPr/>
        </p:nvCxnSpPr>
        <p:spPr>
          <a:xfrm flipV="1">
            <a:off x="227678" y="5335165"/>
            <a:ext cx="1168855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90645" y="5340807"/>
            <a:ext cx="11879532" cy="1754326"/>
          </a:xfrm>
          <a:prstGeom prst="rect">
            <a:avLst/>
          </a:prstGeom>
        </p:spPr>
        <p:txBody>
          <a:bodyPr wrap="square">
            <a:spAutoFit/>
          </a:bodyPr>
          <a:lstStyle/>
          <a:p>
            <a:r>
              <a:rPr lang="en-US" altLang="zh-CN" b="1" dirty="0" smtClean="0">
                <a:latin typeface="新宋体" panose="02010609030101010101" pitchFamily="49" charset="-122"/>
                <a:ea typeface="新宋体" panose="02010609030101010101" pitchFamily="49" charset="-122"/>
              </a:rPr>
              <a:t>Temperature </a:t>
            </a:r>
            <a:r>
              <a:rPr lang="en-US" altLang="zh-CN" dirty="0" smtClean="0">
                <a:latin typeface="新宋体" panose="02010609030101010101" pitchFamily="49" charset="-122"/>
                <a:ea typeface="新宋体" panose="02010609030101010101" pitchFamily="49" charset="-122"/>
              </a:rPr>
              <a:t>What </a:t>
            </a:r>
            <a:r>
              <a:rPr lang="en-US" altLang="zh-CN" dirty="0">
                <a:latin typeface="新宋体" panose="02010609030101010101" pitchFamily="49" charset="-122"/>
                <a:ea typeface="新宋体" panose="02010609030101010101" pitchFamily="49" charset="-122"/>
              </a:rPr>
              <a:t>sampling temperature to use, between 0 and 2. Higher values like 0.8 will make the output more random, while lower values like 0.2 will make it more focused and deterministic</a:t>
            </a:r>
            <a:r>
              <a:rPr lang="en-US" altLang="zh-CN" dirty="0" smtClean="0">
                <a:latin typeface="新宋体" panose="02010609030101010101" pitchFamily="49" charset="-122"/>
                <a:ea typeface="新宋体" panose="02010609030101010101" pitchFamily="49" charset="-122"/>
              </a:rPr>
              <a:t>.</a:t>
            </a:r>
          </a:p>
          <a:p>
            <a:r>
              <a:rPr lang="en-US" altLang="zh-CN" dirty="0" smtClean="0">
                <a:solidFill>
                  <a:srgbClr val="FF0000"/>
                </a:solidFill>
                <a:latin typeface="新宋体" panose="02010609030101010101" pitchFamily="49" charset="-122"/>
                <a:ea typeface="新宋体" panose="02010609030101010101" pitchFamily="49" charset="-122"/>
              </a:rPr>
              <a:t>Temperature</a:t>
            </a:r>
            <a:r>
              <a:rPr lang="zh-CN" altLang="en-US" dirty="0" smtClean="0">
                <a:solidFill>
                  <a:srgbClr val="FF0000"/>
                </a:solidFill>
                <a:latin typeface="新宋体" panose="02010609030101010101" pitchFamily="49" charset="-122"/>
                <a:ea typeface="新宋体" panose="02010609030101010101" pitchFamily="49" charset="-122"/>
              </a:rPr>
              <a:t>参数越大，输出越随机；越小输出越确定。</a:t>
            </a:r>
            <a:endParaRPr lang="en-US" altLang="zh-CN" dirty="0" smtClean="0">
              <a:solidFill>
                <a:srgbClr val="FF0000"/>
              </a:solidFill>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a:p>
            <a:r>
              <a:rPr lang="en-US" altLang="zh-CN" i="1" dirty="0">
                <a:solidFill>
                  <a:srgbClr val="0070C0"/>
                </a:solidFill>
                <a:latin typeface="新宋体" panose="02010609030101010101" pitchFamily="49" charset="-122"/>
                <a:ea typeface="新宋体" panose="02010609030101010101" pitchFamily="49" charset="-122"/>
              </a:rPr>
              <a:t>https://</a:t>
            </a:r>
            <a:r>
              <a:rPr lang="en-US" altLang="zh-CN" i="1" dirty="0" smtClean="0">
                <a:solidFill>
                  <a:srgbClr val="0070C0"/>
                </a:solidFill>
                <a:latin typeface="新宋体" panose="02010609030101010101" pitchFamily="49" charset="-122"/>
                <a:ea typeface="新宋体" panose="02010609030101010101" pitchFamily="49" charset="-122"/>
              </a:rPr>
              <a:t>platform.openai.com/docs/api-reference/chat/create</a:t>
            </a:r>
          </a:p>
          <a:p>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2689439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1"/>
          <p:cNvSpPr>
            <a:spLocks noGrp="1"/>
          </p:cNvSpPr>
          <p:nvPr>
            <p:ph type="title"/>
          </p:nvPr>
        </p:nvSpPr>
        <p:spPr>
          <a:xfrm>
            <a:off x="93964" y="120483"/>
            <a:ext cx="9254044" cy="424732"/>
          </a:xfrm>
        </p:spPr>
        <p:txBody>
          <a:bodyPr/>
          <a:lstStyle/>
          <a:p>
            <a:r>
              <a:rPr lang="en-US" altLang="zh-CN" b="0" dirty="0" smtClean="0"/>
              <a:t>AIGC</a:t>
            </a:r>
            <a:endParaRPr lang="zh-CN" altLang="en-US" b="0" dirty="0">
              <a:solidFill>
                <a:srgbClr val="FF0000"/>
              </a:solidFill>
            </a:endParaRPr>
          </a:p>
        </p:txBody>
      </p:sp>
      <p:sp>
        <p:nvSpPr>
          <p:cNvPr id="2" name="矩形 1"/>
          <p:cNvSpPr/>
          <p:nvPr/>
        </p:nvSpPr>
        <p:spPr>
          <a:xfrm>
            <a:off x="4352583" y="125355"/>
            <a:ext cx="3223959" cy="338554"/>
          </a:xfrm>
          <a:prstGeom prst="rect">
            <a:avLst/>
          </a:prstGeom>
        </p:spPr>
        <p:txBody>
          <a:bodyPr wrap="none">
            <a:spAutoFit/>
          </a:bodyPr>
          <a:lstStyle/>
          <a:p>
            <a:r>
              <a:rPr lang="en-US" altLang="zh-CN" sz="1600" dirty="0">
                <a:hlinkClick r:id="rId3"/>
              </a:rPr>
              <a:t>《AIGC</a:t>
            </a:r>
            <a:r>
              <a:rPr lang="zh-CN" altLang="en-US" sz="1600" dirty="0">
                <a:hlinkClick r:id="rId3"/>
              </a:rPr>
              <a:t>技术科普</a:t>
            </a:r>
            <a:r>
              <a:rPr lang="en-US" altLang="zh-CN" sz="1600" dirty="0">
                <a:hlinkClick r:id="rId3"/>
              </a:rPr>
              <a:t>》</a:t>
            </a:r>
            <a:r>
              <a:rPr lang="en-US" altLang="zh-CN" sz="1600" b="1" dirty="0"/>
              <a:t> </a:t>
            </a:r>
            <a:r>
              <a:rPr lang="en-US" altLang="zh-CN" sz="1600" b="1" dirty="0" smtClean="0"/>
              <a:t>2023.4</a:t>
            </a:r>
            <a:r>
              <a:rPr lang="zh-CN" altLang="en-US" sz="1600" b="1" dirty="0" smtClean="0"/>
              <a:t>，</a:t>
            </a:r>
            <a:r>
              <a:rPr lang="en-US" altLang="zh-CN" sz="1600" b="1" dirty="0" smtClean="0"/>
              <a:t>Huiyi</a:t>
            </a:r>
            <a:endParaRPr lang="zh-CN" altLang="en-US" sz="1600" dirty="0"/>
          </a:p>
        </p:txBody>
      </p:sp>
      <p:pic>
        <p:nvPicPr>
          <p:cNvPr id="70" name="图片 69"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4815960" y="2204839"/>
            <a:ext cx="2576625" cy="2281940"/>
          </a:xfrm>
          <a:prstGeom prst="rect">
            <a:avLst/>
          </a:prstGeom>
        </p:spPr>
      </p:pic>
      <p:sp>
        <p:nvSpPr>
          <p:cNvPr id="71" name="矩形 70"/>
          <p:cNvSpPr/>
          <p:nvPr/>
        </p:nvSpPr>
        <p:spPr>
          <a:xfrm>
            <a:off x="4268288" y="1048401"/>
            <a:ext cx="3851802" cy="1015663"/>
          </a:xfrm>
          <a:prstGeom prst="rect">
            <a:avLst/>
          </a:prstGeom>
        </p:spPr>
        <p:txBody>
          <a:bodyPr wrap="square">
            <a:spAutoFit/>
          </a:bodyPr>
          <a:lstStyle/>
          <a:p>
            <a:pPr algn="ctr"/>
            <a:r>
              <a:rPr lang="en-US" altLang="zh-CN" sz="4400" b="1" dirty="0" smtClean="0">
                <a:solidFill>
                  <a:srgbClr val="FF0000"/>
                </a:solidFill>
                <a:latin typeface="+mn-ea"/>
              </a:rPr>
              <a:t>AIGC</a:t>
            </a:r>
            <a:endParaRPr lang="en-US" altLang="zh-CN" sz="4800" b="1" dirty="0">
              <a:solidFill>
                <a:srgbClr val="FF0000"/>
              </a:solidFill>
              <a:latin typeface="+mn-ea"/>
            </a:endParaRPr>
          </a:p>
          <a:p>
            <a:pPr algn="ctr"/>
            <a:r>
              <a:rPr lang="zh-CN" altLang="en-US" sz="1600" b="1" dirty="0">
                <a:solidFill>
                  <a:schemeClr val="tx1"/>
                </a:solidFill>
                <a:latin typeface="+mn-ea"/>
              </a:rPr>
              <a:t>（</a:t>
            </a:r>
            <a:r>
              <a:rPr lang="en-US" altLang="zh-CN" sz="1600" dirty="0">
                <a:solidFill>
                  <a:schemeClr val="tx1"/>
                </a:solidFill>
              </a:rPr>
              <a:t>AI Generated Content</a:t>
            </a:r>
            <a:r>
              <a:rPr lang="zh-CN" altLang="en-US" sz="1600" dirty="0">
                <a:solidFill>
                  <a:schemeClr val="tx1"/>
                </a:solidFill>
              </a:rPr>
              <a:t>，</a:t>
            </a:r>
            <a:r>
              <a:rPr lang="en-US" altLang="zh-CN" sz="1600" dirty="0">
                <a:solidFill>
                  <a:schemeClr val="tx1"/>
                </a:solidFill>
              </a:rPr>
              <a:t>AI</a:t>
            </a:r>
            <a:r>
              <a:rPr lang="zh-CN" altLang="en-US" sz="1600" dirty="0">
                <a:solidFill>
                  <a:schemeClr val="tx1"/>
                </a:solidFill>
              </a:rPr>
              <a:t>内容生成</a:t>
            </a:r>
            <a:r>
              <a:rPr lang="zh-CN" altLang="en-US" sz="1600" b="1" dirty="0">
                <a:solidFill>
                  <a:schemeClr val="tx1"/>
                </a:solidFill>
                <a:latin typeface="+mn-ea"/>
              </a:rPr>
              <a:t>）</a:t>
            </a:r>
            <a:endParaRPr lang="en-US" altLang="zh-CN" sz="1600" b="1" dirty="0">
              <a:solidFill>
                <a:schemeClr val="tx1"/>
              </a:solidFill>
              <a:latin typeface="+mn-ea"/>
            </a:endParaRPr>
          </a:p>
        </p:txBody>
      </p:sp>
      <p:sp>
        <p:nvSpPr>
          <p:cNvPr id="72" name="矩形 71"/>
          <p:cNvSpPr>
            <a:spLocks/>
          </p:cNvSpPr>
          <p:nvPr/>
        </p:nvSpPr>
        <p:spPr>
          <a:xfrm>
            <a:off x="332245" y="778230"/>
            <a:ext cx="3750062" cy="6020966"/>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73" name="组合 72"/>
          <p:cNvGrpSpPr/>
          <p:nvPr/>
        </p:nvGrpSpPr>
        <p:grpSpPr>
          <a:xfrm>
            <a:off x="1039483" y="1942476"/>
            <a:ext cx="2605980" cy="4653980"/>
            <a:chOff x="551803" y="1695024"/>
            <a:chExt cx="2605980" cy="4653980"/>
          </a:xfrm>
        </p:grpSpPr>
        <p:pic>
          <p:nvPicPr>
            <p:cNvPr id="74" name="Picture 2" descr="Is Texting More Dangerous Than DUI? | NW Injury Law Center"/>
            <p:cNvPicPr>
              <a:picLocks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63942" y="1695024"/>
              <a:ext cx="1800000" cy="10440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descr="Nature Wallpapers | Best Wallpapers"/>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63942" y="2898351"/>
              <a:ext cx="1800000" cy="10440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4" descr="Practice a Speech or Presentation Out Loud - Christopher Witt"/>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803" y="4101678"/>
              <a:ext cx="1800000" cy="10440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0" descr="智能家用摄像头设计，监控你家庭安全的好帮手-优概念"/>
            <p:cNvPicPr>
              <a:picLocks noChangeArrowheads="1"/>
            </p:cNvPicPr>
            <p:nvPr/>
          </p:nvPicPr>
          <p:blipFill rotWithShape="1">
            <a:blip r:embed="rId8" cstate="print">
              <a:extLst>
                <a:ext uri="{28A0092B-C50C-407E-A947-70E740481C1C}">
                  <a14:useLocalDpi xmlns:a14="http://schemas.microsoft.com/office/drawing/2010/main" val="0"/>
                </a:ext>
              </a:extLst>
            </a:blip>
            <a:srcRect t="37006" r="17332" b="-1"/>
            <a:stretch/>
          </p:blipFill>
          <p:spPr bwMode="auto">
            <a:xfrm>
              <a:off x="551803" y="5305004"/>
              <a:ext cx="1800000" cy="1044000"/>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p:cNvSpPr/>
            <p:nvPr/>
          </p:nvSpPr>
          <p:spPr>
            <a:xfrm>
              <a:off x="2455382" y="1998952"/>
              <a:ext cx="697481" cy="369332"/>
            </a:xfrm>
            <a:prstGeom prst="rect">
              <a:avLst/>
            </a:prstGeom>
          </p:spPr>
          <p:txBody>
            <a:bodyPr wrap="square">
              <a:spAutoFit/>
            </a:bodyPr>
            <a:lstStyle/>
            <a:p>
              <a:r>
                <a:rPr lang="zh-CN" altLang="en-US" b="1" dirty="0">
                  <a:solidFill>
                    <a:srgbClr val="121212"/>
                  </a:solidFill>
                  <a:latin typeface="-apple-system"/>
                </a:rPr>
                <a:t>文字</a:t>
              </a:r>
              <a:endParaRPr lang="en-US" altLang="zh-CN" b="1" dirty="0">
                <a:solidFill>
                  <a:srgbClr val="121212"/>
                </a:solidFill>
                <a:latin typeface="-apple-system"/>
              </a:endParaRPr>
            </a:p>
          </p:txBody>
        </p:sp>
        <p:sp>
          <p:nvSpPr>
            <p:cNvPr id="79" name="矩形 78"/>
            <p:cNvSpPr/>
            <p:nvPr/>
          </p:nvSpPr>
          <p:spPr>
            <a:xfrm>
              <a:off x="2460302" y="3250809"/>
              <a:ext cx="697481" cy="369332"/>
            </a:xfrm>
            <a:prstGeom prst="rect">
              <a:avLst/>
            </a:prstGeom>
          </p:spPr>
          <p:txBody>
            <a:bodyPr wrap="square">
              <a:spAutoFit/>
            </a:bodyPr>
            <a:lstStyle/>
            <a:p>
              <a:r>
                <a:rPr lang="zh-CN" altLang="en-US" b="1" dirty="0">
                  <a:solidFill>
                    <a:srgbClr val="121212"/>
                  </a:solidFill>
                  <a:latin typeface="-apple-system"/>
                </a:rPr>
                <a:t>图像</a:t>
              </a:r>
              <a:endParaRPr lang="en-US" altLang="zh-CN" b="1" dirty="0">
                <a:solidFill>
                  <a:srgbClr val="121212"/>
                </a:solidFill>
                <a:latin typeface="-apple-system"/>
              </a:endParaRPr>
            </a:p>
          </p:txBody>
        </p:sp>
        <p:sp>
          <p:nvSpPr>
            <p:cNvPr id="80" name="矩形 79"/>
            <p:cNvSpPr/>
            <p:nvPr/>
          </p:nvSpPr>
          <p:spPr>
            <a:xfrm>
              <a:off x="2431837" y="4454442"/>
              <a:ext cx="697481" cy="369332"/>
            </a:xfrm>
            <a:prstGeom prst="rect">
              <a:avLst/>
            </a:prstGeom>
          </p:spPr>
          <p:txBody>
            <a:bodyPr wrap="square">
              <a:spAutoFit/>
            </a:bodyPr>
            <a:lstStyle/>
            <a:p>
              <a:r>
                <a:rPr lang="zh-CN" altLang="en-US" b="1" dirty="0">
                  <a:solidFill>
                    <a:srgbClr val="121212"/>
                  </a:solidFill>
                  <a:latin typeface="-apple-system"/>
                </a:rPr>
                <a:t>声音</a:t>
              </a:r>
              <a:endParaRPr lang="en-US" altLang="zh-CN" b="1" dirty="0">
                <a:solidFill>
                  <a:srgbClr val="121212"/>
                </a:solidFill>
                <a:latin typeface="-apple-system"/>
              </a:endParaRPr>
            </a:p>
          </p:txBody>
        </p:sp>
        <p:sp>
          <p:nvSpPr>
            <p:cNvPr id="81" name="矩形 80"/>
            <p:cNvSpPr/>
            <p:nvPr/>
          </p:nvSpPr>
          <p:spPr>
            <a:xfrm>
              <a:off x="2444835" y="5571186"/>
              <a:ext cx="697481" cy="369332"/>
            </a:xfrm>
            <a:prstGeom prst="rect">
              <a:avLst/>
            </a:prstGeom>
          </p:spPr>
          <p:txBody>
            <a:bodyPr wrap="square">
              <a:spAutoFit/>
            </a:bodyPr>
            <a:lstStyle/>
            <a:p>
              <a:r>
                <a:rPr lang="zh-CN" altLang="en-US" b="1" dirty="0">
                  <a:solidFill>
                    <a:srgbClr val="121212"/>
                  </a:solidFill>
                  <a:latin typeface="-apple-system"/>
                </a:rPr>
                <a:t>视频</a:t>
              </a:r>
              <a:endParaRPr lang="en-US" altLang="zh-CN" b="1" dirty="0">
                <a:solidFill>
                  <a:srgbClr val="121212"/>
                </a:solidFill>
                <a:latin typeface="-apple-system"/>
              </a:endParaRPr>
            </a:p>
          </p:txBody>
        </p:sp>
      </p:grpSp>
      <p:sp>
        <p:nvSpPr>
          <p:cNvPr id="82" name="矩形 81"/>
          <p:cNvSpPr/>
          <p:nvPr/>
        </p:nvSpPr>
        <p:spPr>
          <a:xfrm>
            <a:off x="8102864" y="778230"/>
            <a:ext cx="3798543" cy="6103004"/>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等线"/>
            </a:endParaRPr>
          </a:p>
        </p:txBody>
      </p:sp>
      <p:grpSp>
        <p:nvGrpSpPr>
          <p:cNvPr id="83" name="组合 82"/>
          <p:cNvGrpSpPr/>
          <p:nvPr/>
        </p:nvGrpSpPr>
        <p:grpSpPr>
          <a:xfrm>
            <a:off x="8775276" y="1921964"/>
            <a:ext cx="2483273" cy="4725402"/>
            <a:chOff x="9049596" y="1735472"/>
            <a:chExt cx="2483273" cy="4725402"/>
          </a:xfrm>
        </p:grpSpPr>
        <p:pic>
          <p:nvPicPr>
            <p:cNvPr id="84" name="Picture 6" descr="Image result for text"/>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730024" y="1735472"/>
              <a:ext cx="1800000" cy="10440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descr="HD Nature Backgrounds, Darkness Clouds Natural Image, #27216"/>
            <p:cNvPicPr>
              <a:picLocks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flipH="1">
              <a:off x="9730024" y="2935310"/>
              <a:ext cx="1800000" cy="10440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Loudspeaker Sensitivity &amp; Impedance Explained | Audioholics"/>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32866" y="4176092"/>
              <a:ext cx="1800000" cy="10440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8" descr="新闻片头_1920X1080_高清视频素材下载(编号:3539319)_影视包装_VJ师网 www.vjshi.com"/>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32869" y="5416874"/>
              <a:ext cx="1800000" cy="1044000"/>
            </a:xfrm>
            <a:prstGeom prst="rect">
              <a:avLst/>
            </a:prstGeom>
            <a:noFill/>
            <a:extLst>
              <a:ext uri="{909E8E84-426E-40DD-AFC4-6F175D3DCCD1}">
                <a14:hiddenFill xmlns:a14="http://schemas.microsoft.com/office/drawing/2010/main">
                  <a:solidFill>
                    <a:srgbClr val="FFFFFF"/>
                  </a:solidFill>
                </a14:hiddenFill>
              </a:ext>
            </a:extLst>
          </p:spPr>
        </p:pic>
        <p:sp>
          <p:nvSpPr>
            <p:cNvPr id="89" name="矩形 88"/>
            <p:cNvSpPr/>
            <p:nvPr/>
          </p:nvSpPr>
          <p:spPr>
            <a:xfrm>
              <a:off x="9049596" y="2140159"/>
              <a:ext cx="697481" cy="369332"/>
            </a:xfrm>
            <a:prstGeom prst="rect">
              <a:avLst/>
            </a:prstGeom>
          </p:spPr>
          <p:txBody>
            <a:bodyPr wrap="square">
              <a:spAutoFit/>
            </a:bodyPr>
            <a:lstStyle/>
            <a:p>
              <a:r>
                <a:rPr lang="zh-CN" altLang="en-US" b="1" dirty="0">
                  <a:solidFill>
                    <a:srgbClr val="121212"/>
                  </a:solidFill>
                  <a:latin typeface="-apple-system"/>
                </a:rPr>
                <a:t>文字</a:t>
              </a:r>
              <a:endParaRPr lang="en-US" altLang="zh-CN" b="1" dirty="0">
                <a:solidFill>
                  <a:srgbClr val="121212"/>
                </a:solidFill>
                <a:latin typeface="-apple-system"/>
              </a:endParaRPr>
            </a:p>
          </p:txBody>
        </p:sp>
        <p:sp>
          <p:nvSpPr>
            <p:cNvPr id="90" name="矩形 89"/>
            <p:cNvSpPr/>
            <p:nvPr/>
          </p:nvSpPr>
          <p:spPr>
            <a:xfrm>
              <a:off x="9054516" y="3254856"/>
              <a:ext cx="697481" cy="369332"/>
            </a:xfrm>
            <a:prstGeom prst="rect">
              <a:avLst/>
            </a:prstGeom>
          </p:spPr>
          <p:txBody>
            <a:bodyPr wrap="square">
              <a:spAutoFit/>
            </a:bodyPr>
            <a:lstStyle/>
            <a:p>
              <a:r>
                <a:rPr lang="zh-CN" altLang="en-US" b="1" dirty="0">
                  <a:solidFill>
                    <a:srgbClr val="121212"/>
                  </a:solidFill>
                  <a:latin typeface="-apple-system"/>
                </a:rPr>
                <a:t>图像</a:t>
              </a:r>
              <a:endParaRPr lang="en-US" altLang="zh-CN" b="1" dirty="0">
                <a:solidFill>
                  <a:srgbClr val="121212"/>
                </a:solidFill>
                <a:latin typeface="-apple-system"/>
              </a:endParaRPr>
            </a:p>
          </p:txBody>
        </p:sp>
        <p:sp>
          <p:nvSpPr>
            <p:cNvPr id="91" name="矩形 90"/>
            <p:cNvSpPr/>
            <p:nvPr/>
          </p:nvSpPr>
          <p:spPr>
            <a:xfrm>
              <a:off x="9071771" y="4428009"/>
              <a:ext cx="697481" cy="369332"/>
            </a:xfrm>
            <a:prstGeom prst="rect">
              <a:avLst/>
            </a:prstGeom>
          </p:spPr>
          <p:txBody>
            <a:bodyPr wrap="square">
              <a:spAutoFit/>
            </a:bodyPr>
            <a:lstStyle/>
            <a:p>
              <a:r>
                <a:rPr lang="zh-CN" altLang="en-US" b="1" dirty="0">
                  <a:solidFill>
                    <a:srgbClr val="121212"/>
                  </a:solidFill>
                  <a:latin typeface="-apple-system"/>
                </a:rPr>
                <a:t>声音</a:t>
              </a:r>
              <a:endParaRPr lang="en-US" altLang="zh-CN" b="1" dirty="0">
                <a:solidFill>
                  <a:srgbClr val="121212"/>
                </a:solidFill>
                <a:latin typeface="-apple-system"/>
              </a:endParaRPr>
            </a:p>
          </p:txBody>
        </p:sp>
        <p:sp>
          <p:nvSpPr>
            <p:cNvPr id="92" name="矩形 91"/>
            <p:cNvSpPr/>
            <p:nvPr/>
          </p:nvSpPr>
          <p:spPr>
            <a:xfrm>
              <a:off x="9069529" y="5742873"/>
              <a:ext cx="697481" cy="369332"/>
            </a:xfrm>
            <a:prstGeom prst="rect">
              <a:avLst/>
            </a:prstGeom>
          </p:spPr>
          <p:txBody>
            <a:bodyPr wrap="square">
              <a:spAutoFit/>
            </a:bodyPr>
            <a:lstStyle/>
            <a:p>
              <a:r>
                <a:rPr lang="zh-CN" altLang="en-US" b="1" dirty="0">
                  <a:solidFill>
                    <a:srgbClr val="121212"/>
                  </a:solidFill>
                  <a:latin typeface="-apple-system"/>
                </a:rPr>
                <a:t>视频</a:t>
              </a:r>
              <a:endParaRPr lang="en-US" altLang="zh-CN" b="1" dirty="0">
                <a:solidFill>
                  <a:srgbClr val="121212"/>
                </a:solidFill>
                <a:latin typeface="-apple-system"/>
              </a:endParaRPr>
            </a:p>
          </p:txBody>
        </p:sp>
      </p:grpSp>
      <p:sp>
        <p:nvSpPr>
          <p:cNvPr id="93" name="矩形 92"/>
          <p:cNvSpPr/>
          <p:nvPr/>
        </p:nvSpPr>
        <p:spPr>
          <a:xfrm>
            <a:off x="332245" y="896567"/>
            <a:ext cx="3750061" cy="1107996"/>
          </a:xfrm>
          <a:prstGeom prst="rect">
            <a:avLst/>
          </a:prstGeom>
        </p:spPr>
        <p:txBody>
          <a:bodyPr wrap="square">
            <a:spAutoFit/>
          </a:bodyPr>
          <a:lstStyle/>
          <a:p>
            <a:pPr lvl="1"/>
            <a:r>
              <a:rPr lang="zh-CN" altLang="en-US" b="1" dirty="0">
                <a:solidFill>
                  <a:srgbClr val="FF0000"/>
                </a:solidFill>
              </a:rPr>
              <a:t>输入（</a:t>
            </a:r>
            <a:r>
              <a:rPr lang="en-US" altLang="zh-CN" b="1" dirty="0">
                <a:solidFill>
                  <a:srgbClr val="FF0000"/>
                </a:solidFill>
              </a:rPr>
              <a:t>Prompt</a:t>
            </a:r>
            <a:r>
              <a:rPr lang="zh-CN" altLang="en-US" b="1" dirty="0">
                <a:solidFill>
                  <a:srgbClr val="FF0000"/>
                </a:solidFill>
              </a:rPr>
              <a:t>）</a:t>
            </a:r>
            <a:r>
              <a:rPr lang="zh-CN" altLang="en-US" sz="1600" dirty="0"/>
              <a:t>：人类对计算机进行文字、图像、声音、视频等各种不同类型的单一或混合输入，对计算机提出要求；</a:t>
            </a:r>
            <a:endParaRPr lang="en-US" altLang="zh-CN" sz="1600" dirty="0"/>
          </a:p>
        </p:txBody>
      </p:sp>
      <p:sp>
        <p:nvSpPr>
          <p:cNvPr id="94" name="矩形 93"/>
          <p:cNvSpPr/>
          <p:nvPr/>
        </p:nvSpPr>
        <p:spPr>
          <a:xfrm>
            <a:off x="8137316" y="851810"/>
            <a:ext cx="3764091" cy="861774"/>
          </a:xfrm>
          <a:prstGeom prst="rect">
            <a:avLst/>
          </a:prstGeom>
        </p:spPr>
        <p:txBody>
          <a:bodyPr wrap="square">
            <a:spAutoFit/>
          </a:bodyPr>
          <a:lstStyle/>
          <a:p>
            <a:pPr lvl="1"/>
            <a:r>
              <a:rPr lang="zh-CN" altLang="en-US" b="1" dirty="0">
                <a:solidFill>
                  <a:srgbClr val="FF0000"/>
                </a:solidFill>
              </a:rPr>
              <a:t>输出</a:t>
            </a:r>
            <a:r>
              <a:rPr lang="zh-CN" altLang="en-US" sz="1600" dirty="0"/>
              <a:t>：计算机理解人类要求，通过人工智能算法进行计算推理，产生文字、图像、声音、视频等内容输出</a:t>
            </a:r>
            <a:endParaRPr lang="en-US" altLang="zh-CN" sz="1600" dirty="0"/>
          </a:p>
        </p:txBody>
      </p:sp>
      <p:sp>
        <p:nvSpPr>
          <p:cNvPr id="95" name="等腰三角形 94"/>
          <p:cNvSpPr/>
          <p:nvPr/>
        </p:nvSpPr>
        <p:spPr>
          <a:xfrm rot="5400000">
            <a:off x="4085728" y="3002758"/>
            <a:ext cx="778857" cy="503024"/>
          </a:xfrm>
          <a:prstGeom prst="triangle">
            <a:avLst/>
          </a:prstGeom>
          <a:solidFill>
            <a:schemeClr val="accent5">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endParaRPr lang="zh-CN" altLang="en-US"/>
          </a:p>
        </p:txBody>
      </p:sp>
      <p:sp>
        <p:nvSpPr>
          <p:cNvPr id="96" name="等腰三角形 95"/>
          <p:cNvSpPr/>
          <p:nvPr/>
        </p:nvSpPr>
        <p:spPr>
          <a:xfrm rot="5400000">
            <a:off x="7348292" y="3008742"/>
            <a:ext cx="778857" cy="503024"/>
          </a:xfrm>
          <a:prstGeom prst="triangle">
            <a:avLst/>
          </a:prstGeom>
          <a:solidFill>
            <a:schemeClr val="accent5">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endParaRPr lang="zh-CN" altLang="en-US"/>
          </a:p>
        </p:txBody>
      </p:sp>
      <p:pic>
        <p:nvPicPr>
          <p:cNvPr id="97" name="图片 96">
            <a:extLst>
              <a:ext uri="{FF2B5EF4-FFF2-40B4-BE49-F238E27FC236}">
                <a16:creationId xmlns:a16="http://schemas.microsoft.com/office/drawing/2014/main" xmlns="" id="{6B33705C-124A-03DC-0CBF-62F2F5F4D4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62735" y="2121745"/>
            <a:ext cx="2639206" cy="2639206"/>
          </a:xfrm>
          <a:prstGeom prst="rect">
            <a:avLst/>
          </a:prstGeom>
        </p:spPr>
      </p:pic>
    </p:spTree>
    <p:extLst>
      <p:ext uri="{BB962C8B-B14F-4D97-AF65-F5344CB8AC3E}">
        <p14:creationId xmlns:p14="http://schemas.microsoft.com/office/powerpoint/2010/main" val="150377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83402"/>
            <a:ext cx="9150835"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的稳定性与创造力</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核采样参数</a:t>
            </a:r>
            <a:endParaRPr lang="zh-CN" altLang="en-US" sz="2400" dirty="0">
              <a:solidFill>
                <a:srgbClr val="3856F5"/>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extLst>
                  <p:ext uri="{D42A27DB-BD31-4B8C-83A1-F6EECF244321}">
                    <p14:modId xmlns:p14="http://schemas.microsoft.com/office/powerpoint/2010/main" val="876951183"/>
                  </p:ext>
                </p:extLst>
              </p:nvPr>
            </p:nvGraphicFramePr>
            <p:xfrm>
              <a:off x="4274871" y="1740097"/>
              <a:ext cx="2492776" cy="1656245"/>
            </p:xfrm>
            <a:graphic>
              <a:graphicData uri="http://schemas.openxmlformats.org/drawingml/2006/table">
                <a:tbl>
                  <a:tblPr>
                    <a:tableStyleId>{FABFCF23-3B69-468F-B69F-88F6DE6A72F2}</a:tableStyleId>
                  </a:tblPr>
                  <a:tblGrid>
                    <a:gridCol w="1289794"/>
                    <a:gridCol w="1202982"/>
                  </a:tblGrid>
                  <a:tr h="331249">
                    <a:tc>
                      <a:txBody>
                        <a:bodyPr/>
                        <a:lstStyle/>
                        <a:p>
                          <a:pPr algn="ctr" fontAlgn="b"/>
                          <a:r>
                            <a:rPr lang="en-US" altLang="zh-CN" sz="1600" b="0" cap="all" dirty="0" smtClean="0">
                              <a:effectLst/>
                              <a:latin typeface="新宋体" panose="02010609030101010101" pitchFamily="49" charset="-122"/>
                              <a:ea typeface="新宋体" panose="02010609030101010101" pitchFamily="49" charset="-122"/>
                            </a:rPr>
                            <a:t>Token</a:t>
                          </a:r>
                          <a:endParaRPr lang="en-US" sz="1600" b="0" cap="all" dirty="0">
                            <a:effectLst/>
                            <a:latin typeface="新宋体" panose="02010609030101010101" pitchFamily="49" charset="-122"/>
                            <a:ea typeface="新宋体" panose="02010609030101010101" pitchFamily="49" charset="-122"/>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0" cap="all" dirty="0" smtClean="0">
                              <a:effectLst/>
                              <a:latin typeface="新宋体" panose="02010609030101010101" pitchFamily="49" charset="-122"/>
                              <a:ea typeface="新宋体" panose="02010609030101010101" pitchFamily="49" charset="-122"/>
                            </a:rPr>
                            <a:t>概率值</a:t>
                          </a:r>
                          <a:endParaRPr lang="en-US" sz="1600" b="0" cap="all" dirty="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331249">
                    <a:tc>
                      <a:txBody>
                        <a:bodyPr/>
                        <a:lstStyle/>
                        <a:p>
                          <a:pPr algn="ctr" fontAlgn="t"/>
                          <a14:m>
                            <m:oMathPara xmlns:m="http://schemas.openxmlformats.org/officeDocument/2006/math">
                              <m:oMathParaPr>
                                <m:jc m:val="centerGroup"/>
                              </m:oMathParaPr>
                              <m:oMath xmlns:m="http://schemas.openxmlformats.org/officeDocument/2006/math">
                                <m:sSub>
                                  <m:sSubPr>
                                    <m:ctrlPr>
                                      <a:rPr lang="pt-BR"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m:t>
                                    </m:r>
                                  </m:sub>
                                </m:sSub>
                              </m:oMath>
                            </m:oMathPara>
                          </a14:m>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0.5</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331249">
                    <a:tc>
                      <a:txBody>
                        <a:bodyPr/>
                        <a:lstStyle/>
                        <a:p>
                          <a:pPr algn="ctr" fontAlgn="t"/>
                          <a14:m>
                            <m:oMathPara xmlns:m="http://schemas.openxmlformats.org/officeDocument/2006/math">
                              <m:oMathParaPr>
                                <m:jc m:val="centerGroup"/>
                              </m:oMathParaPr>
                              <m:oMath xmlns:m="http://schemas.openxmlformats.org/officeDocument/2006/math">
                                <m:sSub>
                                  <m:sSubPr>
                                    <m:ctrlPr>
                                      <a:rPr lang="pt-BR"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i="1">
                                        <a:solidFill>
                                          <a:schemeClr val="tx1"/>
                                        </a:solidFill>
                                        <a:latin typeface="Cambria Math" panose="02040503050406030204" pitchFamily="18" charset="0"/>
                                      </a:rPr>
                                      <m:t>2</m:t>
                                    </m:r>
                                  </m:sub>
                                </m:sSub>
                              </m:oMath>
                            </m:oMathPara>
                          </a14:m>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0.3</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331249">
                    <a:tc>
                      <a:txBody>
                        <a:bodyPr/>
                        <a:lstStyle/>
                        <a:p>
                          <a:pPr algn="ctr" fontAlgn="t"/>
                          <a14:m>
                            <m:oMathPara xmlns:m="http://schemas.openxmlformats.org/officeDocument/2006/math">
                              <m:oMathParaPr>
                                <m:jc m:val="centerGroup"/>
                              </m:oMathParaPr>
                              <m:oMath xmlns:m="http://schemas.openxmlformats.org/officeDocument/2006/math">
                                <m:sSub>
                                  <m:sSubPr>
                                    <m:ctrlPr>
                                      <a:rPr lang="pt-BR"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m:t>
                                    </m:r>
                                  </m:sub>
                                </m:sSub>
                              </m:oMath>
                            </m:oMathPara>
                          </a14:m>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0.1</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1249">
                    <a:tc>
                      <a:txBody>
                        <a:bodyPr/>
                        <a:lstStyle/>
                        <a:p>
                          <a:pPr algn="ctr" fontAlgn="t"/>
                          <a:r>
                            <a:rPr lang="en-US" sz="1600" dirty="0" smtClean="0">
                              <a:solidFill>
                                <a:schemeClr val="tx1"/>
                              </a:solidFill>
                              <a:effectLst/>
                              <a:latin typeface="新宋体" panose="02010609030101010101" pitchFamily="49" charset="-122"/>
                              <a:ea typeface="新宋体" panose="02010609030101010101" pitchFamily="49" charset="-122"/>
                            </a:rPr>
                            <a:t>…</a:t>
                          </a:r>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5" name="表格 34"/>
              <p:cNvGraphicFramePr>
                <a:graphicFrameLocks noGrp="1"/>
              </p:cNvGraphicFramePr>
              <p:nvPr>
                <p:extLst>
                  <p:ext uri="{D42A27DB-BD31-4B8C-83A1-F6EECF244321}">
                    <p14:modId xmlns:p14="http://schemas.microsoft.com/office/powerpoint/2010/main" val="876951183"/>
                  </p:ext>
                </p:extLst>
              </p:nvPr>
            </p:nvGraphicFramePr>
            <p:xfrm>
              <a:off x="4274871" y="1740097"/>
              <a:ext cx="2492776" cy="1656245"/>
            </p:xfrm>
            <a:graphic>
              <a:graphicData uri="http://schemas.openxmlformats.org/drawingml/2006/table">
                <a:tbl>
                  <a:tblPr>
                    <a:tableStyleId>{FABFCF23-3B69-468F-B69F-88F6DE6A72F2}</a:tableStyleId>
                  </a:tblPr>
                  <a:tblGrid>
                    <a:gridCol w="1289794"/>
                    <a:gridCol w="1202982"/>
                  </a:tblGrid>
                  <a:tr h="331249">
                    <a:tc>
                      <a:txBody>
                        <a:bodyPr/>
                        <a:lstStyle/>
                        <a:p>
                          <a:pPr algn="ctr" fontAlgn="b"/>
                          <a:r>
                            <a:rPr lang="en-US" altLang="zh-CN" sz="1600" b="0" cap="all" dirty="0" smtClean="0">
                              <a:effectLst/>
                              <a:latin typeface="新宋体" panose="02010609030101010101" pitchFamily="49" charset="-122"/>
                              <a:ea typeface="新宋体" panose="02010609030101010101" pitchFamily="49" charset="-122"/>
                            </a:rPr>
                            <a:t>Token</a:t>
                          </a:r>
                          <a:endParaRPr lang="en-US" sz="1600" b="0" cap="all" dirty="0">
                            <a:effectLst/>
                            <a:latin typeface="新宋体" panose="02010609030101010101" pitchFamily="49" charset="-122"/>
                            <a:ea typeface="新宋体" panose="02010609030101010101" pitchFamily="49" charset="-122"/>
                          </a:endParaRPr>
                        </a:p>
                      </a:txBody>
                      <a:tcPr marL="42739"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zh-CN" altLang="en-US" sz="1600" b="0" cap="all" dirty="0" smtClean="0">
                              <a:effectLst/>
                              <a:latin typeface="新宋体" panose="02010609030101010101" pitchFamily="49" charset="-122"/>
                              <a:ea typeface="新宋体" panose="02010609030101010101" pitchFamily="49" charset="-122"/>
                            </a:rPr>
                            <a:t>概率值</a:t>
                          </a:r>
                          <a:endParaRPr lang="en-US" sz="1600" b="0" cap="all" dirty="0">
                            <a:effectLst/>
                            <a:latin typeface="新宋体" panose="02010609030101010101" pitchFamily="49" charset="-122"/>
                            <a:ea typeface="新宋体" panose="02010609030101010101" pitchFamily="49" charset="-122"/>
                          </a:endParaRPr>
                        </a:p>
                      </a:txBody>
                      <a:tcPr marL="35616" marR="35616" marT="21369" marB="13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331249">
                    <a:tc>
                      <a:txBody>
                        <a:bodyPr/>
                        <a:lstStyle/>
                        <a:p>
                          <a:endParaRPr lang="zh-CN"/>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2" t="-103704" r="-94340" b="-325926"/>
                          </a:stretch>
                        </a:blip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0.5</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331249">
                    <a:tc>
                      <a:txBody>
                        <a:bodyPr/>
                        <a:lstStyle/>
                        <a:p>
                          <a:endParaRPr lang="zh-CN"/>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2" t="-200000" r="-94340" b="-220000"/>
                          </a:stretch>
                        </a:blip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0.3</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331249">
                    <a:tc>
                      <a:txBody>
                        <a:bodyPr/>
                        <a:lstStyle/>
                        <a:p>
                          <a:endParaRPr lang="zh-CN"/>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2" t="-305556" r="-94340" b="-124074"/>
                          </a:stretch>
                        </a:blipFill>
                      </a:tcPr>
                    </a:tc>
                    <a:tc>
                      <a:txBody>
                        <a:bodyPr/>
                        <a:lstStyle/>
                        <a:p>
                          <a:pPr algn="ctr" fontAlgn="t"/>
                          <a:r>
                            <a:rPr lang="en-US" sz="1600" dirty="0" smtClean="0">
                              <a:effectLst/>
                              <a:latin typeface="新宋体" panose="02010609030101010101" pitchFamily="49" charset="-122"/>
                              <a:ea typeface="新宋体" panose="02010609030101010101" pitchFamily="49" charset="-122"/>
                            </a:rPr>
                            <a:t>0.1</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1249">
                    <a:tc>
                      <a:txBody>
                        <a:bodyPr/>
                        <a:lstStyle/>
                        <a:p>
                          <a:pPr algn="ctr" fontAlgn="t"/>
                          <a:r>
                            <a:rPr lang="en-US" sz="1600" dirty="0" smtClean="0">
                              <a:solidFill>
                                <a:schemeClr val="tx1"/>
                              </a:solidFill>
                              <a:effectLst/>
                              <a:latin typeface="新宋体" panose="02010609030101010101" pitchFamily="49" charset="-122"/>
                              <a:ea typeface="新宋体" panose="02010609030101010101" pitchFamily="49" charset="-122"/>
                            </a:rPr>
                            <a:t>…</a:t>
                          </a:r>
                          <a:endParaRPr lang="en-US" sz="1600" dirty="0">
                            <a:solidFill>
                              <a:schemeClr val="tx1"/>
                            </a:solidFill>
                            <a:effectLst/>
                            <a:latin typeface="新宋体" panose="02010609030101010101" pitchFamily="49" charset="-122"/>
                            <a:ea typeface="新宋体" panose="02010609030101010101" pitchFamily="49" charset="-122"/>
                          </a:endParaRPr>
                        </a:p>
                      </a:txBody>
                      <a:tcPr marL="42739"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smtClean="0">
                              <a:effectLst/>
                              <a:latin typeface="新宋体" panose="02010609030101010101" pitchFamily="49" charset="-122"/>
                              <a:ea typeface="新宋体" panose="02010609030101010101" pitchFamily="49" charset="-122"/>
                            </a:rPr>
                            <a:t>…</a:t>
                          </a:r>
                          <a:endParaRPr lang="en-US" sz="1600" dirty="0">
                            <a:effectLst/>
                            <a:latin typeface="新宋体" panose="02010609030101010101" pitchFamily="49" charset="-122"/>
                            <a:ea typeface="新宋体" panose="02010609030101010101" pitchFamily="49" charset="-122"/>
                          </a:endParaRPr>
                        </a:p>
                      </a:txBody>
                      <a:tcPr marL="35616" marR="35616" marT="35616" marB="356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cxnSp>
        <p:nvCxnSpPr>
          <p:cNvPr id="38" name="直接连接符 37"/>
          <p:cNvCxnSpPr/>
          <p:nvPr/>
        </p:nvCxnSpPr>
        <p:spPr>
          <a:xfrm flipV="1">
            <a:off x="227678" y="4200839"/>
            <a:ext cx="1168855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54115" y="4368324"/>
            <a:ext cx="11725584" cy="2308324"/>
          </a:xfrm>
          <a:prstGeom prst="rect">
            <a:avLst/>
          </a:prstGeom>
        </p:spPr>
        <p:txBody>
          <a:bodyPr wrap="square">
            <a:spAutoFit/>
          </a:bodyPr>
          <a:lstStyle/>
          <a:p>
            <a:r>
              <a:rPr lang="en-US" altLang="zh-CN" b="1" dirty="0" err="1" smtClean="0">
                <a:latin typeface="新宋体" panose="02010609030101010101" pitchFamily="49" charset="-122"/>
                <a:ea typeface="新宋体" panose="02010609030101010101" pitchFamily="49" charset="-122"/>
              </a:rPr>
              <a:t>top_p</a:t>
            </a:r>
            <a:r>
              <a:rPr lang="en-US" altLang="zh-CN" b="1" dirty="0">
                <a:latin typeface="新宋体" panose="02010609030101010101" pitchFamily="49" charset="-122"/>
                <a:ea typeface="新宋体" panose="02010609030101010101" pitchFamily="49" charset="-122"/>
              </a:rPr>
              <a:t> </a:t>
            </a:r>
            <a:r>
              <a:rPr lang="en-US" altLang="zh-CN" dirty="0">
                <a:latin typeface="新宋体" panose="02010609030101010101" pitchFamily="49" charset="-122"/>
                <a:ea typeface="新宋体" panose="02010609030101010101" pitchFamily="49" charset="-122"/>
              </a:rPr>
              <a:t>An alternative to sampling with temperature, called nucleus sampling, where the model considers the results of the tokens with </a:t>
            </a:r>
            <a:r>
              <a:rPr lang="en-US" altLang="zh-CN" dirty="0" err="1">
                <a:latin typeface="新宋体" panose="02010609030101010101" pitchFamily="49" charset="-122"/>
                <a:ea typeface="新宋体" panose="02010609030101010101" pitchFamily="49" charset="-122"/>
              </a:rPr>
              <a:t>top_p</a:t>
            </a:r>
            <a:r>
              <a:rPr lang="en-US" altLang="zh-CN" dirty="0">
                <a:latin typeface="新宋体" panose="02010609030101010101" pitchFamily="49" charset="-122"/>
                <a:ea typeface="新宋体" panose="02010609030101010101" pitchFamily="49" charset="-122"/>
              </a:rPr>
              <a:t> probability mass. So 0.1 means only the tokens comprising the top 10% probability mass are considered.</a:t>
            </a:r>
          </a:p>
          <a:p>
            <a:endParaRPr lang="en-US" altLang="zh-CN" dirty="0">
              <a:latin typeface="新宋体" panose="02010609030101010101" pitchFamily="49" charset="-122"/>
              <a:ea typeface="新宋体" panose="02010609030101010101" pitchFamily="49" charset="-122"/>
            </a:endParaRPr>
          </a:p>
          <a:p>
            <a:r>
              <a:rPr lang="en-US" altLang="zh-CN" dirty="0">
                <a:solidFill>
                  <a:srgbClr val="0070C0"/>
                </a:solidFill>
                <a:latin typeface="新宋体" panose="02010609030101010101" pitchFamily="49" charset="-122"/>
                <a:ea typeface="新宋体" panose="02010609030101010101" pitchFamily="49" charset="-122"/>
              </a:rPr>
              <a:t>We generally recommend altering this or temperature but not both</a:t>
            </a:r>
            <a:r>
              <a:rPr lang="en-US" altLang="zh-CN" dirty="0" smtClean="0">
                <a:solidFill>
                  <a:srgbClr val="0070C0"/>
                </a:solidFill>
                <a:latin typeface="新宋体" panose="02010609030101010101" pitchFamily="49" charset="-122"/>
                <a:ea typeface="新宋体" panose="02010609030101010101" pitchFamily="49" charset="-122"/>
              </a:rPr>
              <a:t>.</a:t>
            </a:r>
          </a:p>
          <a:p>
            <a:endParaRPr lang="en-US" altLang="zh-CN" dirty="0">
              <a:latin typeface="新宋体" panose="02010609030101010101" pitchFamily="49" charset="-122"/>
              <a:ea typeface="新宋体" panose="02010609030101010101" pitchFamily="49" charset="-122"/>
            </a:endParaRPr>
          </a:p>
          <a:p>
            <a:r>
              <a:rPr lang="en-US" altLang="zh-CN" dirty="0" err="1" smtClean="0">
                <a:solidFill>
                  <a:srgbClr val="FF0000"/>
                </a:solidFill>
                <a:latin typeface="新宋体" panose="02010609030101010101" pitchFamily="49" charset="-122"/>
                <a:ea typeface="新宋体" panose="02010609030101010101" pitchFamily="49" charset="-122"/>
              </a:rPr>
              <a:t>top_p</a:t>
            </a:r>
            <a:r>
              <a:rPr lang="zh-CN" altLang="en-US" dirty="0" smtClean="0">
                <a:solidFill>
                  <a:srgbClr val="FF0000"/>
                </a:solidFill>
                <a:latin typeface="新宋体" panose="02010609030101010101" pitchFamily="49" charset="-122"/>
                <a:ea typeface="新宋体" panose="02010609030101010101" pitchFamily="49" charset="-122"/>
              </a:rPr>
              <a:t>参数越小，输出越确定；越大输出越随机。</a:t>
            </a:r>
            <a:endParaRPr lang="en-US" altLang="zh-CN" dirty="0" smtClean="0">
              <a:solidFill>
                <a:srgbClr val="FF0000"/>
              </a:solidFill>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p:txBody>
      </p:sp>
      <p:sp>
        <p:nvSpPr>
          <p:cNvPr id="13" name="矩形 12"/>
          <p:cNvSpPr/>
          <p:nvPr/>
        </p:nvSpPr>
        <p:spPr>
          <a:xfrm>
            <a:off x="754743" y="990939"/>
            <a:ext cx="11059886" cy="923330"/>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核采样（</a:t>
            </a:r>
            <a:r>
              <a:rPr lang="en-US" altLang="zh-CN" dirty="0">
                <a:latin typeface="新宋体" panose="02010609030101010101" pitchFamily="49" charset="-122"/>
                <a:ea typeface="新宋体" panose="02010609030101010101" pitchFamily="49" charset="-122"/>
              </a:rPr>
              <a:t>nucleus sampling</a:t>
            </a:r>
            <a:r>
              <a:rPr lang="zh-CN" altLang="en-US" dirty="0" smtClean="0">
                <a:latin typeface="新宋体" panose="02010609030101010101" pitchFamily="49" charset="-122"/>
                <a:ea typeface="新宋体" panose="02010609030101010101" pitchFamily="49" charset="-122"/>
              </a:rPr>
              <a:t>），即</a:t>
            </a:r>
            <a:r>
              <a:rPr lang="en-US" altLang="zh-CN" b="1" dirty="0" err="1" smtClean="0">
                <a:solidFill>
                  <a:srgbClr val="FF0000"/>
                </a:solidFill>
                <a:latin typeface="新宋体" panose="02010609030101010101" pitchFamily="49" charset="-122"/>
                <a:ea typeface="新宋体" panose="02010609030101010101" pitchFamily="49" charset="-122"/>
              </a:rPr>
              <a:t>top_p</a:t>
            </a:r>
            <a:r>
              <a:rPr lang="zh-CN" altLang="en-US" dirty="0" smtClean="0">
                <a:latin typeface="新宋体" panose="02010609030101010101" pitchFamily="49" charset="-122"/>
                <a:ea typeface="新宋体" panose="02010609030101010101" pitchFamily="49" charset="-122"/>
              </a:rPr>
              <a:t>采样。事先设定一个</a:t>
            </a:r>
            <a:r>
              <a:rPr lang="en-US" altLang="zh-CN" dirty="0" smtClean="0">
                <a:latin typeface="新宋体" panose="02010609030101010101" pitchFamily="49" charset="-122"/>
                <a:ea typeface="新宋体" panose="02010609030101010101" pitchFamily="49" charset="-122"/>
              </a:rPr>
              <a:t>(0,1)</a:t>
            </a:r>
            <a:r>
              <a:rPr lang="zh-CN" altLang="en-US" dirty="0" smtClean="0">
                <a:latin typeface="新宋体" panose="02010609030101010101" pitchFamily="49" charset="-122"/>
                <a:ea typeface="新宋体" panose="02010609030101010101" pitchFamily="49" charset="-122"/>
              </a:rPr>
              <a:t>之间的</a:t>
            </a:r>
            <a:r>
              <a:rPr lang="en-US" altLang="zh-CN" dirty="0" smtClean="0">
                <a:latin typeface="新宋体" panose="02010609030101010101" pitchFamily="49" charset="-122"/>
                <a:ea typeface="新宋体" panose="02010609030101010101" pitchFamily="49" charset="-122"/>
              </a:rPr>
              <a:t>p</a:t>
            </a:r>
            <a:r>
              <a:rPr lang="zh-CN" altLang="en-US" dirty="0" smtClean="0">
                <a:latin typeface="新宋体" panose="02010609030101010101" pitchFamily="49" charset="-122"/>
                <a:ea typeface="新宋体" panose="02010609030101010101" pitchFamily="49" charset="-122"/>
              </a:rPr>
              <a:t>值，然后将</a:t>
            </a:r>
            <a:r>
              <a:rPr lang="en-US" altLang="zh-CN" dirty="0" smtClean="0">
                <a:latin typeface="新宋体" panose="02010609030101010101" pitchFamily="49" charset="-122"/>
                <a:ea typeface="新宋体" panose="02010609030101010101" pitchFamily="49" charset="-122"/>
              </a:rPr>
              <a:t>token</a:t>
            </a:r>
            <a:r>
              <a:rPr lang="zh-CN" altLang="en-US" dirty="0" smtClean="0">
                <a:latin typeface="新宋体" panose="02010609030101010101" pitchFamily="49" charset="-122"/>
                <a:ea typeface="新宋体" panose="02010609030101010101" pitchFamily="49" charset="-122"/>
              </a:rPr>
              <a:t>的预测概率从大到小排序，选取前</a:t>
            </a:r>
            <a:r>
              <a:rPr lang="en-US" altLang="zh-CN" dirty="0" smtClean="0">
                <a:latin typeface="新宋体" panose="02010609030101010101" pitchFamily="49" charset="-122"/>
                <a:ea typeface="新宋体" panose="02010609030101010101" pitchFamily="49" charset="-122"/>
              </a:rPr>
              <a:t>k</a:t>
            </a:r>
            <a:r>
              <a:rPr lang="zh-CN" altLang="en-US" dirty="0" smtClean="0">
                <a:latin typeface="新宋体" panose="02010609030101010101" pitchFamily="49" charset="-122"/>
                <a:ea typeface="新宋体" panose="02010609030101010101" pitchFamily="49" charset="-122"/>
              </a:rPr>
              <a:t>个</a:t>
            </a:r>
            <a:r>
              <a:rPr lang="en-US" altLang="zh-CN" dirty="0" smtClean="0">
                <a:latin typeface="新宋体" panose="02010609030101010101" pitchFamily="49" charset="-122"/>
                <a:ea typeface="新宋体" panose="02010609030101010101" pitchFamily="49" charset="-122"/>
              </a:rPr>
              <a:t>token</a:t>
            </a:r>
            <a:r>
              <a:rPr lang="zh-CN" altLang="en-US" dirty="0" smtClean="0">
                <a:latin typeface="新宋体" panose="02010609030101010101" pitchFamily="49" charset="-122"/>
                <a:ea typeface="新宋体" panose="02010609030101010101" pitchFamily="49" charset="-122"/>
              </a:rPr>
              <a:t>，使得它们的概率之和恰好大于</a:t>
            </a:r>
            <a:r>
              <a:rPr lang="en-US" altLang="zh-CN" dirty="0" smtClean="0">
                <a:latin typeface="新宋体" panose="02010609030101010101" pitchFamily="49" charset="-122"/>
                <a:ea typeface="新宋体" panose="02010609030101010101" pitchFamily="49" charset="-122"/>
              </a:rPr>
              <a:t>p</a:t>
            </a:r>
            <a:r>
              <a:rPr lang="zh-CN" altLang="en-US" dirty="0" smtClean="0">
                <a:latin typeface="新宋体" panose="02010609030101010101" pitchFamily="49" charset="-122"/>
                <a:ea typeface="新宋体" panose="02010609030101010101" pitchFamily="49" charset="-122"/>
              </a:rPr>
              <a:t>。</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p:txBody>
      </p:sp>
      <mc:AlternateContent xmlns:mc="http://schemas.openxmlformats.org/markup-compatibility/2006" xmlns:a14="http://schemas.microsoft.com/office/drawing/2010/main">
        <mc:Choice Requires="a14">
          <p:sp>
            <p:nvSpPr>
              <p:cNvPr id="14" name="矩形 13"/>
              <p:cNvSpPr/>
              <p:nvPr/>
            </p:nvSpPr>
            <p:spPr>
              <a:xfrm>
                <a:off x="754743" y="3559850"/>
                <a:ext cx="11059886" cy="646331"/>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假定我们选取的</a:t>
                </a:r>
                <a:r>
                  <a:rPr lang="en-US" altLang="zh-CN" dirty="0" err="1" smtClean="0">
                    <a:latin typeface="新宋体" panose="02010609030101010101" pitchFamily="49" charset="-122"/>
                    <a:ea typeface="新宋体" panose="02010609030101010101" pitchFamily="49" charset="-122"/>
                  </a:rPr>
                  <a:t>top_p</a:t>
                </a:r>
                <a:r>
                  <a:rPr lang="zh-CN" altLang="en-US" dirty="0" smtClean="0">
                    <a:latin typeface="新宋体" panose="02010609030101010101" pitchFamily="49" charset="-122"/>
                    <a:ea typeface="新宋体" panose="02010609030101010101" pitchFamily="49" charset="-122"/>
                  </a:rPr>
                  <a:t>为</a:t>
                </a:r>
                <a:r>
                  <a:rPr lang="en-US" altLang="zh-CN" b="1" dirty="0" smtClean="0">
                    <a:latin typeface="新宋体" panose="02010609030101010101" pitchFamily="49" charset="-122"/>
                    <a:ea typeface="新宋体" panose="02010609030101010101" pitchFamily="49" charset="-122"/>
                  </a:rPr>
                  <a:t>0.75</a:t>
                </a:r>
                <a:r>
                  <a:rPr lang="zh-CN" altLang="en-US" dirty="0" smtClean="0">
                    <a:latin typeface="新宋体" panose="02010609030101010101" pitchFamily="49" charset="-122"/>
                    <a:ea typeface="新宋体" panose="02010609030101010101" pitchFamily="49" charset="-122"/>
                  </a:rPr>
                  <a:t>，</a:t>
                </a:r>
                <a14:m>
                  <m:oMath xmlns:m="http://schemas.openxmlformats.org/officeDocument/2006/math">
                    <m:sSub>
                      <m:sSubPr>
                        <m:ctrlPr>
                          <a:rPr lang="pt-BR"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1</m:t>
                        </m:r>
                      </m:sub>
                    </m:sSub>
                  </m:oMath>
                </a14:m>
                <a:r>
                  <a:rPr lang="en-US" altLang="zh-CN" dirty="0" smtClean="0">
                    <a:latin typeface="新宋体" panose="02010609030101010101" pitchFamily="49" charset="-122"/>
                    <a:ea typeface="新宋体" panose="02010609030101010101" pitchFamily="49" charset="-122"/>
                  </a:rPr>
                  <a:t>+</a:t>
                </a:r>
                <a14:m>
                  <m:oMath xmlns:m="http://schemas.openxmlformats.org/officeDocument/2006/math">
                    <m:sSub>
                      <m:sSubPr>
                        <m:ctrlPr>
                          <a:rPr lang="pt-BR"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2</m:t>
                        </m:r>
                      </m:sub>
                    </m:sSub>
                  </m:oMath>
                </a14:m>
                <a:r>
                  <a:rPr lang="en-US" altLang="zh-CN" dirty="0" smtClean="0">
                    <a:latin typeface="新宋体" panose="02010609030101010101" pitchFamily="49" charset="-122"/>
                    <a:ea typeface="新宋体" panose="02010609030101010101" pitchFamily="49" charset="-122"/>
                  </a:rPr>
                  <a:t>=0.8&gt;0.75</a:t>
                </a:r>
                <a:r>
                  <a:rPr lang="zh-CN" altLang="en-US" dirty="0" smtClean="0">
                    <a:latin typeface="新宋体" panose="02010609030101010101" pitchFamily="49" charset="-122"/>
                    <a:ea typeface="新宋体" panose="02010609030101010101" pitchFamily="49" charset="-122"/>
                  </a:rPr>
                  <a:t>，则</a:t>
                </a:r>
                <a:r>
                  <a:rPr lang="en-US" altLang="zh-CN" dirty="0" smtClean="0">
                    <a:latin typeface="新宋体" panose="02010609030101010101" pitchFamily="49" charset="-122"/>
                    <a:ea typeface="新宋体" panose="02010609030101010101" pitchFamily="49" charset="-122"/>
                  </a:rPr>
                  <a:t>token</a:t>
                </a:r>
                <a:r>
                  <a:rPr lang="zh-CN" altLang="en-US" dirty="0" smtClean="0">
                    <a:latin typeface="新宋体" panose="02010609030101010101" pitchFamily="49" charset="-122"/>
                    <a:ea typeface="新宋体" panose="02010609030101010101" pitchFamily="49" charset="-122"/>
                  </a:rPr>
                  <a:t>从（</a:t>
                </a:r>
                <a14:m>
                  <m:oMath xmlns:m="http://schemas.openxmlformats.org/officeDocument/2006/math">
                    <m:sSub>
                      <m:sSubPr>
                        <m:ctrlPr>
                          <a:rPr lang="pt-BR"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1</m:t>
                        </m:r>
                      </m:sub>
                    </m:sSub>
                  </m:oMath>
                </a14:m>
                <a:r>
                  <a:rPr lang="en-US" altLang="zh-CN" dirty="0" smtClean="0">
                    <a:latin typeface="新宋体" panose="02010609030101010101" pitchFamily="49" charset="-122"/>
                    <a:ea typeface="新宋体" panose="02010609030101010101" pitchFamily="49" charset="-122"/>
                  </a:rPr>
                  <a:t>,</a:t>
                </a:r>
                <a14:m>
                  <m:oMath xmlns:m="http://schemas.openxmlformats.org/officeDocument/2006/math">
                    <m:sSub>
                      <m:sSubPr>
                        <m:ctrlPr>
                          <a:rPr lang="pt-BR"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2</m:t>
                        </m:r>
                      </m:sub>
                    </m:sSub>
                  </m:oMath>
                </a14:m>
                <a:r>
                  <a:rPr lang="zh-CN" altLang="en-US" dirty="0" smtClean="0">
                    <a:latin typeface="新宋体" panose="02010609030101010101" pitchFamily="49" charset="-122"/>
                    <a:ea typeface="新宋体" panose="02010609030101010101" pitchFamily="49" charset="-122"/>
                  </a:rPr>
                  <a:t>）中选择。</a:t>
                </a:r>
                <a:endParaRPr lang="en-US" altLang="zh-CN" dirty="0" smtClean="0">
                  <a:latin typeface="新宋体" panose="02010609030101010101" pitchFamily="49" charset="-122"/>
                  <a:ea typeface="新宋体" panose="02010609030101010101" pitchFamily="49" charset="-122"/>
                </a:endParaRPr>
              </a:p>
              <a:p>
                <a:endParaRPr lang="en-US" altLang="zh-CN" dirty="0">
                  <a:latin typeface="新宋体" panose="02010609030101010101" pitchFamily="49" charset="-122"/>
                  <a:ea typeface="新宋体" panose="02010609030101010101" pitchFamily="49"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754743" y="3559850"/>
                <a:ext cx="11059886" cy="646331"/>
              </a:xfrm>
              <a:prstGeom prst="rect">
                <a:avLst/>
              </a:prstGeom>
              <a:blipFill rotWithShape="0">
                <a:blip r:embed="rId4"/>
                <a:stretch>
                  <a:fillRect l="-496" t="-7547"/>
                </a:stretch>
              </a:blipFill>
            </p:spPr>
            <p:txBody>
              <a:bodyPr/>
              <a:lstStyle/>
              <a:p>
                <a:r>
                  <a:rPr lang="zh-CN" altLang="en-US">
                    <a:noFill/>
                  </a:rPr>
                  <a:t> </a:t>
                </a:r>
              </a:p>
            </p:txBody>
          </p:sp>
        </mc:Fallback>
      </mc:AlternateContent>
      <p:sp>
        <p:nvSpPr>
          <p:cNvPr id="3" name="右大括号 2"/>
          <p:cNvSpPr/>
          <p:nvPr/>
        </p:nvSpPr>
        <p:spPr>
          <a:xfrm>
            <a:off x="6834752" y="2190648"/>
            <a:ext cx="185980" cy="449451"/>
          </a:xfrm>
          <a:prstGeom prst="rightBrace">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9" name="矩形 8"/>
          <p:cNvSpPr/>
          <p:nvPr/>
        </p:nvSpPr>
        <p:spPr>
          <a:xfrm>
            <a:off x="7072339" y="2182773"/>
            <a:ext cx="1994439" cy="646331"/>
          </a:xfrm>
          <a:prstGeom prst="rect">
            <a:avLst/>
          </a:prstGeom>
        </p:spPr>
        <p:txBody>
          <a:bodyPr wrap="square">
            <a:spAutoFit/>
          </a:bodyPr>
          <a:lstStyle/>
          <a:p>
            <a:r>
              <a:rPr lang="en-US" altLang="zh-CN" dirty="0" err="1">
                <a:latin typeface="新宋体" panose="02010609030101010101" pitchFamily="49" charset="-122"/>
                <a:ea typeface="新宋体" panose="02010609030101010101" pitchFamily="49" charset="-122"/>
              </a:rPr>
              <a:t>t</a:t>
            </a:r>
            <a:r>
              <a:rPr lang="en-US" altLang="zh-CN" dirty="0" err="1" smtClean="0">
                <a:latin typeface="新宋体" panose="02010609030101010101" pitchFamily="49" charset="-122"/>
                <a:ea typeface="新宋体" panose="02010609030101010101" pitchFamily="49" charset="-122"/>
              </a:rPr>
              <a:t>op_p</a:t>
            </a:r>
            <a:r>
              <a:rPr lang="en-US" altLang="zh-CN" dirty="0" smtClean="0">
                <a:latin typeface="新宋体" panose="02010609030101010101" pitchFamily="49" charset="-122"/>
                <a:ea typeface="新宋体" panose="02010609030101010101" pitchFamily="49" charset="-122"/>
              </a:rPr>
              <a:t> = 0.8</a:t>
            </a:r>
          </a:p>
          <a:p>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7829019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的稳定性与创造力</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示例</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9" name="矩形 8"/>
          <p:cNvSpPr/>
          <p:nvPr/>
        </p:nvSpPr>
        <p:spPr>
          <a:xfrm>
            <a:off x="458115" y="1514439"/>
            <a:ext cx="4888801" cy="2031325"/>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作为一名小红书的典型年轻女性用户，我可能会对时尚、潮流、设计感强、社交媒体（如</a:t>
            </a:r>
            <a:r>
              <a:rPr lang="en-US" altLang="zh-CN" dirty="0">
                <a:solidFill>
                  <a:schemeClr val="tx1"/>
                </a:solidFill>
                <a:latin typeface="新宋体" panose="02010609030101010101" pitchFamily="49" charset="-122"/>
                <a:ea typeface="新宋体" panose="02010609030101010101" pitchFamily="49" charset="-122"/>
              </a:rPr>
              <a:t>Instagram</a:t>
            </a:r>
            <a:r>
              <a:rPr lang="zh-CN" altLang="en-US" dirty="0">
                <a:solidFill>
                  <a:schemeClr val="tx1"/>
                </a:solidFill>
                <a:latin typeface="新宋体" panose="02010609030101010101" pitchFamily="49" charset="-122"/>
                <a:ea typeface="新宋体" panose="02010609030101010101" pitchFamily="49" charset="-122"/>
              </a:rPr>
              <a:t>）风格的公寓感兴趣。同时，我也可能会关注公寓的地理位置</a:t>
            </a:r>
            <a:r>
              <a:rPr lang="zh-CN" altLang="en-US" dirty="0">
                <a:solidFill>
                  <a:srgbClr val="FF0000"/>
                </a:solidFill>
                <a:latin typeface="新宋体" panose="02010609030101010101" pitchFamily="49" charset="-122"/>
                <a:ea typeface="新宋体" panose="02010609030101010101" pitchFamily="49" charset="-122"/>
              </a:rPr>
              <a:t>、社区环境以及是否能够提供一种与众不同的生活体验。以下是我根据这些标准对每个标题的打分逻辑：</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endParaRPr lang="en-US" altLang="zh-CN" dirty="0">
              <a:latin typeface="新宋体" panose="02010609030101010101" pitchFamily="49" charset="-122"/>
              <a:ea typeface="新宋体" panose="02010609030101010101" pitchFamily="49" charset="-122"/>
            </a:endParaRPr>
          </a:p>
        </p:txBody>
      </p:sp>
      <p:cxnSp>
        <p:nvCxnSpPr>
          <p:cNvPr id="10" name="直接连接符 9"/>
          <p:cNvCxnSpPr/>
          <p:nvPr/>
        </p:nvCxnSpPr>
        <p:spPr>
          <a:xfrm>
            <a:off x="5811864" y="898902"/>
            <a:ext cx="0" cy="48044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8115" y="3572365"/>
            <a:ext cx="4888801" cy="2308324"/>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作为一名小红书的典型年轻女性用户，我可能会对时尚、潮流、设计感强、社交媒体（如</a:t>
            </a:r>
            <a:r>
              <a:rPr lang="en-US" altLang="zh-CN" dirty="0">
                <a:solidFill>
                  <a:schemeClr val="tx1"/>
                </a:solidFill>
                <a:latin typeface="新宋体" panose="02010609030101010101" pitchFamily="49" charset="-122"/>
                <a:ea typeface="新宋体" panose="02010609030101010101" pitchFamily="49" charset="-122"/>
              </a:rPr>
              <a:t>Instagram</a:t>
            </a:r>
            <a:r>
              <a:rPr lang="zh-CN" altLang="en-US" dirty="0">
                <a:solidFill>
                  <a:schemeClr val="tx1"/>
                </a:solidFill>
                <a:latin typeface="新宋体" panose="02010609030101010101" pitchFamily="49" charset="-122"/>
                <a:ea typeface="新宋体" panose="02010609030101010101" pitchFamily="49" charset="-122"/>
              </a:rPr>
              <a:t>）风格的公寓感兴趣。同时，我也可能会关注公寓的地理位置</a:t>
            </a:r>
            <a:r>
              <a:rPr lang="zh-CN" altLang="en-US" dirty="0">
                <a:solidFill>
                  <a:srgbClr val="FF0000"/>
                </a:solidFill>
                <a:latin typeface="新宋体" panose="02010609030101010101" pitchFamily="49" charset="-122"/>
                <a:ea typeface="新宋体" panose="02010609030101010101" pitchFamily="49" charset="-122"/>
              </a:rPr>
              <a:t>（如是否靠近地铁）、社区环境以及是否有特色的空间（如阳台）等因素。以下是根据这些标准对每个标题的打分逻辑</a:t>
            </a:r>
            <a:r>
              <a:rPr lang="zh-CN" altLang="en-US" dirty="0" smtClean="0">
                <a:solidFill>
                  <a:srgbClr val="FF0000"/>
                </a:solidFill>
                <a:latin typeface="新宋体" panose="02010609030101010101" pitchFamily="49" charset="-122"/>
                <a:ea typeface="新宋体" panose="02010609030101010101" pitchFamily="49" charset="-122"/>
              </a:rPr>
              <a:t>：</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p:txBody>
      </p:sp>
      <p:sp>
        <p:nvSpPr>
          <p:cNvPr id="7" name="矩形 6"/>
          <p:cNvSpPr/>
          <p:nvPr/>
        </p:nvSpPr>
        <p:spPr>
          <a:xfrm>
            <a:off x="1203425" y="5857047"/>
            <a:ext cx="6200736" cy="369332"/>
          </a:xfrm>
          <a:prstGeom prst="rect">
            <a:avLst/>
          </a:prstGeom>
        </p:spPr>
        <p:txBody>
          <a:bodyPr wrap="none">
            <a:spAutoFit/>
          </a:bodyPr>
          <a:lstStyle/>
          <a:p>
            <a:r>
              <a:rPr lang="zh-CN" altLang="en-US" dirty="0" smtClean="0">
                <a:hlinkClick r:id="rId3"/>
              </a:rPr>
              <a:t>示例：利用</a:t>
            </a:r>
            <a:r>
              <a:rPr lang="en-US" altLang="zh-CN" dirty="0" err="1" smtClean="0">
                <a:hlinkClick r:id="rId3"/>
              </a:rPr>
              <a:t>top_p</a:t>
            </a:r>
            <a:r>
              <a:rPr lang="en-US" altLang="zh-CN" dirty="0" smtClean="0">
                <a:hlinkClick r:id="rId3"/>
              </a:rPr>
              <a:t> </a:t>
            </a:r>
            <a:r>
              <a:rPr lang="zh-CN" altLang="en-US" dirty="0" smtClean="0">
                <a:hlinkClick r:id="rId3"/>
              </a:rPr>
              <a:t>参数与</a:t>
            </a:r>
            <a:r>
              <a:rPr lang="en-US" altLang="zh-CN" dirty="0" smtClean="0">
                <a:hlinkClick r:id="rId3"/>
              </a:rPr>
              <a:t>temperature</a:t>
            </a:r>
            <a:r>
              <a:rPr lang="zh-CN" altLang="en-US" dirty="0" smtClean="0">
                <a:hlinkClick r:id="rId3"/>
              </a:rPr>
              <a:t>参数增强评估的稳定性</a:t>
            </a:r>
            <a:endParaRPr lang="zh-CN" altLang="en-US" dirty="0"/>
          </a:p>
        </p:txBody>
      </p:sp>
      <p:sp>
        <p:nvSpPr>
          <p:cNvPr id="16" name="矩形 15"/>
          <p:cNvSpPr/>
          <p:nvPr/>
        </p:nvSpPr>
        <p:spPr>
          <a:xfrm>
            <a:off x="1527498" y="714236"/>
            <a:ext cx="2471065" cy="461665"/>
          </a:xfrm>
          <a:prstGeom prst="rect">
            <a:avLst/>
          </a:prstGeom>
        </p:spPr>
        <p:txBody>
          <a:bodyPr wrap="square">
            <a:spAutoFit/>
          </a:bodyPr>
          <a:lstStyle/>
          <a:p>
            <a:r>
              <a:rPr lang="en-US" altLang="zh-CN" sz="2400" b="1" dirty="0" err="1" smtClean="0">
                <a:solidFill>
                  <a:schemeClr val="tx1"/>
                </a:solidFill>
                <a:latin typeface="新宋体" panose="02010609030101010101" pitchFamily="49" charset="-122"/>
                <a:ea typeface="新宋体" panose="02010609030101010101" pitchFamily="49" charset="-122"/>
              </a:rPr>
              <a:t>top_p</a:t>
            </a:r>
            <a:r>
              <a:rPr lang="en-US" altLang="zh-CN" sz="2400" b="1" dirty="0" smtClean="0">
                <a:solidFill>
                  <a:schemeClr val="tx1"/>
                </a:solidFill>
                <a:latin typeface="新宋体" panose="02010609030101010101" pitchFamily="49" charset="-122"/>
                <a:ea typeface="新宋体" panose="02010609030101010101" pitchFamily="49" charset="-122"/>
              </a:rPr>
              <a:t> = 0.001</a:t>
            </a:r>
            <a:endParaRPr lang="en-US" altLang="zh-CN" sz="2400" b="1" dirty="0">
              <a:latin typeface="新宋体" panose="02010609030101010101" pitchFamily="49" charset="-122"/>
              <a:ea typeface="新宋体" panose="02010609030101010101" pitchFamily="49" charset="-122"/>
            </a:endParaRPr>
          </a:p>
        </p:txBody>
      </p:sp>
      <p:sp>
        <p:nvSpPr>
          <p:cNvPr id="17" name="矩形 16"/>
          <p:cNvSpPr/>
          <p:nvPr/>
        </p:nvSpPr>
        <p:spPr>
          <a:xfrm>
            <a:off x="7119567" y="698740"/>
            <a:ext cx="3326292" cy="461665"/>
          </a:xfrm>
          <a:prstGeom prst="rect">
            <a:avLst/>
          </a:prstGeom>
        </p:spPr>
        <p:txBody>
          <a:bodyPr wrap="square">
            <a:spAutoFit/>
          </a:bodyPr>
          <a:lstStyle/>
          <a:p>
            <a:r>
              <a:rPr lang="en-US" altLang="zh-CN" sz="2400" b="1" dirty="0" smtClean="0">
                <a:solidFill>
                  <a:schemeClr val="tx1"/>
                </a:solidFill>
                <a:latin typeface="新宋体" panose="02010609030101010101" pitchFamily="49" charset="-122"/>
                <a:ea typeface="新宋体" panose="02010609030101010101" pitchFamily="49" charset="-122"/>
              </a:rPr>
              <a:t>temperature = 0.1</a:t>
            </a:r>
            <a:endParaRPr lang="en-US" altLang="zh-CN" sz="2400" b="1" dirty="0">
              <a:latin typeface="新宋体" panose="02010609030101010101" pitchFamily="49" charset="-122"/>
              <a:ea typeface="新宋体" panose="02010609030101010101" pitchFamily="49" charset="-122"/>
            </a:endParaRPr>
          </a:p>
        </p:txBody>
      </p:sp>
      <p:sp>
        <p:nvSpPr>
          <p:cNvPr id="18" name="矩形 17"/>
          <p:cNvSpPr/>
          <p:nvPr/>
        </p:nvSpPr>
        <p:spPr>
          <a:xfrm>
            <a:off x="6276813" y="1510044"/>
            <a:ext cx="4888801" cy="1477328"/>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作为一名小红书的典型年轻女性用户，我可能会对时尚、潮流、设计感强、社区环境好以及便利的地理位置等因素比较敏感。以下是我</a:t>
            </a:r>
            <a:r>
              <a:rPr lang="zh-CN" altLang="en-US" dirty="0">
                <a:solidFill>
                  <a:srgbClr val="FF0000"/>
                </a:solidFill>
                <a:latin typeface="新宋体" panose="02010609030101010101" pitchFamily="49" charset="-122"/>
                <a:ea typeface="新宋体" panose="02010609030101010101" pitchFamily="49" charset="-122"/>
              </a:rPr>
              <a:t>对每个标题的打分逻辑</a:t>
            </a:r>
            <a:r>
              <a:rPr lang="zh-CN" altLang="en-US" dirty="0" smtClean="0">
                <a:solidFill>
                  <a:srgbClr val="FF0000"/>
                </a:solidFill>
                <a:latin typeface="新宋体" panose="02010609030101010101" pitchFamily="49" charset="-122"/>
                <a:ea typeface="新宋体" panose="02010609030101010101" pitchFamily="49" charset="-122"/>
              </a:rPr>
              <a:t>：</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 </a:t>
            </a:r>
            <a:endParaRPr lang="en-US" altLang="zh-CN" dirty="0">
              <a:latin typeface="新宋体" panose="02010609030101010101" pitchFamily="49" charset="-122"/>
              <a:ea typeface="新宋体" panose="02010609030101010101" pitchFamily="49" charset="-122"/>
            </a:endParaRPr>
          </a:p>
        </p:txBody>
      </p:sp>
      <p:sp>
        <p:nvSpPr>
          <p:cNvPr id="19" name="矩形 18"/>
          <p:cNvSpPr/>
          <p:nvPr/>
        </p:nvSpPr>
        <p:spPr>
          <a:xfrm>
            <a:off x="6196660" y="3507353"/>
            <a:ext cx="4888801" cy="1477328"/>
          </a:xfrm>
          <a:prstGeom prst="rect">
            <a:avLst/>
          </a:prstGeom>
        </p:spPr>
        <p:txBody>
          <a:bodyPr wrap="square">
            <a:spAutoFit/>
          </a:bodyPr>
          <a:lstStyle/>
          <a:p>
            <a:r>
              <a:rPr lang="zh-CN" altLang="en-US" dirty="0">
                <a:solidFill>
                  <a:schemeClr val="tx1"/>
                </a:solidFill>
                <a:latin typeface="新宋体" panose="02010609030101010101" pitchFamily="49" charset="-122"/>
                <a:ea typeface="新宋体" panose="02010609030101010101" pitchFamily="49" charset="-122"/>
              </a:rPr>
              <a:t>作为一名小红书的典型年轻女性用户，我可能会对时尚、潮流、设计感强、社区环境好以及便利的地理位置等因素比较敏感。以下是我</a:t>
            </a:r>
            <a:r>
              <a:rPr lang="zh-CN" altLang="en-US" dirty="0">
                <a:solidFill>
                  <a:srgbClr val="FF0000"/>
                </a:solidFill>
                <a:latin typeface="新宋体" panose="02010609030101010101" pitchFamily="49" charset="-122"/>
                <a:ea typeface="新宋体" panose="02010609030101010101" pitchFamily="49" charset="-122"/>
              </a:rPr>
              <a:t>根据这些因素对每个租房文案标题的打分逻辑</a:t>
            </a:r>
            <a:r>
              <a:rPr lang="zh-CN" altLang="en-US" dirty="0" smtClean="0">
                <a:solidFill>
                  <a:srgbClr val="FF0000"/>
                </a:solidFill>
                <a:latin typeface="新宋体" panose="02010609030101010101" pitchFamily="49" charset="-122"/>
                <a:ea typeface="新宋体" panose="02010609030101010101" pitchFamily="49" charset="-122"/>
              </a:rPr>
              <a:t>：</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p:txBody>
      </p:sp>
      <p:sp>
        <p:nvSpPr>
          <p:cNvPr id="11" name="矩形 10"/>
          <p:cNvSpPr/>
          <p:nvPr/>
        </p:nvSpPr>
        <p:spPr>
          <a:xfrm>
            <a:off x="1186852" y="6265381"/>
            <a:ext cx="8140656"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问题：针对样例中的评分，怎样调整</a:t>
            </a:r>
            <a:r>
              <a:rPr lang="en-US" altLang="zh-CN" dirty="0" smtClean="0">
                <a:latin typeface="新宋体" panose="02010609030101010101" pitchFamily="49" charset="-122"/>
                <a:ea typeface="新宋体" panose="02010609030101010101" pitchFamily="49" charset="-122"/>
              </a:rPr>
              <a:t>temperature</a:t>
            </a:r>
            <a:r>
              <a:rPr lang="zh-CN" altLang="en-US" dirty="0" smtClean="0">
                <a:latin typeface="新宋体" panose="02010609030101010101" pitchFamily="49" charset="-122"/>
                <a:ea typeface="新宋体" panose="02010609030101010101" pitchFamily="49" charset="-122"/>
              </a:rPr>
              <a:t>、</a:t>
            </a:r>
            <a:r>
              <a:rPr lang="en-US" altLang="zh-CN" dirty="0" err="1" smtClean="0">
                <a:latin typeface="新宋体" panose="02010609030101010101" pitchFamily="49" charset="-122"/>
                <a:ea typeface="新宋体" panose="02010609030101010101" pitchFamily="49" charset="-122"/>
              </a:rPr>
              <a:t>top_p</a:t>
            </a:r>
            <a:r>
              <a:rPr lang="zh-CN" altLang="en-US" dirty="0" smtClean="0">
                <a:latin typeface="新宋体" panose="02010609030101010101" pitchFamily="49" charset="-122"/>
                <a:ea typeface="新宋体" panose="02010609030101010101" pitchFamily="49" charset="-122"/>
              </a:rPr>
              <a:t>才合理？</a:t>
            </a:r>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2234595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a:t>
            </a:r>
            <a:r>
              <a:rPr lang="en-US" altLang="zh-CN" sz="2400" dirty="0" smtClean="0">
                <a:solidFill>
                  <a:srgbClr val="3856F5"/>
                </a:solidFill>
                <a:latin typeface="微软雅黑" panose="020B0503020204020204" pitchFamily="34" charset="-122"/>
                <a:ea typeface="微软雅黑" panose="020B0503020204020204" pitchFamily="34" charset="-122"/>
              </a:rPr>
              <a:t>LLM</a:t>
            </a:r>
            <a:r>
              <a:rPr lang="zh-CN" altLang="en-US" sz="2400" dirty="0" smtClean="0">
                <a:solidFill>
                  <a:srgbClr val="3856F5"/>
                </a:solidFill>
                <a:latin typeface="微软雅黑" panose="020B0503020204020204" pitchFamily="34" charset="-122"/>
                <a:ea typeface="微软雅黑" panose="020B0503020204020204" pitchFamily="34" charset="-122"/>
              </a:rPr>
              <a:t>的稳定性与创造力</a:t>
            </a:r>
            <a:r>
              <a:rPr lang="en-US" altLang="zh-CN" sz="2400" dirty="0" smtClean="0">
                <a:solidFill>
                  <a:srgbClr val="3856F5"/>
                </a:solidFill>
                <a:latin typeface="微软雅黑" panose="020B0503020204020204" pitchFamily="34" charset="-122"/>
                <a:ea typeface="微软雅黑" panose="020B0503020204020204" pitchFamily="34" charset="-122"/>
              </a:rPr>
              <a:t>-</a:t>
            </a:r>
            <a:r>
              <a:rPr lang="zh-CN" altLang="en-US" sz="2400" dirty="0" smtClean="0">
                <a:solidFill>
                  <a:srgbClr val="3856F5"/>
                </a:solidFill>
                <a:latin typeface="微软雅黑" panose="020B0503020204020204" pitchFamily="34" charset="-122"/>
                <a:ea typeface="微软雅黑" panose="020B0503020204020204" pitchFamily="34" charset="-122"/>
              </a:rPr>
              <a:t>如何选择？</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3" name="矩形 12"/>
          <p:cNvSpPr/>
          <p:nvPr/>
        </p:nvSpPr>
        <p:spPr>
          <a:xfrm>
            <a:off x="4197288" y="743399"/>
            <a:ext cx="7404420" cy="646331"/>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大语言模型输出的</a:t>
            </a:r>
            <a:r>
              <a:rPr lang="en-US" altLang="zh-CN" dirty="0" smtClean="0">
                <a:solidFill>
                  <a:schemeClr val="tx1"/>
                </a:solidFill>
                <a:latin typeface="新宋体" panose="02010609030101010101" pitchFamily="49" charset="-122"/>
                <a:ea typeface="新宋体" panose="02010609030101010101" pitchFamily="49" charset="-122"/>
              </a:rPr>
              <a:t>next token</a:t>
            </a:r>
            <a:r>
              <a:rPr lang="zh-CN" altLang="en-US" dirty="0" smtClean="0">
                <a:solidFill>
                  <a:schemeClr val="tx1"/>
                </a:solidFill>
                <a:latin typeface="新宋体" panose="02010609030101010101" pitchFamily="49" charset="-122"/>
                <a:ea typeface="新宋体" panose="02010609030101010101" pitchFamily="49" charset="-122"/>
              </a:rPr>
              <a:t>的概率预测，基本符合长尾分布（</a:t>
            </a:r>
            <a:r>
              <a:rPr lang="en-US" altLang="zh-CN" dirty="0" smtClean="0">
                <a:solidFill>
                  <a:schemeClr val="tx1"/>
                </a:solidFill>
                <a:latin typeface="新宋体" panose="02010609030101010101" pitchFamily="49" charset="-122"/>
                <a:ea typeface="新宋体" panose="02010609030101010101" pitchFamily="49" charset="-122"/>
              </a:rPr>
              <a:t>long-tail distribution</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63" y="776662"/>
            <a:ext cx="3678131" cy="985961"/>
          </a:xfrm>
          <a:prstGeom prst="rect">
            <a:avLst/>
          </a:prstGeom>
          <a:ln>
            <a:solidFill>
              <a:schemeClr val="tx1"/>
            </a:solidFill>
          </a:ln>
        </p:spPr>
      </p:pic>
      <p:sp>
        <p:nvSpPr>
          <p:cNvPr id="20" name="矩形 19"/>
          <p:cNvSpPr/>
          <p:nvPr/>
        </p:nvSpPr>
        <p:spPr>
          <a:xfrm>
            <a:off x="1720310" y="985844"/>
            <a:ext cx="1386183" cy="338554"/>
          </a:xfrm>
          <a:prstGeom prst="rect">
            <a:avLst/>
          </a:prstGeom>
        </p:spPr>
        <p:txBody>
          <a:bodyPr wrap="square">
            <a:spAutoFit/>
          </a:bodyPr>
          <a:lstStyle/>
          <a:p>
            <a:r>
              <a:rPr lang="zh-CN" altLang="en-US" sz="1600" b="1" dirty="0" smtClean="0">
                <a:solidFill>
                  <a:schemeClr val="tx1"/>
                </a:solidFill>
                <a:latin typeface="新宋体" panose="02010609030101010101" pitchFamily="49" charset="-122"/>
                <a:ea typeface="新宋体" panose="02010609030101010101" pitchFamily="49" charset="-122"/>
              </a:rPr>
              <a:t>原始分布</a:t>
            </a:r>
            <a:endParaRPr lang="en-US" altLang="zh-CN" sz="1600" b="1" dirty="0">
              <a:latin typeface="新宋体" panose="02010609030101010101" pitchFamily="49" charset="-122"/>
              <a:ea typeface="新宋体" panose="02010609030101010101" pitchFamily="49" charset="-122"/>
            </a:endParaRPr>
          </a:p>
        </p:txBody>
      </p:sp>
      <p:sp>
        <p:nvSpPr>
          <p:cNvPr id="30" name="矩形 29"/>
          <p:cNvSpPr/>
          <p:nvPr/>
        </p:nvSpPr>
        <p:spPr>
          <a:xfrm>
            <a:off x="1720310" y="1876163"/>
            <a:ext cx="1536787" cy="338554"/>
          </a:xfrm>
          <a:prstGeom prst="rect">
            <a:avLst/>
          </a:prstGeom>
        </p:spPr>
        <p:txBody>
          <a:bodyPr wrap="square">
            <a:spAutoFit/>
          </a:bodyPr>
          <a:lstStyle/>
          <a:p>
            <a:r>
              <a:rPr lang="en-US" altLang="zh-CN" sz="1600" b="1" dirty="0" err="1">
                <a:latin typeface="新宋体" panose="02010609030101010101" pitchFamily="49" charset="-122"/>
                <a:ea typeface="新宋体" panose="02010609030101010101" pitchFamily="49" charset="-122"/>
              </a:rPr>
              <a:t>t</a:t>
            </a:r>
            <a:r>
              <a:rPr lang="en-US" altLang="zh-CN" sz="1600" b="1" dirty="0" err="1" smtClean="0">
                <a:latin typeface="新宋体" panose="02010609030101010101" pitchFamily="49" charset="-122"/>
                <a:ea typeface="新宋体" panose="02010609030101010101" pitchFamily="49" charset="-122"/>
              </a:rPr>
              <a:t>op_p</a:t>
            </a:r>
            <a:r>
              <a:rPr lang="en-US" altLang="zh-CN" sz="1600" b="1" dirty="0" smtClean="0">
                <a:latin typeface="新宋体" panose="02010609030101010101" pitchFamily="49" charset="-122"/>
                <a:ea typeface="新宋体" panose="02010609030101010101" pitchFamily="49" charset="-122"/>
              </a:rPr>
              <a:t> = 0.5</a:t>
            </a:r>
            <a:endParaRPr lang="en-US" altLang="zh-CN" sz="1600" b="1" dirty="0">
              <a:latin typeface="新宋体" panose="02010609030101010101" pitchFamily="49" charset="-122"/>
              <a:ea typeface="新宋体" panose="02010609030101010101" pitchFamily="49" charset="-122"/>
            </a:endParaRPr>
          </a:p>
        </p:txBody>
      </p:sp>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109" y="1944264"/>
            <a:ext cx="934885" cy="885919"/>
          </a:xfrm>
          <a:prstGeom prst="rect">
            <a:avLst/>
          </a:prstGeom>
          <a:ln>
            <a:solidFill>
              <a:schemeClr val="tx1"/>
            </a:solidFill>
          </a:ln>
        </p:spPr>
      </p:pic>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863" y="2979693"/>
            <a:ext cx="3678131" cy="866883"/>
          </a:xfrm>
          <a:prstGeom prst="rect">
            <a:avLst/>
          </a:prstGeom>
          <a:ln>
            <a:solidFill>
              <a:schemeClr val="tx1"/>
            </a:solidFill>
          </a:ln>
        </p:spPr>
      </p:pic>
      <p:pic>
        <p:nvPicPr>
          <p:cNvPr id="26" name="图片 2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147" y="4056927"/>
            <a:ext cx="3678132" cy="860840"/>
          </a:xfrm>
          <a:prstGeom prst="rect">
            <a:avLst/>
          </a:prstGeom>
          <a:ln>
            <a:solidFill>
              <a:schemeClr val="tx1"/>
            </a:solidFill>
          </a:ln>
        </p:spPr>
      </p:pic>
      <p:sp>
        <p:nvSpPr>
          <p:cNvPr id="31" name="矩形 30"/>
          <p:cNvSpPr/>
          <p:nvPr/>
        </p:nvSpPr>
        <p:spPr>
          <a:xfrm>
            <a:off x="4197288" y="1944264"/>
            <a:ext cx="7404420"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通过缩小</a:t>
            </a:r>
            <a:r>
              <a:rPr lang="en-US" altLang="zh-CN" dirty="0" err="1" smtClean="0">
                <a:solidFill>
                  <a:schemeClr val="tx1"/>
                </a:solidFill>
                <a:latin typeface="新宋体" panose="02010609030101010101" pitchFamily="49" charset="-122"/>
                <a:ea typeface="新宋体" panose="02010609030101010101" pitchFamily="49" charset="-122"/>
              </a:rPr>
              <a:t>top_p</a:t>
            </a:r>
            <a:r>
              <a:rPr lang="zh-CN" altLang="en-US" dirty="0" smtClean="0">
                <a:solidFill>
                  <a:schemeClr val="tx1"/>
                </a:solidFill>
                <a:latin typeface="新宋体" panose="02010609030101010101" pitchFamily="49" charset="-122"/>
                <a:ea typeface="新宋体" panose="02010609030101010101" pitchFamily="49" charset="-122"/>
              </a:rPr>
              <a:t>，在稳定模型预测输出的同时，保持一定的多样性。</a:t>
            </a:r>
            <a:endParaRPr lang="en-US" altLang="zh-CN" dirty="0">
              <a:latin typeface="新宋体" panose="02010609030101010101" pitchFamily="49" charset="-122"/>
              <a:ea typeface="新宋体" panose="02010609030101010101" pitchFamily="49" charset="-122"/>
            </a:endParaRPr>
          </a:p>
        </p:txBody>
      </p:sp>
      <p:sp>
        <p:nvSpPr>
          <p:cNvPr id="32" name="矩形 31"/>
          <p:cNvSpPr/>
          <p:nvPr/>
        </p:nvSpPr>
        <p:spPr>
          <a:xfrm>
            <a:off x="4197288" y="3015346"/>
            <a:ext cx="7404420"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通过缩小</a:t>
            </a:r>
            <a:r>
              <a:rPr lang="en-US" altLang="zh-CN" dirty="0" smtClean="0">
                <a:solidFill>
                  <a:schemeClr val="tx1"/>
                </a:solidFill>
                <a:latin typeface="新宋体" panose="02010609030101010101" pitchFamily="49" charset="-122"/>
                <a:ea typeface="新宋体" panose="02010609030101010101" pitchFamily="49" charset="-122"/>
              </a:rPr>
              <a:t>temperature</a:t>
            </a:r>
            <a:r>
              <a:rPr lang="zh-CN" altLang="en-US" dirty="0" smtClean="0">
                <a:solidFill>
                  <a:schemeClr val="tx1"/>
                </a:solidFill>
                <a:latin typeface="新宋体" panose="02010609030101010101" pitchFamily="49" charset="-122"/>
                <a:ea typeface="新宋体" panose="02010609030101010101" pitchFamily="49" charset="-122"/>
              </a:rPr>
              <a:t>，能够稳定模型预测输出，但多样性同样变差。</a:t>
            </a:r>
            <a:endParaRPr lang="en-US" altLang="zh-CN" dirty="0">
              <a:latin typeface="新宋体" panose="02010609030101010101" pitchFamily="49" charset="-122"/>
              <a:ea typeface="新宋体" panose="02010609030101010101" pitchFamily="49" charset="-122"/>
            </a:endParaRPr>
          </a:p>
        </p:txBody>
      </p:sp>
      <p:sp>
        <p:nvSpPr>
          <p:cNvPr id="33" name="矩形 32"/>
          <p:cNvSpPr/>
          <p:nvPr/>
        </p:nvSpPr>
        <p:spPr>
          <a:xfrm>
            <a:off x="4197288" y="4098598"/>
            <a:ext cx="7404420" cy="369332"/>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通过增大</a:t>
            </a:r>
            <a:r>
              <a:rPr lang="en-US" altLang="zh-CN" dirty="0" smtClean="0">
                <a:solidFill>
                  <a:schemeClr val="tx1"/>
                </a:solidFill>
                <a:latin typeface="新宋体" panose="02010609030101010101" pitchFamily="49" charset="-122"/>
                <a:ea typeface="新宋体" panose="02010609030101010101" pitchFamily="49" charset="-122"/>
              </a:rPr>
              <a:t>temperature</a:t>
            </a:r>
            <a:r>
              <a:rPr lang="zh-CN" altLang="en-US" dirty="0" smtClean="0">
                <a:solidFill>
                  <a:schemeClr val="tx1"/>
                </a:solidFill>
                <a:latin typeface="新宋体" panose="02010609030101010101" pitchFamily="49" charset="-122"/>
                <a:ea typeface="新宋体" panose="02010609030101010101" pitchFamily="49" charset="-122"/>
              </a:rPr>
              <a:t>，提升模型输出的随机性。</a:t>
            </a:r>
            <a:endParaRPr lang="en-US" altLang="zh-CN" dirty="0">
              <a:latin typeface="新宋体" panose="02010609030101010101" pitchFamily="49" charset="-122"/>
              <a:ea typeface="新宋体" panose="02010609030101010101" pitchFamily="49" charset="-122"/>
            </a:endParaRPr>
          </a:p>
        </p:txBody>
      </p:sp>
      <p:sp>
        <p:nvSpPr>
          <p:cNvPr id="34" name="矩形 33"/>
          <p:cNvSpPr/>
          <p:nvPr/>
        </p:nvSpPr>
        <p:spPr>
          <a:xfrm>
            <a:off x="1208869" y="3057243"/>
            <a:ext cx="2048228" cy="338554"/>
          </a:xfrm>
          <a:prstGeom prst="rect">
            <a:avLst/>
          </a:prstGeom>
        </p:spPr>
        <p:txBody>
          <a:bodyPr wrap="square">
            <a:spAutoFit/>
          </a:bodyPr>
          <a:lstStyle/>
          <a:p>
            <a:r>
              <a:rPr lang="en-US" altLang="zh-CN" sz="1600" b="1" dirty="0" smtClean="0">
                <a:latin typeface="新宋体" panose="02010609030101010101" pitchFamily="49" charset="-122"/>
                <a:ea typeface="新宋体" panose="02010609030101010101" pitchFamily="49" charset="-122"/>
              </a:rPr>
              <a:t>temperature = 0.5</a:t>
            </a:r>
            <a:endParaRPr lang="en-US" altLang="zh-CN" sz="1600" b="1" dirty="0">
              <a:latin typeface="新宋体" panose="02010609030101010101" pitchFamily="49" charset="-122"/>
              <a:ea typeface="新宋体" panose="02010609030101010101" pitchFamily="49" charset="-122"/>
            </a:endParaRPr>
          </a:p>
        </p:txBody>
      </p:sp>
      <p:sp>
        <p:nvSpPr>
          <p:cNvPr id="35" name="矩形 34"/>
          <p:cNvSpPr/>
          <p:nvPr/>
        </p:nvSpPr>
        <p:spPr>
          <a:xfrm>
            <a:off x="1208869" y="4076502"/>
            <a:ext cx="2048228" cy="338554"/>
          </a:xfrm>
          <a:prstGeom prst="rect">
            <a:avLst/>
          </a:prstGeom>
        </p:spPr>
        <p:txBody>
          <a:bodyPr wrap="square">
            <a:spAutoFit/>
          </a:bodyPr>
          <a:lstStyle/>
          <a:p>
            <a:r>
              <a:rPr lang="en-US" altLang="zh-CN" sz="1600" b="1" dirty="0" smtClean="0">
                <a:latin typeface="新宋体" panose="02010609030101010101" pitchFamily="49" charset="-122"/>
                <a:ea typeface="新宋体" panose="02010609030101010101" pitchFamily="49" charset="-122"/>
              </a:rPr>
              <a:t>temperature = 1.5</a:t>
            </a:r>
            <a:endParaRPr lang="en-US" altLang="zh-CN" sz="1600" b="1" dirty="0">
              <a:latin typeface="新宋体" panose="02010609030101010101" pitchFamily="49" charset="-122"/>
              <a:ea typeface="新宋体" panose="02010609030101010101" pitchFamily="49" charset="-122"/>
            </a:endParaRPr>
          </a:p>
        </p:txBody>
      </p:sp>
      <p:cxnSp>
        <p:nvCxnSpPr>
          <p:cNvPr id="36" name="直接连接符 35"/>
          <p:cNvCxnSpPr/>
          <p:nvPr/>
        </p:nvCxnSpPr>
        <p:spPr>
          <a:xfrm>
            <a:off x="431147" y="5207430"/>
            <a:ext cx="1117056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45599" y="5497094"/>
            <a:ext cx="8759295" cy="707886"/>
          </a:xfrm>
          <a:prstGeom prst="rect">
            <a:avLst/>
          </a:prstGeom>
        </p:spPr>
        <p:txBody>
          <a:bodyPr wrap="square">
            <a:spAutoFit/>
          </a:bodyPr>
          <a:lstStyle/>
          <a:p>
            <a:r>
              <a:rPr lang="zh-CN" altLang="en-US" sz="2000" dirty="0" smtClean="0">
                <a:solidFill>
                  <a:srgbClr val="FF0000"/>
                </a:solidFill>
                <a:latin typeface="新宋体" panose="02010609030101010101" pitchFamily="49" charset="-122"/>
                <a:ea typeface="新宋体" panose="02010609030101010101" pitchFamily="49" charset="-122"/>
              </a:rPr>
              <a:t>场景</a:t>
            </a:r>
            <a:r>
              <a:rPr lang="en-US" altLang="zh-CN" sz="2000" dirty="0" smtClean="0">
                <a:solidFill>
                  <a:srgbClr val="FF0000"/>
                </a:solidFill>
                <a:latin typeface="新宋体" panose="02010609030101010101" pitchFamily="49" charset="-122"/>
                <a:ea typeface="新宋体" panose="02010609030101010101" pitchFamily="49" charset="-122"/>
              </a:rPr>
              <a:t>1</a:t>
            </a:r>
            <a:r>
              <a:rPr lang="zh-CN" altLang="en-US" sz="2000" dirty="0" smtClean="0">
                <a:solidFill>
                  <a:srgbClr val="FF0000"/>
                </a:solidFill>
                <a:latin typeface="新宋体" panose="02010609030101010101" pitchFamily="49" charset="-122"/>
                <a:ea typeface="新宋体" panose="02010609030101010101" pitchFamily="49" charset="-122"/>
              </a:rPr>
              <a:t>：希望稳定模型的输出质量，同时保持一定的创造力：减小</a:t>
            </a:r>
            <a:r>
              <a:rPr lang="en-US" altLang="zh-CN" sz="2000" dirty="0" smtClean="0">
                <a:solidFill>
                  <a:srgbClr val="FF0000"/>
                </a:solidFill>
                <a:latin typeface="新宋体" panose="02010609030101010101" pitchFamily="49" charset="-122"/>
                <a:ea typeface="新宋体" panose="02010609030101010101" pitchFamily="49" charset="-122"/>
              </a:rPr>
              <a:t> </a:t>
            </a:r>
            <a:r>
              <a:rPr lang="en-US" altLang="zh-CN" sz="2000" dirty="0" err="1" smtClean="0">
                <a:solidFill>
                  <a:srgbClr val="FF0000"/>
                </a:solidFill>
                <a:latin typeface="新宋体" panose="02010609030101010101" pitchFamily="49" charset="-122"/>
                <a:ea typeface="新宋体" panose="02010609030101010101" pitchFamily="49" charset="-122"/>
              </a:rPr>
              <a:t>top_p</a:t>
            </a:r>
            <a:endParaRPr lang="en-US" altLang="zh-CN" sz="2000" dirty="0" smtClean="0">
              <a:solidFill>
                <a:srgbClr val="FF0000"/>
              </a:solidFill>
              <a:latin typeface="新宋体" panose="02010609030101010101" pitchFamily="49" charset="-122"/>
              <a:ea typeface="新宋体" panose="02010609030101010101" pitchFamily="49" charset="-122"/>
            </a:endParaRPr>
          </a:p>
          <a:p>
            <a:r>
              <a:rPr lang="zh-CN" altLang="en-US" sz="2000" dirty="0" smtClean="0">
                <a:solidFill>
                  <a:srgbClr val="FF0000"/>
                </a:solidFill>
                <a:latin typeface="新宋体" panose="02010609030101010101" pitchFamily="49" charset="-122"/>
                <a:ea typeface="新宋体" panose="02010609030101010101" pitchFamily="49" charset="-122"/>
              </a:rPr>
              <a:t>场景</a:t>
            </a:r>
            <a:r>
              <a:rPr lang="en-US" altLang="zh-CN" sz="2000" dirty="0" smtClean="0">
                <a:solidFill>
                  <a:srgbClr val="FF0000"/>
                </a:solidFill>
                <a:latin typeface="新宋体" panose="02010609030101010101" pitchFamily="49" charset="-122"/>
                <a:ea typeface="新宋体" panose="02010609030101010101" pitchFamily="49" charset="-122"/>
              </a:rPr>
              <a:t>2</a:t>
            </a:r>
            <a:r>
              <a:rPr lang="zh-CN" altLang="en-US" sz="2000" dirty="0" smtClean="0">
                <a:solidFill>
                  <a:srgbClr val="FF0000"/>
                </a:solidFill>
                <a:latin typeface="新宋体" panose="02010609030101010101" pitchFamily="49" charset="-122"/>
                <a:ea typeface="新宋体" panose="02010609030101010101" pitchFamily="49" charset="-122"/>
              </a:rPr>
              <a:t>：希望提升模型的创造力：增大</a:t>
            </a:r>
            <a:r>
              <a:rPr lang="en-US" altLang="zh-CN" sz="2000" dirty="0" smtClean="0">
                <a:solidFill>
                  <a:srgbClr val="FF0000"/>
                </a:solidFill>
                <a:latin typeface="新宋体" panose="02010609030101010101" pitchFamily="49" charset="-122"/>
                <a:ea typeface="新宋体" panose="02010609030101010101" pitchFamily="49" charset="-122"/>
              </a:rPr>
              <a:t>temperature</a:t>
            </a:r>
            <a:endParaRPr lang="en-US" altLang="zh-CN" sz="2000" dirty="0">
              <a:solidFill>
                <a:srgbClr val="FF0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1996431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评估：迭代示例</a:t>
            </a:r>
            <a:endParaRPr lang="zh-CN" altLang="en-US" sz="2400" dirty="0">
              <a:solidFill>
                <a:srgbClr val="3856F5"/>
              </a:solidFill>
              <a:latin typeface="微软雅黑" panose="020B0503020204020204" pitchFamily="34" charset="-122"/>
              <a:ea typeface="微软雅黑" panose="020B0503020204020204" pitchFamily="34"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316" y="1201289"/>
            <a:ext cx="5526381" cy="4148571"/>
          </a:xfrm>
          <a:prstGeom prst="rect">
            <a:avLst/>
          </a:prstGeom>
        </p:spPr>
      </p:pic>
      <p:sp>
        <p:nvSpPr>
          <p:cNvPr id="4" name="矩形 3"/>
          <p:cNvSpPr/>
          <p:nvPr/>
        </p:nvSpPr>
        <p:spPr>
          <a:xfrm>
            <a:off x="4322738" y="5684096"/>
            <a:ext cx="2262158" cy="369332"/>
          </a:xfrm>
          <a:prstGeom prst="rect">
            <a:avLst/>
          </a:prstGeom>
        </p:spPr>
        <p:txBody>
          <a:bodyPr wrap="none">
            <a:spAutoFit/>
          </a:bodyPr>
          <a:lstStyle/>
          <a:p>
            <a:r>
              <a:rPr lang="zh-CN" altLang="en-US" dirty="0" smtClean="0">
                <a:hlinkClick r:id="rId4"/>
              </a:rPr>
              <a:t>示例：活动主题优化</a:t>
            </a:r>
            <a:endParaRPr lang="zh-CN" altLang="en-US" dirty="0"/>
          </a:p>
        </p:txBody>
      </p:sp>
    </p:spTree>
    <p:extLst>
      <p:ext uri="{BB962C8B-B14F-4D97-AF65-F5344CB8AC3E}">
        <p14:creationId xmlns:p14="http://schemas.microsoft.com/office/powerpoint/2010/main" val="41702082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评估：常用中文数据集</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3" name="矩形 12"/>
          <p:cNvSpPr/>
          <p:nvPr/>
        </p:nvSpPr>
        <p:spPr>
          <a:xfrm>
            <a:off x="431146" y="773876"/>
            <a:ext cx="11170561" cy="1015663"/>
          </a:xfrm>
          <a:prstGeom prst="rect">
            <a:avLst/>
          </a:prstGeom>
        </p:spPr>
        <p:txBody>
          <a:bodyPr wrap="square">
            <a:spAutoFit/>
          </a:bodyPr>
          <a:lstStyle/>
          <a:p>
            <a:r>
              <a:rPr lang="en-US" altLang="zh-CN" sz="2400" b="1" dirty="0" smtClean="0">
                <a:latin typeface="新宋体" panose="02010609030101010101" pitchFamily="49" charset="-122"/>
                <a:ea typeface="新宋体" panose="02010609030101010101" pitchFamily="49" charset="-122"/>
              </a:rPr>
              <a:t>CEVAL</a:t>
            </a:r>
            <a:r>
              <a:rPr lang="zh-CN" altLang="en-US" dirty="0" smtClean="0">
                <a:latin typeface="新宋体" panose="02010609030101010101" pitchFamily="49" charset="-122"/>
                <a:ea typeface="新宋体" panose="02010609030101010101" pitchFamily="49" charset="-122"/>
              </a:rPr>
              <a:t>：</a:t>
            </a:r>
            <a:r>
              <a:rPr lang="en-US" altLang="zh-CN" dirty="0"/>
              <a:t>C-</a:t>
            </a:r>
            <a:r>
              <a:rPr lang="en-US" altLang="zh-CN" dirty="0" err="1"/>
              <a:t>Eval</a:t>
            </a:r>
            <a:r>
              <a:rPr lang="zh-CN" altLang="en-US" dirty="0"/>
              <a:t>是一个针对基础模型的综合中文评估套件。它由 </a:t>
            </a:r>
            <a:r>
              <a:rPr lang="en-US" altLang="zh-CN" dirty="0"/>
              <a:t>13948 </a:t>
            </a:r>
            <a:r>
              <a:rPr lang="zh-CN" altLang="en-US" dirty="0"/>
              <a:t>道多项选择题组成，涵盖 </a:t>
            </a:r>
            <a:r>
              <a:rPr lang="en-US" altLang="zh-CN" dirty="0"/>
              <a:t>52 </a:t>
            </a:r>
            <a:r>
              <a:rPr lang="zh-CN" altLang="en-US" dirty="0"/>
              <a:t>个不同学科和四个难度</a:t>
            </a:r>
            <a:r>
              <a:rPr lang="zh-CN" altLang="en-US" dirty="0" smtClean="0"/>
              <a:t>级别。</a:t>
            </a:r>
            <a:endParaRPr lang="en-US" altLang="zh-CN" dirty="0" smtClean="0"/>
          </a:p>
          <a:p>
            <a:r>
              <a:rPr lang="en-US" altLang="zh-CN" dirty="0" smtClean="0">
                <a:solidFill>
                  <a:srgbClr val="00B0F0"/>
                </a:solidFill>
                <a:latin typeface="新宋体" panose="02010609030101010101" pitchFamily="49" charset="-122"/>
                <a:ea typeface="新宋体" panose="02010609030101010101" pitchFamily="49" charset="-122"/>
              </a:rPr>
              <a:t>/* </a:t>
            </a:r>
            <a:r>
              <a:rPr lang="zh-CN" altLang="en-US" dirty="0" smtClean="0">
                <a:solidFill>
                  <a:srgbClr val="00B0F0"/>
                </a:solidFill>
                <a:latin typeface="新宋体" panose="02010609030101010101" pitchFamily="49" charset="-122"/>
                <a:ea typeface="新宋体" panose="02010609030101010101" pitchFamily="49" charset="-122"/>
              </a:rPr>
              <a:t>目前，针对</a:t>
            </a:r>
            <a:r>
              <a:rPr lang="en-US" altLang="zh-CN" dirty="0" smtClean="0">
                <a:solidFill>
                  <a:srgbClr val="00B0F0"/>
                </a:solidFill>
                <a:latin typeface="新宋体" panose="02010609030101010101" pitchFamily="49" charset="-122"/>
                <a:ea typeface="新宋体" panose="02010609030101010101" pitchFamily="49" charset="-122"/>
              </a:rPr>
              <a:t>CEVAL</a:t>
            </a:r>
            <a:r>
              <a:rPr lang="zh-CN" altLang="en-US" dirty="0" smtClean="0">
                <a:solidFill>
                  <a:srgbClr val="00B0F0"/>
                </a:solidFill>
                <a:latin typeface="新宋体" panose="02010609030101010101" pitchFamily="49" charset="-122"/>
                <a:ea typeface="新宋体" panose="02010609030101010101" pitchFamily="49" charset="-122"/>
              </a:rPr>
              <a:t>刷榜的情况可能比较多见 </a:t>
            </a:r>
            <a:r>
              <a:rPr lang="en-US" altLang="zh-CN" dirty="0" smtClean="0">
                <a:solidFill>
                  <a:srgbClr val="00B0F0"/>
                </a:solidFill>
                <a:latin typeface="新宋体" panose="02010609030101010101" pitchFamily="49" charset="-122"/>
                <a:ea typeface="新宋体" panose="02010609030101010101" pitchFamily="49" charset="-122"/>
              </a:rPr>
              <a:t>*/</a:t>
            </a:r>
            <a:endParaRPr lang="en-US" altLang="zh-CN" dirty="0">
              <a:solidFill>
                <a:srgbClr val="00B0F0"/>
              </a:solidFill>
              <a:latin typeface="新宋体" panose="02010609030101010101" pitchFamily="49" charset="-122"/>
              <a:ea typeface="新宋体" panose="02010609030101010101" pitchFamily="49"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46" y="1927327"/>
            <a:ext cx="4316937" cy="1869756"/>
          </a:xfrm>
          <a:prstGeom prst="rect">
            <a:avLst/>
          </a:prstGeom>
        </p:spPr>
      </p:pic>
      <p:sp>
        <p:nvSpPr>
          <p:cNvPr id="18" name="矩形 17"/>
          <p:cNvSpPr/>
          <p:nvPr/>
        </p:nvSpPr>
        <p:spPr>
          <a:xfrm>
            <a:off x="1968278" y="3765048"/>
            <a:ext cx="1242671" cy="369332"/>
          </a:xfrm>
          <a:prstGeom prst="rect">
            <a:avLst/>
          </a:prstGeom>
        </p:spPr>
        <p:txBody>
          <a:bodyPr wrap="square">
            <a:spAutoFit/>
          </a:bodyPr>
          <a:lstStyle/>
          <a:p>
            <a:r>
              <a:rPr lang="en-US" altLang="zh-CN" dirty="0" err="1" smtClean="0"/>
              <a:t>CoT</a:t>
            </a:r>
            <a:r>
              <a:rPr lang="zh-CN" altLang="en-US" dirty="0" smtClean="0"/>
              <a:t>结果</a:t>
            </a:r>
            <a:endParaRPr lang="en-US" altLang="zh-CN" dirty="0">
              <a:latin typeface="新宋体" panose="02010609030101010101" pitchFamily="49" charset="-122"/>
              <a:ea typeface="新宋体" panose="02010609030101010101" pitchFamily="49" charset="-122"/>
            </a:endParaRPr>
          </a:p>
        </p:txBody>
      </p:sp>
      <p:sp>
        <p:nvSpPr>
          <p:cNvPr id="4" name="矩形 3"/>
          <p:cNvSpPr/>
          <p:nvPr/>
        </p:nvSpPr>
        <p:spPr>
          <a:xfrm>
            <a:off x="148147" y="6163712"/>
            <a:ext cx="11760854" cy="584775"/>
          </a:xfrm>
          <a:prstGeom prst="rect">
            <a:avLst/>
          </a:prstGeom>
        </p:spPr>
        <p:txBody>
          <a:bodyPr wrap="square">
            <a:spAutoFit/>
          </a:bodyPr>
          <a:lstStyle/>
          <a:p>
            <a:r>
              <a:rPr lang="en-US" altLang="zh-CN" sz="1600" i="1" dirty="0">
                <a:solidFill>
                  <a:srgbClr val="2C3E50"/>
                </a:solidFill>
                <a:latin typeface="新宋体" panose="02010609030101010101" pitchFamily="49" charset="-122"/>
                <a:ea typeface="新宋体" panose="02010609030101010101" pitchFamily="49" charset="-122"/>
              </a:rPr>
              <a:t>C-EVAL</a:t>
            </a:r>
            <a:r>
              <a:rPr lang="zh-CN" altLang="en-US" sz="1600" i="1" dirty="0">
                <a:solidFill>
                  <a:srgbClr val="2C3E50"/>
                </a:solidFill>
                <a:latin typeface="新宋体" panose="02010609030101010101" pitchFamily="49" charset="-122"/>
                <a:ea typeface="新宋体" panose="02010609030101010101" pitchFamily="49" charset="-122"/>
              </a:rPr>
              <a:t>：</a:t>
            </a:r>
            <a:r>
              <a:rPr lang="en-US" altLang="zh-CN" sz="1600" i="1" dirty="0">
                <a:solidFill>
                  <a:srgbClr val="2C3E50"/>
                </a:solidFill>
                <a:latin typeface="新宋体" panose="02010609030101010101" pitchFamily="49" charset="-122"/>
                <a:ea typeface="新宋体" panose="02010609030101010101" pitchFamily="49" charset="-122"/>
              </a:rPr>
              <a:t>A Multi-Level Multi-Discipline Chinese Evaluation Suite for Foundation </a:t>
            </a:r>
            <a:r>
              <a:rPr lang="en-US" altLang="zh-CN" sz="1600" i="1" dirty="0" smtClean="0">
                <a:solidFill>
                  <a:srgbClr val="2C3E50"/>
                </a:solidFill>
                <a:latin typeface="新宋体" panose="02010609030101010101" pitchFamily="49" charset="-122"/>
                <a:ea typeface="新宋体" panose="02010609030101010101" pitchFamily="49" charset="-122"/>
              </a:rPr>
              <a:t>Models</a:t>
            </a:r>
          </a:p>
          <a:p>
            <a:r>
              <a:rPr lang="en-US" altLang="zh-CN" sz="1600" i="1" dirty="0" smtClean="0">
                <a:solidFill>
                  <a:srgbClr val="2C3E50"/>
                </a:solidFill>
                <a:latin typeface="新宋体" panose="02010609030101010101" pitchFamily="49" charset="-122"/>
                <a:ea typeface="新宋体" panose="02010609030101010101" pitchFamily="49" charset="-122"/>
              </a:rPr>
              <a:t>M3KE: </a:t>
            </a:r>
            <a:r>
              <a:rPr lang="en-US" altLang="zh-CN" sz="1600" dirty="0" smtClean="0">
                <a:hlinkClick r:id="rId4"/>
              </a:rPr>
              <a:t>https</a:t>
            </a:r>
            <a:r>
              <a:rPr lang="en-US" altLang="zh-CN" sz="1600" dirty="0">
                <a:hlinkClick r:id="rId4"/>
              </a:rPr>
              <a:t>://github.com/tjunlp-lab/M3KE</a:t>
            </a:r>
            <a:endParaRPr lang="zh-CN" altLang="en-US" sz="1600" i="1" dirty="0">
              <a:latin typeface="新宋体" panose="02010609030101010101" pitchFamily="49" charset="-122"/>
              <a:ea typeface="新宋体" panose="02010609030101010101" pitchFamily="49" charset="-122"/>
            </a:endParaRPr>
          </a:p>
        </p:txBody>
      </p:sp>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003" y="1927327"/>
            <a:ext cx="3720308" cy="1961707"/>
          </a:xfrm>
          <a:prstGeom prst="rect">
            <a:avLst/>
          </a:prstGeom>
        </p:spPr>
      </p:pic>
      <p:sp>
        <p:nvSpPr>
          <p:cNvPr id="21" name="矩形 20"/>
          <p:cNvSpPr/>
          <p:nvPr/>
        </p:nvSpPr>
        <p:spPr>
          <a:xfrm>
            <a:off x="431146" y="4156168"/>
            <a:ext cx="11170561" cy="1015663"/>
          </a:xfrm>
          <a:prstGeom prst="rect">
            <a:avLst/>
          </a:prstGeom>
        </p:spPr>
        <p:txBody>
          <a:bodyPr wrap="square">
            <a:spAutoFit/>
          </a:bodyPr>
          <a:lstStyle/>
          <a:p>
            <a:r>
              <a:rPr lang="en-US" altLang="zh-CN" sz="2400" b="1" dirty="0" smtClean="0">
                <a:latin typeface="新宋体" panose="02010609030101010101" pitchFamily="49" charset="-122"/>
                <a:ea typeface="新宋体" panose="02010609030101010101" pitchFamily="49" charset="-122"/>
              </a:rPr>
              <a:t>M3KE</a:t>
            </a:r>
            <a:r>
              <a:rPr lang="zh-CN" altLang="en-US" dirty="0" smtClean="0">
                <a:latin typeface="新宋体" panose="02010609030101010101" pitchFamily="49" charset="-122"/>
                <a:ea typeface="新宋体" panose="02010609030101010101" pitchFamily="49" charset="-122"/>
              </a:rPr>
              <a:t>：</a:t>
            </a:r>
            <a:r>
              <a:rPr lang="en-US" altLang="zh-CN" dirty="0"/>
              <a:t>M3KE </a:t>
            </a:r>
            <a:r>
              <a:rPr lang="zh-CN" altLang="en-US" dirty="0"/>
              <a:t>收集了 </a:t>
            </a:r>
            <a:r>
              <a:rPr lang="en-US" altLang="zh-CN" dirty="0"/>
              <a:t>20,477 </a:t>
            </a:r>
            <a:r>
              <a:rPr lang="zh-CN" altLang="en-US" dirty="0"/>
              <a:t>个真人标准化考试题目（包含 </a:t>
            </a:r>
            <a:r>
              <a:rPr lang="en-US" altLang="zh-CN" dirty="0"/>
              <a:t>4 </a:t>
            </a:r>
            <a:r>
              <a:rPr lang="zh-CN" altLang="en-US" dirty="0"/>
              <a:t>个候选答案），覆盖 </a:t>
            </a:r>
            <a:r>
              <a:rPr lang="en-US" altLang="zh-CN" dirty="0"/>
              <a:t>71 </a:t>
            </a:r>
            <a:r>
              <a:rPr lang="zh-CN" altLang="en-US" dirty="0"/>
              <a:t>个任务，包括小学、初中、高中、大学、研究生入学考试题目，涉及人文、历史、政治、法律、教育、心理学、科学、工程技术、艺术等学科</a:t>
            </a:r>
            <a:r>
              <a:rPr lang="zh-CN" altLang="en-US" dirty="0" smtClean="0"/>
              <a:t>。</a:t>
            </a:r>
            <a:endParaRPr lang="en-US" altLang="zh-CN" dirty="0">
              <a:solidFill>
                <a:srgbClr val="00B0F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2357399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8" y="98900"/>
            <a:ext cx="8253446"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3" name="矩形 32"/>
          <p:cNvSpPr/>
          <p:nvPr/>
        </p:nvSpPr>
        <p:spPr>
          <a:xfrm>
            <a:off x="5332383" y="4984598"/>
            <a:ext cx="1584000" cy="972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2000" i="0" u="none" strike="noStrike" cap="none" spc="0" normalizeH="0" baseline="0" dirty="0" smtClean="0">
                <a:ln>
                  <a:noFill/>
                </a:ln>
                <a:solidFill>
                  <a:schemeClr val="bg2"/>
                </a:solidFill>
                <a:effectLst/>
                <a:uFillTx/>
                <a:latin typeface="新宋体" panose="02010609030101010101" pitchFamily="49" charset="-122"/>
                <a:ea typeface="新宋体" panose="02010609030101010101" pitchFamily="49" charset="-122"/>
                <a:sym typeface="等线"/>
              </a:rPr>
              <a:t>LOOPS</a:t>
            </a:r>
            <a:endParaRPr kumimoji="0" lang="zh-CN" altLang="en-US" sz="1200" i="0" u="none" strike="noStrike" cap="none" spc="0" normalizeH="0" baseline="0" dirty="0">
              <a:ln>
                <a:noFill/>
              </a:ln>
              <a:solidFill>
                <a:schemeClr val="bg2"/>
              </a:solidFill>
              <a:effectLst/>
              <a:uFillTx/>
              <a:latin typeface="新宋体" panose="02010609030101010101" pitchFamily="49" charset="-122"/>
              <a:ea typeface="新宋体" panose="02010609030101010101" pitchFamily="49" charset="-122"/>
              <a:sym typeface="等线"/>
            </a:endParaRPr>
          </a:p>
        </p:txBody>
      </p:sp>
      <p:sp>
        <p:nvSpPr>
          <p:cNvPr id="35" name="矩形 34"/>
          <p:cNvSpPr/>
          <p:nvPr/>
        </p:nvSpPr>
        <p:spPr>
          <a:xfrm>
            <a:off x="4737383" y="4001710"/>
            <a:ext cx="2593315" cy="972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New Prompts</a:t>
            </a:r>
          </a:p>
          <a:p>
            <a:pPr marL="0" marR="0" indent="0" algn="ctr" defTabSz="914400" rtl="0" fontAlgn="auto" latinLnBrk="0" hangingPunct="0">
              <a:lnSpc>
                <a:spcPct val="100000"/>
              </a:lnSpc>
              <a:spcBef>
                <a:spcPts val="0"/>
              </a:spcBef>
              <a:spcAft>
                <a:spcPts val="0"/>
              </a:spcAft>
              <a:buClrTx/>
              <a:buSzTx/>
              <a:buFontTx/>
              <a:buNone/>
              <a:tabLst/>
            </a:pPr>
            <a:r>
              <a:rPr kumimoji="0" lang="zh-CN" altLang="en-US" sz="1600"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通过</a:t>
            </a:r>
            <a:r>
              <a:rPr kumimoji="0" lang="en-US" altLang="zh-CN" sz="1600"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LLM</a:t>
            </a:r>
            <a:r>
              <a:rPr kumimoji="0" lang="zh-CN" altLang="en-US" sz="1600"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rPr>
              <a:t>自动生成</a:t>
            </a:r>
            <a:endParaRPr kumimoji="0" lang="en-US" altLang="zh-CN" sz="2800" i="0" u="none" strike="noStrike" cap="none" spc="0" normalizeH="0" baseline="0" dirty="0" smtClean="0">
              <a:ln>
                <a:noFill/>
              </a:ln>
              <a:solidFill>
                <a:srgbClr val="F7571B"/>
              </a:solidFill>
              <a:effectLst/>
              <a:uFillTx/>
              <a:latin typeface="新宋体" panose="02010609030101010101" pitchFamily="49" charset="-122"/>
              <a:ea typeface="新宋体" panose="02010609030101010101" pitchFamily="49" charset="-122"/>
              <a:sym typeface="等线"/>
            </a:endParaRPr>
          </a:p>
        </p:txBody>
      </p:sp>
      <p:sp>
        <p:nvSpPr>
          <p:cNvPr id="37" name="矩形 36"/>
          <p:cNvSpPr/>
          <p:nvPr/>
        </p:nvSpPr>
        <p:spPr>
          <a:xfrm>
            <a:off x="4726064" y="5530558"/>
            <a:ext cx="2867186" cy="972000"/>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smtClean="0">
                <a:ln>
                  <a:noFill/>
                </a:ln>
                <a:solidFill>
                  <a:schemeClr val="tx1"/>
                </a:solidFill>
                <a:effectLst/>
                <a:uFillTx/>
                <a:latin typeface="新宋体" panose="02010609030101010101" pitchFamily="49" charset="-122"/>
                <a:ea typeface="新宋体" panose="02010609030101010101" pitchFamily="49" charset="-122"/>
                <a:sym typeface="等线"/>
              </a:rPr>
              <a:t>Prompt</a:t>
            </a:r>
            <a:r>
              <a:rPr kumimoji="0" lang="zh-CN" altLang="en-US" sz="2400" b="1" i="0" u="none" strike="noStrike" cap="none" spc="0" normalizeH="0" baseline="0" dirty="0" smtClean="0">
                <a:ln>
                  <a:noFill/>
                </a:ln>
                <a:solidFill>
                  <a:schemeClr val="tx1"/>
                </a:solidFill>
                <a:effectLst/>
                <a:uFillTx/>
                <a:latin typeface="新宋体" panose="02010609030101010101" pitchFamily="49" charset="-122"/>
                <a:ea typeface="新宋体" panose="02010609030101010101" pitchFamily="49" charset="-122"/>
                <a:sym typeface="等线"/>
              </a:rPr>
              <a:t>评估</a:t>
            </a:r>
            <a:endParaRPr kumimoji="0" lang="zh-CN" altLang="en-US" sz="2400" b="1" i="0" u="none" strike="noStrike" cap="none" spc="0" normalizeH="0" baseline="0" dirty="0">
              <a:ln>
                <a:noFill/>
              </a:ln>
              <a:solidFill>
                <a:schemeClr val="tx1"/>
              </a:solidFill>
              <a:effectLst/>
              <a:uFillTx/>
              <a:latin typeface="新宋体" panose="02010609030101010101" pitchFamily="49" charset="-122"/>
              <a:ea typeface="新宋体" panose="02010609030101010101" pitchFamily="49" charset="-122"/>
              <a:sym typeface="等线"/>
            </a:endParaRPr>
          </a:p>
        </p:txBody>
      </p:sp>
      <p:sp>
        <p:nvSpPr>
          <p:cNvPr id="38" name="圆角矩形 37"/>
          <p:cNvSpPr/>
          <p:nvPr/>
        </p:nvSpPr>
        <p:spPr>
          <a:xfrm>
            <a:off x="1103982" y="3997111"/>
            <a:ext cx="2696021" cy="972000"/>
          </a:xfrm>
          <a:prstGeom prst="roundRect">
            <a:avLst>
              <a:gd name="adj" fmla="val 49327"/>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2400" b="1" dirty="0" smtClean="0">
                <a:solidFill>
                  <a:srgbClr val="F7571B"/>
                </a:solidFill>
                <a:latin typeface="新宋体" panose="02010609030101010101" pitchFamily="49" charset="-122"/>
                <a:ea typeface="新宋体" panose="02010609030101010101" pitchFamily="49" charset="-122"/>
              </a:rPr>
              <a:t>Meta Prompts</a:t>
            </a:r>
          </a:p>
        </p:txBody>
      </p:sp>
      <p:sp>
        <p:nvSpPr>
          <p:cNvPr id="39" name="圆角矩形 38"/>
          <p:cNvSpPr/>
          <p:nvPr/>
        </p:nvSpPr>
        <p:spPr>
          <a:xfrm>
            <a:off x="8283576" y="4001710"/>
            <a:ext cx="1872000" cy="972000"/>
          </a:xfrm>
          <a:prstGeom prst="roundRect">
            <a:avLst>
              <a:gd name="adj" fmla="val 49327"/>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2400" b="1" dirty="0" smtClean="0">
                <a:solidFill>
                  <a:srgbClr val="00B050"/>
                </a:solidFill>
                <a:latin typeface="新宋体" panose="02010609030101010101" pitchFamily="49" charset="-122"/>
                <a:ea typeface="新宋体" panose="02010609030101010101" pitchFamily="49" charset="-122"/>
              </a:rPr>
              <a:t>优化结果</a:t>
            </a:r>
            <a:endParaRPr lang="en-US" altLang="zh-CN" sz="2400" b="1" dirty="0" smtClean="0">
              <a:solidFill>
                <a:srgbClr val="00B050"/>
              </a:solidFill>
              <a:latin typeface="新宋体" panose="02010609030101010101" pitchFamily="49" charset="-122"/>
              <a:ea typeface="新宋体" panose="02010609030101010101" pitchFamily="49" charset="-122"/>
            </a:endParaRPr>
          </a:p>
        </p:txBody>
      </p:sp>
      <p:cxnSp>
        <p:nvCxnSpPr>
          <p:cNvPr id="41" name="直接箭头连接符 40"/>
          <p:cNvCxnSpPr>
            <a:stCxn id="38" idx="3"/>
            <a:endCxn id="35" idx="1"/>
          </p:cNvCxnSpPr>
          <p:nvPr/>
        </p:nvCxnSpPr>
        <p:spPr>
          <a:xfrm>
            <a:off x="3800003" y="4483111"/>
            <a:ext cx="937380" cy="4599"/>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2" name="直接箭头连接符 41"/>
          <p:cNvCxnSpPr/>
          <p:nvPr/>
        </p:nvCxnSpPr>
        <p:spPr>
          <a:xfrm>
            <a:off x="5563891" y="5243802"/>
            <a:ext cx="0" cy="576000"/>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65" name="矩形 64"/>
          <p:cNvSpPr/>
          <p:nvPr/>
        </p:nvSpPr>
        <p:spPr>
          <a:xfrm>
            <a:off x="557032" y="685317"/>
            <a:ext cx="11047006"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优化</a:t>
            </a:r>
            <a:r>
              <a:rPr lang="en-US" altLang="zh-CN" dirty="0" smtClean="0">
                <a:latin typeface="新宋体" panose="02010609030101010101" pitchFamily="49" charset="-122"/>
                <a:ea typeface="新宋体" panose="02010609030101010101" pitchFamily="49" charset="-122"/>
              </a:rPr>
              <a:t>Prompt</a:t>
            </a:r>
            <a:r>
              <a:rPr lang="zh-CN" altLang="en-US" dirty="0" smtClean="0">
                <a:latin typeface="新宋体" panose="02010609030101010101" pitchFamily="49" charset="-122"/>
                <a:ea typeface="新宋体" panose="02010609030101010101" pitchFamily="49" charset="-122"/>
              </a:rPr>
              <a:t>，是费时费力的体力活。</a:t>
            </a:r>
            <a:endParaRPr lang="en-US" altLang="zh-CN" dirty="0" smtClean="0">
              <a:latin typeface="新宋体" panose="02010609030101010101" pitchFamily="49" charset="-122"/>
              <a:ea typeface="新宋体" panose="02010609030101010101" pitchFamily="49" charset="-122"/>
            </a:endParaRPr>
          </a:p>
        </p:txBody>
      </p:sp>
      <p:cxnSp>
        <p:nvCxnSpPr>
          <p:cNvPr id="36" name="直接箭头连接符 35"/>
          <p:cNvCxnSpPr/>
          <p:nvPr/>
        </p:nvCxnSpPr>
        <p:spPr>
          <a:xfrm flipV="1">
            <a:off x="6710770" y="5243802"/>
            <a:ext cx="1" cy="576000"/>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0" name="直接箭头连接符 39"/>
          <p:cNvCxnSpPr>
            <a:stCxn id="35" idx="3"/>
            <a:endCxn id="39" idx="1"/>
          </p:cNvCxnSpPr>
          <p:nvPr/>
        </p:nvCxnSpPr>
        <p:spPr>
          <a:xfrm>
            <a:off x="7330698" y="4487710"/>
            <a:ext cx="952878" cy="0"/>
          </a:xfrm>
          <a:prstGeom prst="straightConnector1">
            <a:avLst/>
          </a:prstGeom>
          <a:noFill/>
          <a:ln w="25400" cap="flat">
            <a:solidFill>
              <a:schemeClr val="accent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4" name="矩形 43"/>
          <p:cNvSpPr/>
          <p:nvPr/>
        </p:nvSpPr>
        <p:spPr>
          <a:xfrm>
            <a:off x="557031" y="2351863"/>
            <a:ext cx="1504243" cy="400110"/>
          </a:xfrm>
          <a:prstGeom prst="rect">
            <a:avLst/>
          </a:prstGeom>
        </p:spPr>
        <p:txBody>
          <a:bodyPr wrap="square">
            <a:spAutoFit/>
          </a:bodyPr>
          <a:lstStyle/>
          <a:p>
            <a:r>
              <a:rPr lang="zh-CN" altLang="en-US" sz="2000" b="1" dirty="0" smtClean="0">
                <a:latin typeface="新宋体" panose="02010609030101010101" pitchFamily="49" charset="-122"/>
                <a:ea typeface="新宋体" panose="02010609030101010101" pitchFamily="49" charset="-122"/>
              </a:rPr>
              <a:t>人工优化</a:t>
            </a:r>
            <a:endParaRPr lang="zh-CN" altLang="en-US" sz="2000" b="1" dirty="0">
              <a:latin typeface="新宋体" panose="02010609030101010101" pitchFamily="49" charset="-122"/>
              <a:ea typeface="新宋体" panose="02010609030101010101" pitchFamily="49" charset="-122"/>
            </a:endParaRPr>
          </a:p>
        </p:txBody>
      </p:sp>
      <p:pic>
        <p:nvPicPr>
          <p:cNvPr id="24" name="图片 2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265" y="1260651"/>
            <a:ext cx="4862865" cy="885444"/>
          </a:xfrm>
          <a:prstGeom prst="rect">
            <a:avLst/>
          </a:prstGeom>
        </p:spPr>
      </p:pic>
      <p:pic>
        <p:nvPicPr>
          <p:cNvPr id="26" name="图片 25"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2452" y="1358563"/>
            <a:ext cx="1469799" cy="787532"/>
          </a:xfrm>
          <a:prstGeom prst="rect">
            <a:avLst/>
          </a:prstGeom>
        </p:spPr>
      </p:pic>
      <p:sp>
        <p:nvSpPr>
          <p:cNvPr id="45" name="矩形 44"/>
          <p:cNvSpPr/>
          <p:nvPr/>
        </p:nvSpPr>
        <p:spPr>
          <a:xfrm>
            <a:off x="697426" y="1273212"/>
            <a:ext cx="3962468" cy="923330"/>
          </a:xfrm>
          <a:prstGeom prst="rect">
            <a:avLst/>
          </a:prstGeom>
        </p:spPr>
        <p:txBody>
          <a:bodyPr wrap="square">
            <a:spAutoFit/>
          </a:bodyPr>
          <a:lstStyle/>
          <a:p>
            <a:r>
              <a:rPr lang="zh-CN" altLang="en-US" i="1" dirty="0" smtClean="0">
                <a:solidFill>
                  <a:schemeClr val="accent1"/>
                </a:solidFill>
                <a:latin typeface="新宋体" panose="02010609030101010101" pitchFamily="49" charset="-122"/>
                <a:ea typeface="新宋体" panose="02010609030101010101" pitchFamily="49" charset="-122"/>
              </a:rPr>
              <a:t>几十个模型选择、几十个朝参数调优、</a:t>
            </a:r>
            <a:r>
              <a:rPr lang="en-US" altLang="zh-CN" i="1" dirty="0" smtClean="0">
                <a:solidFill>
                  <a:schemeClr val="accent1"/>
                </a:solidFill>
                <a:latin typeface="新宋体" panose="02010609030101010101" pitchFamily="49" charset="-122"/>
                <a:ea typeface="新宋体" panose="02010609030101010101" pitchFamily="49" charset="-122"/>
              </a:rPr>
              <a:t>Prompt</a:t>
            </a:r>
            <a:r>
              <a:rPr lang="zh-CN" altLang="en-US" i="1" dirty="0" smtClean="0">
                <a:solidFill>
                  <a:schemeClr val="accent1"/>
                </a:solidFill>
                <a:latin typeface="新宋体" panose="02010609030101010101" pitchFamily="49" charset="-122"/>
                <a:ea typeface="新宋体" panose="02010609030101010101" pitchFamily="49" charset="-122"/>
              </a:rPr>
              <a:t>优化、评估测试，为了一个</a:t>
            </a:r>
            <a:r>
              <a:rPr lang="en-US" altLang="zh-CN" i="1" dirty="0" smtClean="0">
                <a:solidFill>
                  <a:schemeClr val="accent1"/>
                </a:solidFill>
                <a:latin typeface="新宋体" panose="02010609030101010101" pitchFamily="49" charset="-122"/>
                <a:ea typeface="新宋体" panose="02010609030101010101" pitchFamily="49" charset="-122"/>
              </a:rPr>
              <a:t>SD Prompt</a:t>
            </a:r>
            <a:r>
              <a:rPr lang="zh-CN" altLang="en-US" i="1" dirty="0" smtClean="0">
                <a:solidFill>
                  <a:schemeClr val="accent1"/>
                </a:solidFill>
                <a:latin typeface="新宋体" panose="02010609030101010101" pitchFamily="49" charset="-122"/>
                <a:ea typeface="新宋体" panose="02010609030101010101" pitchFamily="49" charset="-122"/>
              </a:rPr>
              <a:t>我写了一个月</a:t>
            </a:r>
            <a:endParaRPr lang="en-US" altLang="zh-CN" i="1" dirty="0" smtClean="0">
              <a:solidFill>
                <a:schemeClr val="accent1"/>
              </a:solidFill>
              <a:latin typeface="新宋体" panose="02010609030101010101" pitchFamily="49" charset="-122"/>
              <a:ea typeface="新宋体" panose="02010609030101010101" pitchFamily="49" charset="-122"/>
            </a:endParaRPr>
          </a:p>
        </p:txBody>
      </p:sp>
      <p:sp>
        <p:nvSpPr>
          <p:cNvPr id="27" name="矩形 26"/>
          <p:cNvSpPr/>
          <p:nvPr/>
        </p:nvSpPr>
        <p:spPr>
          <a:xfrm>
            <a:off x="600880" y="1192905"/>
            <a:ext cx="11034154" cy="1044000"/>
          </a:xfrm>
          <a:prstGeom prst="rect">
            <a:avLst/>
          </a:prstGeom>
          <a:noFill/>
          <a:ln w="15875"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effectLst/>
              <a:uFillTx/>
              <a:latin typeface="+mn-lt"/>
              <a:ea typeface="+mn-ea"/>
              <a:cs typeface="+mn-cs"/>
              <a:sym typeface="等线"/>
            </a:endParaRPr>
          </a:p>
        </p:txBody>
      </p:sp>
      <p:sp>
        <p:nvSpPr>
          <p:cNvPr id="47" name="矩形 46"/>
          <p:cNvSpPr/>
          <p:nvPr/>
        </p:nvSpPr>
        <p:spPr>
          <a:xfrm>
            <a:off x="1791152" y="2365973"/>
            <a:ext cx="9796844" cy="369332"/>
          </a:xfrm>
          <a:prstGeom prst="rect">
            <a:avLst/>
          </a:prstGeom>
        </p:spPr>
        <p:txBody>
          <a:bodyPr wrap="square">
            <a:spAutoFit/>
          </a:bodyPr>
          <a:lstStyle/>
          <a:p>
            <a:r>
              <a:rPr lang="zh-CN" altLang="en-US" dirty="0" smtClean="0">
                <a:latin typeface="新宋体" panose="02010609030101010101" pitchFamily="49" charset="-122"/>
                <a:ea typeface="新宋体" panose="02010609030101010101" pitchFamily="49" charset="-122"/>
              </a:rPr>
              <a:t>标记强调、</a:t>
            </a:r>
            <a:r>
              <a:rPr lang="zh-CN" altLang="en-US" dirty="0">
                <a:latin typeface="新宋体" panose="02010609030101010101" pitchFamily="49" charset="-122"/>
                <a:ea typeface="新宋体" panose="02010609030101010101" pitchFamily="49" charset="-122"/>
              </a:rPr>
              <a:t>设定角色、约束输出、</a:t>
            </a:r>
            <a:r>
              <a:rPr lang="zh-CN" altLang="en-US" dirty="0" smtClean="0">
                <a:latin typeface="新宋体" panose="02010609030101010101" pitchFamily="49" charset="-122"/>
                <a:ea typeface="新宋体" panose="02010609030101010101" pitchFamily="49" charset="-122"/>
              </a:rPr>
              <a:t>描述背景、约定技能、思维链、复述、</a:t>
            </a:r>
            <a:r>
              <a:rPr lang="en-US" altLang="zh-CN" dirty="0" smtClean="0">
                <a:latin typeface="新宋体" panose="02010609030101010101" pitchFamily="49" charset="-122"/>
                <a:ea typeface="新宋体" panose="02010609030101010101" pitchFamily="49" charset="-122"/>
              </a:rPr>
              <a:t>few-shot</a:t>
            </a:r>
            <a:r>
              <a:rPr lang="zh-CN" altLang="en-US" dirty="0" smtClean="0">
                <a:latin typeface="新宋体" panose="02010609030101010101" pitchFamily="49" charset="-122"/>
                <a:ea typeface="新宋体" panose="02010609030101010101" pitchFamily="49" charset="-122"/>
              </a:rPr>
              <a:t>选例子 </a:t>
            </a:r>
            <a:r>
              <a:rPr lang="en-US" altLang="zh-CN" dirty="0" smtClean="0">
                <a:latin typeface="新宋体" panose="02010609030101010101" pitchFamily="49" charset="-122"/>
                <a:ea typeface="新宋体" panose="02010609030101010101" pitchFamily="49" charset="-122"/>
              </a:rPr>
              <a:t>…</a:t>
            </a:r>
            <a:endParaRPr lang="en-US" altLang="zh-CN" dirty="0">
              <a:latin typeface="新宋体" panose="02010609030101010101" pitchFamily="49" charset="-122"/>
              <a:ea typeface="新宋体" panose="02010609030101010101" pitchFamily="49" charset="-122"/>
            </a:endParaRPr>
          </a:p>
        </p:txBody>
      </p:sp>
      <p:sp>
        <p:nvSpPr>
          <p:cNvPr id="49" name="矩形 48"/>
          <p:cNvSpPr/>
          <p:nvPr/>
        </p:nvSpPr>
        <p:spPr>
          <a:xfrm>
            <a:off x="1791152" y="2820039"/>
            <a:ext cx="10144174" cy="923330"/>
          </a:xfrm>
          <a:prstGeom prst="rect">
            <a:avLst/>
          </a:prstGeom>
        </p:spPr>
        <p:txBody>
          <a:bodyPr wrap="square">
            <a:spAutoFit/>
          </a:bodyPr>
          <a:lstStyle/>
          <a:p>
            <a:pPr marL="342900" indent="-342900">
              <a:buFont typeface="+mj-lt"/>
              <a:buAutoNum type="arabicPeriod"/>
            </a:pP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加入</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Prompt Vector</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，在模型训练时进行优化（</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prefix turning</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prompt turning</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等）</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dirty="0" smtClean="0">
                <a:solidFill>
                  <a:srgbClr val="FF0000"/>
                </a:solidFill>
                <a:latin typeface="新宋体" panose="02010609030101010101" pitchFamily="49" charset="-122"/>
                <a:ea typeface="新宋体" panose="02010609030101010101" pitchFamily="49" charset="-122"/>
              </a:rPr>
              <a:t>设计优化逻辑，人工提供种子，利用大语言模型来自动一堆</a:t>
            </a:r>
            <a:r>
              <a:rPr lang="en-US" altLang="zh-CN" dirty="0" smtClean="0">
                <a:solidFill>
                  <a:srgbClr val="FF0000"/>
                </a:solidFill>
                <a:latin typeface="新宋体" panose="02010609030101010101" pitchFamily="49" charset="-122"/>
                <a:ea typeface="新宋体" panose="02010609030101010101" pitchFamily="49" charset="-122"/>
              </a:rPr>
              <a:t>Prompt</a:t>
            </a:r>
            <a:r>
              <a:rPr lang="zh-CN" altLang="en-US" dirty="0" smtClean="0">
                <a:solidFill>
                  <a:srgbClr val="FF0000"/>
                </a:solidFill>
                <a:latin typeface="新宋体" panose="02010609030101010101" pitchFamily="49" charset="-122"/>
                <a:ea typeface="新宋体" panose="02010609030101010101" pitchFamily="49" charset="-122"/>
              </a:rPr>
              <a:t>，利用评估过滤掉不好的</a:t>
            </a:r>
            <a:r>
              <a:rPr lang="en-US" altLang="zh-CN" dirty="0" smtClean="0">
                <a:solidFill>
                  <a:srgbClr val="FF0000"/>
                </a:solidFill>
                <a:latin typeface="新宋体" panose="02010609030101010101" pitchFamily="49" charset="-122"/>
                <a:ea typeface="新宋体" panose="02010609030101010101" pitchFamily="49" charset="-122"/>
              </a:rPr>
              <a:t>Prompt</a:t>
            </a:r>
            <a:r>
              <a:rPr lang="zh-CN" altLang="en-US" dirty="0" smtClean="0">
                <a:solidFill>
                  <a:srgbClr val="FF0000"/>
                </a:solidFill>
                <a:latin typeface="新宋体" panose="02010609030101010101" pitchFamily="49" charset="-122"/>
                <a:ea typeface="新宋体" panose="02010609030101010101" pitchFamily="49" charset="-122"/>
              </a:rPr>
              <a:t>，然后继续迭代评估（</a:t>
            </a:r>
            <a:r>
              <a:rPr lang="en-US" altLang="zh-CN" dirty="0">
                <a:solidFill>
                  <a:srgbClr val="FF0000"/>
                </a:solidFill>
                <a:latin typeface="新宋体" panose="02010609030101010101" pitchFamily="49" charset="-122"/>
                <a:ea typeface="新宋体" panose="02010609030101010101" pitchFamily="49" charset="-122"/>
              </a:rPr>
              <a:t>Automatic prompt </a:t>
            </a:r>
            <a:r>
              <a:rPr lang="en-US" altLang="zh-CN" dirty="0" smtClean="0">
                <a:solidFill>
                  <a:srgbClr val="FF0000"/>
                </a:solidFill>
                <a:latin typeface="新宋体" panose="02010609030101010101" pitchFamily="49" charset="-122"/>
                <a:ea typeface="新宋体" panose="02010609030101010101" pitchFamily="49" charset="-122"/>
              </a:rPr>
              <a:t>engineering</a:t>
            </a:r>
            <a:r>
              <a:rPr lang="zh-CN" altLang="en-US" dirty="0" smtClean="0">
                <a:solidFill>
                  <a:srgbClr val="FF0000"/>
                </a:solidFill>
                <a:latin typeface="新宋体" panose="02010609030101010101" pitchFamily="49" charset="-122"/>
                <a:ea typeface="新宋体" panose="02010609030101010101" pitchFamily="49" charset="-122"/>
              </a:rPr>
              <a:t>）</a:t>
            </a:r>
            <a:endParaRPr lang="zh-CN" altLang="en-US" dirty="0">
              <a:solidFill>
                <a:srgbClr val="FF0000"/>
              </a:solidFill>
              <a:latin typeface="新宋体" panose="02010609030101010101" pitchFamily="49" charset="-122"/>
              <a:ea typeface="新宋体" panose="02010609030101010101" pitchFamily="49" charset="-122"/>
            </a:endParaRPr>
          </a:p>
        </p:txBody>
      </p:sp>
      <p:sp>
        <p:nvSpPr>
          <p:cNvPr id="51" name="矩形 50"/>
          <p:cNvSpPr/>
          <p:nvPr/>
        </p:nvSpPr>
        <p:spPr>
          <a:xfrm>
            <a:off x="517378" y="2801595"/>
            <a:ext cx="1504243" cy="400110"/>
          </a:xfrm>
          <a:prstGeom prst="rect">
            <a:avLst/>
          </a:prstGeom>
        </p:spPr>
        <p:txBody>
          <a:bodyPr wrap="square">
            <a:spAutoFit/>
          </a:bodyPr>
          <a:lstStyle/>
          <a:p>
            <a:r>
              <a:rPr lang="zh-CN" altLang="en-US" sz="2000" b="1" dirty="0" smtClean="0">
                <a:latin typeface="新宋体" panose="02010609030101010101" pitchFamily="49" charset="-122"/>
                <a:ea typeface="新宋体" panose="02010609030101010101" pitchFamily="49" charset="-122"/>
              </a:rPr>
              <a:t>自动优化</a:t>
            </a:r>
            <a:endParaRPr lang="zh-CN" altLang="en-US" sz="2000" b="1" dirty="0">
              <a:latin typeface="新宋体" panose="02010609030101010101" pitchFamily="49" charset="-122"/>
              <a:ea typeface="新宋体" panose="02010609030101010101" pitchFamily="49" charset="-122"/>
            </a:endParaRPr>
          </a:p>
        </p:txBody>
      </p:sp>
      <p:sp>
        <p:nvSpPr>
          <p:cNvPr id="52" name="矩形 51"/>
          <p:cNvSpPr/>
          <p:nvPr/>
        </p:nvSpPr>
        <p:spPr>
          <a:xfrm>
            <a:off x="1103982" y="6357911"/>
            <a:ext cx="10318269" cy="338554"/>
          </a:xfrm>
          <a:prstGeom prst="rect">
            <a:avLst/>
          </a:prstGeom>
        </p:spPr>
        <p:txBody>
          <a:bodyPr wrap="square">
            <a:spAutoFit/>
          </a:bodyPr>
          <a:lstStyle/>
          <a:p>
            <a:r>
              <a:rPr lang="en-US" altLang="zh-CN" sz="1600" dirty="0" smtClean="0">
                <a:solidFill>
                  <a:srgbClr val="0070C0"/>
                </a:solidFill>
                <a:latin typeface="新宋体" panose="02010609030101010101" pitchFamily="49" charset="-122"/>
                <a:ea typeface="新宋体" panose="02010609030101010101" pitchFamily="49" charset="-122"/>
              </a:rPr>
              <a:t>/* </a:t>
            </a:r>
            <a:r>
              <a:rPr lang="zh-CN" altLang="en-US" sz="1600" dirty="0" smtClean="0">
                <a:solidFill>
                  <a:srgbClr val="0070C0"/>
                </a:solidFill>
                <a:latin typeface="新宋体" panose="02010609030101010101" pitchFamily="49" charset="-122"/>
                <a:ea typeface="新宋体" panose="02010609030101010101" pitchFamily="49" charset="-122"/>
              </a:rPr>
              <a:t>自动优化适用于较短的</a:t>
            </a:r>
            <a:r>
              <a:rPr lang="en-US" altLang="zh-CN" sz="1600" dirty="0" smtClean="0">
                <a:solidFill>
                  <a:srgbClr val="0070C0"/>
                </a:solidFill>
                <a:latin typeface="新宋体" panose="02010609030101010101" pitchFamily="49" charset="-122"/>
                <a:ea typeface="新宋体" panose="02010609030101010101" pitchFamily="49" charset="-122"/>
              </a:rPr>
              <a:t>Prompt</a:t>
            </a:r>
            <a:r>
              <a:rPr lang="zh-CN" altLang="en-US" sz="1600" dirty="0" smtClean="0">
                <a:solidFill>
                  <a:srgbClr val="0070C0"/>
                </a:solidFill>
                <a:latin typeface="新宋体" panose="02010609030101010101" pitchFamily="49" charset="-122"/>
                <a:ea typeface="新宋体" panose="02010609030101010101" pitchFamily="49" charset="-122"/>
              </a:rPr>
              <a:t>，在</a:t>
            </a:r>
            <a:r>
              <a:rPr lang="en-US" altLang="zh-CN" sz="1600" dirty="0" smtClean="0">
                <a:solidFill>
                  <a:srgbClr val="0070C0"/>
                </a:solidFill>
                <a:latin typeface="新宋体" panose="02010609030101010101" pitchFamily="49" charset="-122"/>
                <a:ea typeface="新宋体" panose="02010609030101010101" pitchFamily="49" charset="-122"/>
              </a:rPr>
              <a:t>AI</a:t>
            </a:r>
            <a:r>
              <a:rPr lang="zh-CN" altLang="en-US" sz="1600" dirty="0" smtClean="0">
                <a:solidFill>
                  <a:srgbClr val="0070C0"/>
                </a:solidFill>
                <a:latin typeface="新宋体" panose="02010609030101010101" pitchFamily="49" charset="-122"/>
                <a:ea typeface="新宋体" panose="02010609030101010101" pitchFamily="49" charset="-122"/>
              </a:rPr>
              <a:t>智能体开发中非常有效。长的结构化</a:t>
            </a:r>
            <a:r>
              <a:rPr lang="en-US" altLang="zh-CN" sz="1600" dirty="0" smtClean="0">
                <a:solidFill>
                  <a:srgbClr val="0070C0"/>
                </a:solidFill>
                <a:latin typeface="新宋体" panose="02010609030101010101" pitchFamily="49" charset="-122"/>
                <a:ea typeface="新宋体" panose="02010609030101010101" pitchFamily="49" charset="-122"/>
              </a:rPr>
              <a:t>Prompt</a:t>
            </a:r>
            <a:r>
              <a:rPr lang="zh-CN" altLang="en-US" sz="1600" dirty="0" smtClean="0">
                <a:solidFill>
                  <a:srgbClr val="0070C0"/>
                </a:solidFill>
                <a:latin typeface="新宋体" panose="02010609030101010101" pitchFamily="49" charset="-122"/>
                <a:ea typeface="新宋体" panose="02010609030101010101" pitchFamily="49" charset="-122"/>
              </a:rPr>
              <a:t>或伪代码自动优化稍困难 *</a:t>
            </a:r>
            <a:r>
              <a:rPr lang="en-US" altLang="zh-CN" sz="1600" dirty="0" smtClean="0">
                <a:solidFill>
                  <a:srgbClr val="0070C0"/>
                </a:solidFill>
                <a:latin typeface="新宋体" panose="02010609030101010101" pitchFamily="49" charset="-122"/>
                <a:ea typeface="新宋体" panose="02010609030101010101" pitchFamily="49" charset="-122"/>
              </a:rPr>
              <a:t>/</a:t>
            </a:r>
            <a:endParaRPr lang="en-US" altLang="zh-CN" sz="1600" dirty="0">
              <a:solidFill>
                <a:srgbClr val="0070C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669205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APE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148147" y="6426915"/>
            <a:ext cx="7828547" cy="369332"/>
          </a:xfrm>
          <a:prstGeom prst="rect">
            <a:avLst/>
          </a:prstGeom>
        </p:spPr>
        <p:txBody>
          <a:bodyPr wrap="square">
            <a:spAutoFit/>
          </a:bodyPr>
          <a:lstStyle/>
          <a:p>
            <a:r>
              <a:rPr lang="en-US" altLang="zh-CN" i="1" dirty="0" smtClean="0">
                <a:solidFill>
                  <a:srgbClr val="0070C0"/>
                </a:solidFill>
              </a:rPr>
              <a:t>《APE</a:t>
            </a:r>
            <a:r>
              <a:rPr lang="en-US" altLang="zh-CN" i="1" dirty="0">
                <a:solidFill>
                  <a:srgbClr val="0070C0"/>
                </a:solidFill>
              </a:rPr>
              <a:t>: </a:t>
            </a:r>
            <a:r>
              <a:rPr lang="en-US" altLang="zh-CN" i="1" dirty="0" smtClean="0">
                <a:solidFill>
                  <a:srgbClr val="0070C0"/>
                </a:solidFill>
              </a:rPr>
              <a:t>Large </a:t>
            </a:r>
            <a:r>
              <a:rPr lang="en-US" altLang="zh-CN" i="1" dirty="0">
                <a:solidFill>
                  <a:srgbClr val="0070C0"/>
                </a:solidFill>
              </a:rPr>
              <a:t>Language models are human-level prompt </a:t>
            </a:r>
            <a:r>
              <a:rPr lang="en-US" altLang="zh-CN" i="1" dirty="0" smtClean="0">
                <a:solidFill>
                  <a:srgbClr val="0070C0"/>
                </a:solidFill>
              </a:rPr>
              <a:t>engineers》</a:t>
            </a:r>
            <a:endParaRPr lang="en-US" altLang="zh-CN" i="1" dirty="0">
              <a:solidFill>
                <a:srgbClr val="0070C0"/>
              </a:solidFill>
            </a:endParaRPr>
          </a:p>
        </p:txBody>
      </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712" y="698404"/>
            <a:ext cx="6019355" cy="2398690"/>
          </a:xfrm>
          <a:prstGeom prst="rect">
            <a:avLst/>
          </a:prstGeom>
        </p:spPr>
      </p:pic>
      <p:sp>
        <p:nvSpPr>
          <p:cNvPr id="28" name="流程图: 多文档 27"/>
          <p:cNvSpPr/>
          <p:nvPr/>
        </p:nvSpPr>
        <p:spPr>
          <a:xfrm>
            <a:off x="1128695" y="1267682"/>
            <a:ext cx="2484000" cy="1008000"/>
          </a:xfrm>
          <a:prstGeom prst="flowChartMultidocumen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用</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根据输入</a:t>
            </a:r>
            <a:r>
              <a:rPr lang="en-US" altLang="zh-CN" sz="1600" dirty="0" smtClean="0">
                <a:latin typeface="新宋体" panose="02010609030101010101" pitchFamily="49" charset="-122"/>
                <a:ea typeface="新宋体" panose="02010609030101010101" pitchFamily="49" charset="-122"/>
              </a:rPr>
              <a:t>Q/A</a:t>
            </a:r>
            <a:r>
              <a:rPr lang="zh-CN" altLang="en-US" sz="1600" dirty="0" smtClean="0">
                <a:latin typeface="新宋体" panose="02010609030101010101" pitchFamily="49" charset="-122"/>
                <a:ea typeface="新宋体" panose="02010609030101010101" pitchFamily="49" charset="-122"/>
              </a:rPr>
              <a:t>对生成初试</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集合</a:t>
            </a:r>
            <a:r>
              <a:rPr lang="en-US" altLang="zh-CN" sz="1600" dirty="0" smtClean="0">
                <a:latin typeface="新宋体" panose="02010609030101010101" pitchFamily="49" charset="-122"/>
                <a:ea typeface="新宋体" panose="02010609030101010101" pitchFamily="49" charset="-122"/>
              </a:rPr>
              <a:t>U</a:t>
            </a:r>
            <a:endParaRPr lang="zh-CN" altLang="en-US" sz="1600" dirty="0">
              <a:latin typeface="新宋体" panose="02010609030101010101" pitchFamily="49" charset="-122"/>
              <a:ea typeface="新宋体" panose="02010609030101010101" pitchFamily="49" charset="-122"/>
            </a:endParaRPr>
          </a:p>
        </p:txBody>
      </p:sp>
      <p:sp>
        <p:nvSpPr>
          <p:cNvPr id="29" name="圆角矩形 28"/>
          <p:cNvSpPr/>
          <p:nvPr/>
        </p:nvSpPr>
        <p:spPr>
          <a:xfrm>
            <a:off x="1128695" y="2760525"/>
            <a:ext cx="2484000" cy="1008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循环</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集合</a:t>
            </a:r>
            <a:r>
              <a:rPr lang="en-US" altLang="zh-CN" sz="1600" dirty="0" smtClean="0">
                <a:latin typeface="新宋体" panose="02010609030101010101" pitchFamily="49" charset="-122"/>
                <a:ea typeface="新宋体" panose="02010609030101010101" pitchFamily="49" charset="-122"/>
              </a:rPr>
              <a:t>U</a:t>
            </a:r>
            <a:r>
              <a:rPr lang="zh-CN" altLang="en-US" sz="1600" dirty="0" smtClean="0">
                <a:latin typeface="新宋体" panose="02010609030101010101" pitchFamily="49" charset="-122"/>
                <a:ea typeface="新宋体" panose="02010609030101010101" pitchFamily="49" charset="-122"/>
              </a:rPr>
              <a:t>，用评分函数选出最佳的</a:t>
            </a:r>
            <a:r>
              <a:rPr lang="en-US" altLang="zh-CN" sz="1600" dirty="0" smtClean="0">
                <a:latin typeface="新宋体" panose="02010609030101010101" pitchFamily="49" charset="-122"/>
                <a:ea typeface="新宋体" panose="02010609030101010101" pitchFamily="49" charset="-122"/>
              </a:rPr>
              <a:t>top k%</a:t>
            </a:r>
            <a:endParaRPr lang="zh-CN" altLang="en-US" sz="1600" dirty="0">
              <a:latin typeface="新宋体" panose="02010609030101010101" pitchFamily="49" charset="-122"/>
              <a:ea typeface="新宋体" panose="02010609030101010101" pitchFamily="49" charset="-122"/>
            </a:endParaRPr>
          </a:p>
        </p:txBody>
      </p:sp>
      <p:sp>
        <p:nvSpPr>
          <p:cNvPr id="37" name="圆角矩形 36"/>
          <p:cNvSpPr/>
          <p:nvPr/>
        </p:nvSpPr>
        <p:spPr>
          <a:xfrm>
            <a:off x="1128694" y="4203176"/>
            <a:ext cx="2484000" cy="1008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使用迭代蒙特卡洛搜索，让</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生成相近的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变体加入集合</a:t>
            </a:r>
            <a:r>
              <a:rPr lang="en-US" altLang="zh-CN" sz="1600" dirty="0" smtClean="0">
                <a:latin typeface="新宋体" panose="02010609030101010101" pitchFamily="49" charset="-122"/>
                <a:ea typeface="新宋体" panose="02010609030101010101" pitchFamily="49" charset="-122"/>
              </a:rPr>
              <a:t>U</a:t>
            </a:r>
            <a:endParaRPr lang="zh-CN" altLang="en-US" sz="1600" dirty="0">
              <a:latin typeface="新宋体" panose="02010609030101010101" pitchFamily="49" charset="-122"/>
              <a:ea typeface="新宋体" panose="02010609030101010101" pitchFamily="49" charset="-122"/>
            </a:endParaRPr>
          </a:p>
        </p:txBody>
      </p:sp>
      <p:sp>
        <p:nvSpPr>
          <p:cNvPr id="38" name="矩形 37"/>
          <p:cNvSpPr/>
          <p:nvPr/>
        </p:nvSpPr>
        <p:spPr>
          <a:xfrm>
            <a:off x="1560542" y="720661"/>
            <a:ext cx="2501878" cy="400110"/>
          </a:xfrm>
          <a:prstGeom prst="rect">
            <a:avLst/>
          </a:prstGeom>
        </p:spPr>
        <p:txBody>
          <a:bodyPr wrap="square">
            <a:spAutoFit/>
          </a:bodyPr>
          <a:lstStyle/>
          <a:p>
            <a:r>
              <a:rPr lang="zh-CN" altLang="en-US" sz="2000" dirty="0" smtClean="0">
                <a:latin typeface="新宋体" panose="02010609030101010101" pitchFamily="49" charset="-122"/>
                <a:ea typeface="新宋体" panose="02010609030101010101" pitchFamily="49" charset="-122"/>
              </a:rPr>
              <a:t>核心逻辑：</a:t>
            </a:r>
            <a:endParaRPr lang="en-US" altLang="zh-CN" sz="2000" dirty="0">
              <a:latin typeface="新宋体" panose="02010609030101010101" pitchFamily="49" charset="-122"/>
              <a:ea typeface="新宋体" panose="02010609030101010101" pitchFamily="49" charset="-122"/>
            </a:endParaRPr>
          </a:p>
        </p:txBody>
      </p:sp>
      <p:cxnSp>
        <p:nvCxnSpPr>
          <p:cNvPr id="40" name="直接箭头连接符 39"/>
          <p:cNvCxnSpPr>
            <a:endCxn id="29" idx="0"/>
          </p:cNvCxnSpPr>
          <p:nvPr/>
        </p:nvCxnSpPr>
        <p:spPr>
          <a:xfrm>
            <a:off x="2370694" y="2323808"/>
            <a:ext cx="1" cy="436717"/>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1" name="直接箭头连接符 40"/>
          <p:cNvCxnSpPr>
            <a:stCxn id="29" idx="2"/>
            <a:endCxn id="37" idx="0"/>
          </p:cNvCxnSpPr>
          <p:nvPr/>
        </p:nvCxnSpPr>
        <p:spPr>
          <a:xfrm flipH="1">
            <a:off x="2370694" y="3768525"/>
            <a:ext cx="1" cy="43465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42" name="直接箭头连接符 49"/>
          <p:cNvCxnSpPr>
            <a:stCxn id="37" idx="3"/>
            <a:endCxn id="29" idx="3"/>
          </p:cNvCxnSpPr>
          <p:nvPr/>
        </p:nvCxnSpPr>
        <p:spPr>
          <a:xfrm flipV="1">
            <a:off x="3612694" y="3264525"/>
            <a:ext cx="1" cy="1442651"/>
          </a:xfrm>
          <a:prstGeom prst="bentConnector3">
            <a:avLst>
              <a:gd name="adj1" fmla="val 22860100000"/>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46" name="矩形 45"/>
          <p:cNvSpPr/>
          <p:nvPr/>
        </p:nvSpPr>
        <p:spPr>
          <a:xfrm>
            <a:off x="2715229" y="3810202"/>
            <a:ext cx="1005113"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循环迭代</a:t>
            </a:r>
            <a:endParaRPr lang="en-US" altLang="zh-CN" sz="1600" dirty="0">
              <a:latin typeface="新宋体" panose="02010609030101010101" pitchFamily="49" charset="-122"/>
              <a:ea typeface="新宋体" panose="02010609030101010101" pitchFamily="49" charset="-122"/>
            </a:endParaRPr>
          </a:p>
        </p:txBody>
      </p:sp>
      <p:cxnSp>
        <p:nvCxnSpPr>
          <p:cNvPr id="47" name="直接连接符 46"/>
          <p:cNvCxnSpPr/>
          <p:nvPr/>
        </p:nvCxnSpPr>
        <p:spPr>
          <a:xfrm>
            <a:off x="4892840" y="720661"/>
            <a:ext cx="0" cy="52790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950946" y="3489113"/>
            <a:ext cx="67918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143450" y="3681326"/>
            <a:ext cx="6567286" cy="2308324"/>
          </a:xfrm>
          <a:prstGeom prst="rect">
            <a:avLst/>
          </a:prstGeom>
        </p:spPr>
        <p:txBody>
          <a:bodyPr wrap="square">
            <a:spAutoFit/>
          </a:bodyPr>
          <a:lstStyle/>
          <a:p>
            <a:r>
              <a:rPr lang="en-US" altLang="zh-CN" dirty="0" smtClean="0">
                <a:solidFill>
                  <a:schemeClr val="tx1"/>
                </a:solidFill>
                <a:latin typeface="新宋体" panose="02010609030101010101" pitchFamily="49" charset="-122"/>
                <a:ea typeface="新宋体" panose="02010609030101010101" pitchFamily="49" charset="-122"/>
              </a:rPr>
              <a:t>APE</a:t>
            </a:r>
            <a:r>
              <a:rPr lang="zh-CN" altLang="en-US" dirty="0" smtClean="0">
                <a:solidFill>
                  <a:schemeClr val="tx1"/>
                </a:solidFill>
                <a:latin typeface="新宋体" panose="02010609030101010101" pitchFamily="49" charset="-122"/>
                <a:ea typeface="新宋体" panose="02010609030101010101" pitchFamily="49" charset="-122"/>
              </a:rPr>
              <a:t>开创了利用大语言模型自动优化</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的先河。并基本确立了目前自动优化</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的两个关键点：</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smtClean="0">
                <a:solidFill>
                  <a:srgbClr val="FF0000"/>
                </a:solidFill>
                <a:latin typeface="新宋体" panose="02010609030101010101" pitchFamily="49" charset="-122"/>
                <a:ea typeface="新宋体" panose="02010609030101010101" pitchFamily="49" charset="-122"/>
              </a:rPr>
              <a:t>1</a:t>
            </a:r>
            <a:r>
              <a:rPr lang="zh-CN" altLang="en-US" dirty="0" smtClean="0">
                <a:solidFill>
                  <a:srgbClr val="FF0000"/>
                </a:solidFill>
                <a:latin typeface="新宋体" panose="02010609030101010101" pitchFamily="49" charset="-122"/>
                <a:ea typeface="新宋体" panose="02010609030101010101" pitchFamily="49" charset="-122"/>
              </a:rPr>
              <a:t>、如何生成新的</a:t>
            </a:r>
            <a:r>
              <a:rPr lang="en-US" altLang="zh-CN" dirty="0" smtClean="0">
                <a:solidFill>
                  <a:srgbClr val="FF0000"/>
                </a:solidFill>
                <a:latin typeface="新宋体" panose="02010609030101010101" pitchFamily="49" charset="-122"/>
                <a:ea typeface="新宋体" panose="02010609030101010101" pitchFamily="49" charset="-122"/>
              </a:rPr>
              <a:t>Prompt</a:t>
            </a:r>
            <a:r>
              <a:rPr lang="zh-CN" altLang="en-US" dirty="0" smtClean="0">
                <a:solidFill>
                  <a:srgbClr val="FF0000"/>
                </a:solidFill>
                <a:latin typeface="新宋体" panose="02010609030101010101" pitchFamily="49" charset="-122"/>
                <a:ea typeface="新宋体" panose="02010609030101010101" pitchFamily="49" charset="-122"/>
              </a:rPr>
              <a:t>？</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APE</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：让用</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LLM</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生成相近的</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Prompt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变体</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en-US" altLang="zh-CN" dirty="0" smtClean="0">
                <a:solidFill>
                  <a:srgbClr val="FF0000"/>
                </a:solidFill>
                <a:latin typeface="新宋体" panose="02010609030101010101" pitchFamily="49" charset="-122"/>
                <a:ea typeface="新宋体" panose="02010609030101010101" pitchFamily="49" charset="-122"/>
              </a:rPr>
              <a:t>2</a:t>
            </a:r>
            <a:r>
              <a:rPr lang="zh-CN" altLang="en-US" dirty="0" smtClean="0">
                <a:solidFill>
                  <a:srgbClr val="FF0000"/>
                </a:solidFill>
                <a:latin typeface="新宋体" panose="02010609030101010101" pitchFamily="49" charset="-122"/>
                <a:ea typeface="新宋体" panose="02010609030101010101" pitchFamily="49" charset="-122"/>
              </a:rPr>
              <a:t>、</a:t>
            </a:r>
            <a:r>
              <a:rPr lang="en-US" altLang="zh-CN" dirty="0" smtClean="0">
                <a:solidFill>
                  <a:srgbClr val="FF0000"/>
                </a:solidFill>
                <a:latin typeface="新宋体" panose="02010609030101010101" pitchFamily="49" charset="-122"/>
                <a:ea typeface="新宋体" panose="02010609030101010101" pitchFamily="49" charset="-122"/>
              </a:rPr>
              <a:t>Prompt</a:t>
            </a:r>
            <a:r>
              <a:rPr lang="zh-CN" altLang="en-US" dirty="0" smtClean="0">
                <a:solidFill>
                  <a:srgbClr val="FF0000"/>
                </a:solidFill>
                <a:latin typeface="新宋体" panose="02010609030101010101" pitchFamily="49" charset="-122"/>
                <a:ea typeface="新宋体" panose="02010609030101010101" pitchFamily="49" charset="-122"/>
              </a:rPr>
              <a:t>评估有哪些</a:t>
            </a:r>
            <a:r>
              <a:rPr lang="en-US" altLang="zh-CN" dirty="0" smtClean="0">
                <a:solidFill>
                  <a:srgbClr val="FF0000"/>
                </a:solidFill>
                <a:latin typeface="新宋体" panose="02010609030101010101" pitchFamily="49" charset="-122"/>
                <a:ea typeface="新宋体" panose="02010609030101010101" pitchFamily="49" charset="-122"/>
              </a:rPr>
              <a:t>Trick</a:t>
            </a:r>
            <a:r>
              <a:rPr lang="zh-CN" altLang="en-US" dirty="0" smtClean="0">
                <a:solidFill>
                  <a:srgbClr val="FF0000"/>
                </a:solidFill>
                <a:latin typeface="新宋体" panose="02010609030101010101" pitchFamily="49" charset="-122"/>
                <a:ea typeface="新宋体" panose="02010609030101010101" pitchFamily="49" charset="-122"/>
              </a:rPr>
              <a:t>？</a:t>
            </a:r>
            <a:endParaRPr lang="en-US" altLang="zh-CN" dirty="0" smtClean="0">
              <a:solidFill>
                <a:srgbClr val="FF0000"/>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APE</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dirty="0">
                <a:solidFill>
                  <a:schemeClr val="tx1">
                    <a:lumMod val="50000"/>
                    <a:lumOff val="50000"/>
                  </a:schemeClr>
                </a:solidFill>
                <a:latin typeface="新宋体" panose="02010609030101010101" pitchFamily="49" charset="-122"/>
                <a:ea typeface="新宋体" panose="02010609030101010101" pitchFamily="49" charset="-122"/>
              </a:rPr>
              <a:t>Efficient score </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estimation</a:t>
            </a:r>
            <a:r>
              <a:rPr lang="zh-CN" altLang="en-US" dirty="0" smtClean="0">
                <a:solidFill>
                  <a:schemeClr val="tx1">
                    <a:lumMod val="50000"/>
                    <a:lumOff val="50000"/>
                  </a:schemeClr>
                </a:solidFill>
              </a:rPr>
              <a:t>（细粒度得分，给高质量的</a:t>
            </a:r>
            <a:r>
              <a:rPr lang="en-US" altLang="zh-CN" dirty="0" smtClean="0">
                <a:solidFill>
                  <a:schemeClr val="tx1">
                    <a:lumMod val="50000"/>
                    <a:lumOff val="50000"/>
                  </a:schemeClr>
                </a:solidFill>
              </a:rPr>
              <a:t>Prompt</a:t>
            </a:r>
            <a:r>
              <a:rPr lang="zh-CN" altLang="en-US" dirty="0" smtClean="0">
                <a:solidFill>
                  <a:schemeClr val="tx1">
                    <a:lumMod val="50000"/>
                    <a:lumOff val="50000"/>
                  </a:schemeClr>
                </a:solidFill>
              </a:rPr>
              <a:t>更多的示例进行评估）</a:t>
            </a:r>
            <a:endParaRPr lang="en-US" altLang="zh-CN" dirty="0" smtClean="0">
              <a:solidFill>
                <a:schemeClr val="tx1">
                  <a:lumMod val="50000"/>
                  <a:lumOff val="50000"/>
                </a:schemeClr>
              </a:solidFill>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APE</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dirty="0">
                <a:solidFill>
                  <a:schemeClr val="tx1">
                    <a:lumMod val="50000"/>
                    <a:lumOff val="50000"/>
                  </a:schemeClr>
                </a:solidFill>
                <a:latin typeface="新宋体" panose="02010609030101010101" pitchFamily="49" charset="-122"/>
                <a:ea typeface="新宋体" panose="02010609030101010101" pitchFamily="49" charset="-122"/>
              </a:rPr>
              <a:t>Execution accuracy / Log probability</a:t>
            </a:r>
          </a:p>
        </p:txBody>
      </p:sp>
      <p:sp>
        <p:nvSpPr>
          <p:cNvPr id="57" name="圆角矩形 56"/>
          <p:cNvSpPr/>
          <p:nvPr/>
        </p:nvSpPr>
        <p:spPr>
          <a:xfrm>
            <a:off x="1132808" y="5786499"/>
            <a:ext cx="2484000" cy="637037"/>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如果收敛则停止</a:t>
            </a:r>
            <a:endParaRPr lang="zh-CN" altLang="en-US" sz="1600" dirty="0">
              <a:latin typeface="新宋体" panose="02010609030101010101" pitchFamily="49" charset="-122"/>
              <a:ea typeface="新宋体" panose="02010609030101010101" pitchFamily="49" charset="-122"/>
            </a:endParaRPr>
          </a:p>
        </p:txBody>
      </p:sp>
      <p:cxnSp>
        <p:nvCxnSpPr>
          <p:cNvPr id="58" name="直接箭头连接符 57"/>
          <p:cNvCxnSpPr>
            <a:stCxn id="37" idx="2"/>
            <a:endCxn id="57" idx="0"/>
          </p:cNvCxnSpPr>
          <p:nvPr/>
        </p:nvCxnSpPr>
        <p:spPr>
          <a:xfrm>
            <a:off x="2370694" y="5211176"/>
            <a:ext cx="4114" cy="575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62" name="圆角矩形 61"/>
          <p:cNvSpPr/>
          <p:nvPr/>
        </p:nvSpPr>
        <p:spPr>
          <a:xfrm>
            <a:off x="593559" y="2422593"/>
            <a:ext cx="3753852" cy="3127975"/>
          </a:xfrm>
          <a:prstGeom prst="roundRect">
            <a:avLst>
              <a:gd name="adj" fmla="val 18600"/>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2070880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APE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148147" y="6458999"/>
            <a:ext cx="7828547" cy="369332"/>
          </a:xfrm>
          <a:prstGeom prst="rect">
            <a:avLst/>
          </a:prstGeom>
        </p:spPr>
        <p:txBody>
          <a:bodyPr wrap="square">
            <a:spAutoFit/>
          </a:bodyPr>
          <a:lstStyle/>
          <a:p>
            <a:r>
              <a:rPr lang="en-US" altLang="zh-CN" i="1" dirty="0" smtClean="0">
                <a:solidFill>
                  <a:srgbClr val="0070C0"/>
                </a:solidFill>
              </a:rPr>
              <a:t>《APE</a:t>
            </a:r>
            <a:r>
              <a:rPr lang="en-US" altLang="zh-CN" i="1" dirty="0">
                <a:solidFill>
                  <a:srgbClr val="0070C0"/>
                </a:solidFill>
              </a:rPr>
              <a:t>: </a:t>
            </a:r>
            <a:r>
              <a:rPr lang="en-US" altLang="zh-CN" i="1" dirty="0" smtClean="0">
                <a:solidFill>
                  <a:srgbClr val="0070C0"/>
                </a:solidFill>
              </a:rPr>
              <a:t>Large </a:t>
            </a:r>
            <a:r>
              <a:rPr lang="en-US" altLang="zh-CN" i="1" dirty="0">
                <a:solidFill>
                  <a:srgbClr val="0070C0"/>
                </a:solidFill>
              </a:rPr>
              <a:t>Language models are human-level prompt </a:t>
            </a:r>
            <a:r>
              <a:rPr lang="en-US" altLang="zh-CN" i="1" dirty="0" smtClean="0">
                <a:solidFill>
                  <a:srgbClr val="0070C0"/>
                </a:solidFill>
              </a:rPr>
              <a:t>engineers》</a:t>
            </a:r>
            <a:endParaRPr lang="en-US" altLang="zh-CN" i="1" dirty="0">
              <a:solidFill>
                <a:srgbClr val="0070C0"/>
              </a:solidFill>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69" y="1111237"/>
            <a:ext cx="3500551" cy="3126706"/>
          </a:xfrm>
          <a:prstGeom prst="rect">
            <a:avLst/>
          </a:prstGeom>
        </p:spPr>
      </p:pic>
      <p:sp>
        <p:nvSpPr>
          <p:cNvPr id="17" name="矩形 16"/>
          <p:cNvSpPr/>
          <p:nvPr/>
        </p:nvSpPr>
        <p:spPr>
          <a:xfrm>
            <a:off x="651663" y="4177721"/>
            <a:ext cx="5059328" cy="2585323"/>
          </a:xfrm>
          <a:prstGeom prst="rect">
            <a:avLst/>
          </a:prstGeom>
        </p:spPr>
        <p:txBody>
          <a:bodyPr wrap="square">
            <a:spAutoFit/>
          </a:bodyPr>
          <a:lstStyle/>
          <a:p>
            <a:r>
              <a:rPr lang="en-US" altLang="zh-CN" dirty="0" smtClean="0">
                <a:solidFill>
                  <a:srgbClr val="0070C0"/>
                </a:solidFill>
                <a:latin typeface="新宋体" panose="02010609030101010101" pitchFamily="49" charset="-122"/>
                <a:ea typeface="新宋体" panose="02010609030101010101" pitchFamily="49" charset="-122"/>
              </a:rPr>
              <a:t>/* </a:t>
            </a:r>
            <a:r>
              <a:rPr lang="zh-CN" altLang="en-US" dirty="0" smtClean="0">
                <a:solidFill>
                  <a:srgbClr val="0070C0"/>
                </a:solidFill>
                <a:latin typeface="新宋体" panose="02010609030101010101" pitchFamily="49" charset="-122"/>
                <a:ea typeface="新宋体" panose="02010609030101010101" pitchFamily="49" charset="-122"/>
              </a:rPr>
              <a:t>自动生成</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的模板 </a:t>
            </a:r>
            <a:r>
              <a:rPr lang="en-US" altLang="zh-CN" dirty="0" smtClean="0">
                <a:solidFill>
                  <a:srgbClr val="0070C0"/>
                </a:solidFill>
                <a:latin typeface="新宋体" panose="02010609030101010101" pitchFamily="49" charset="-122"/>
                <a:ea typeface="新宋体" panose="02010609030101010101" pitchFamily="49" charset="-122"/>
              </a:rPr>
              <a:t>*/</a:t>
            </a:r>
          </a:p>
          <a:p>
            <a:r>
              <a:rPr lang="zh-CN" altLang="en-US" dirty="0" smtClean="0">
                <a:solidFill>
                  <a:schemeClr val="tx1"/>
                </a:solidFill>
                <a:latin typeface="新宋体" panose="02010609030101010101" pitchFamily="49" charset="-122"/>
                <a:ea typeface="新宋体" panose="02010609030101010101" pitchFamily="49" charset="-122"/>
              </a:rPr>
              <a:t>我给了我的朋友一个</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指令和</a:t>
            </a:r>
            <a:r>
              <a:rPr lang="en-US" altLang="zh-CN" dirty="0" smtClean="0">
                <a:solidFill>
                  <a:schemeClr val="tx1"/>
                </a:solidFill>
                <a:latin typeface="新宋体" panose="02010609030101010101" pitchFamily="49" charset="-122"/>
                <a:ea typeface="新宋体" panose="02010609030101010101" pitchFamily="49" charset="-122"/>
              </a:rPr>
              <a:t>5</a:t>
            </a:r>
            <a:r>
              <a:rPr lang="zh-CN" altLang="en-US" dirty="0" smtClean="0">
                <a:solidFill>
                  <a:schemeClr val="tx1"/>
                </a:solidFill>
                <a:latin typeface="新宋体" panose="02010609030101010101" pitchFamily="49" charset="-122"/>
                <a:ea typeface="新宋体" panose="02010609030101010101" pitchFamily="49" charset="-122"/>
              </a:rPr>
              <a:t>个输入。我的朋友读了输入并且为每个输入写了对应的输出。这是输入</a:t>
            </a:r>
            <a:r>
              <a:rPr lang="en-US" altLang="zh-CN"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chemeClr val="tx1"/>
                </a:solidFill>
                <a:latin typeface="新宋体" panose="02010609030101010101" pitchFamily="49" charset="-122"/>
                <a:ea typeface="新宋体" panose="02010609030101010101" pitchFamily="49" charset="-122"/>
              </a:rPr>
              <a:t>输出对：</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Input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：真 </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Output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：假</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Input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：开 </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Output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：关</a:t>
            </a:r>
            <a:endParaRPr lang="en-US" altLang="zh-CN" dirty="0">
              <a:solidFill>
                <a:schemeClr val="tx1">
                  <a:lumMod val="50000"/>
                  <a:lumOff val="50000"/>
                </a:schemeClr>
              </a:solidFill>
              <a:latin typeface="新宋体" panose="02010609030101010101" pitchFamily="49" charset="-122"/>
              <a:ea typeface="新宋体" panose="02010609030101010101" pitchFamily="49" charset="-122"/>
            </a:endParaRPr>
          </a:p>
          <a:p>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更多示例</a:t>
            </a:r>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我的</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指令是：</a:t>
            </a:r>
            <a:endParaRPr lang="en-US" altLang="zh-CN" dirty="0" smtClean="0">
              <a:solidFill>
                <a:schemeClr val="tx1"/>
              </a:solidFill>
              <a:latin typeface="新宋体" panose="02010609030101010101" pitchFamily="49" charset="-122"/>
              <a:ea typeface="新宋体" panose="02010609030101010101" pitchFamily="49" charset="-122"/>
            </a:endParaRPr>
          </a:p>
          <a:p>
            <a:endParaRPr lang="en-US" altLang="zh-CN" dirty="0">
              <a:solidFill>
                <a:schemeClr val="tx1"/>
              </a:solidFill>
              <a:latin typeface="新宋体" panose="02010609030101010101" pitchFamily="49" charset="-122"/>
              <a:ea typeface="新宋体" panose="02010609030101010101" pitchFamily="49" charset="-122"/>
            </a:endParaRPr>
          </a:p>
        </p:txBody>
      </p:sp>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336" y="994882"/>
            <a:ext cx="3458696" cy="2582937"/>
          </a:xfrm>
          <a:prstGeom prst="rect">
            <a:avLst/>
          </a:prstGeom>
        </p:spPr>
      </p:pic>
      <p:sp>
        <p:nvSpPr>
          <p:cNvPr id="19" name="矩形 18"/>
          <p:cNvSpPr/>
          <p:nvPr/>
        </p:nvSpPr>
        <p:spPr>
          <a:xfrm>
            <a:off x="6888462" y="3497076"/>
            <a:ext cx="5059328" cy="2308324"/>
          </a:xfrm>
          <a:prstGeom prst="rect">
            <a:avLst/>
          </a:prstGeom>
        </p:spPr>
        <p:txBody>
          <a:bodyPr wrap="square">
            <a:spAutoFit/>
          </a:bodyPr>
          <a:lstStyle/>
          <a:p>
            <a:r>
              <a:rPr lang="en-US" altLang="zh-CN" dirty="0" smtClean="0">
                <a:solidFill>
                  <a:srgbClr val="0070C0"/>
                </a:solidFill>
                <a:latin typeface="新宋体" panose="02010609030101010101" pitchFamily="49" charset="-122"/>
                <a:ea typeface="新宋体" panose="02010609030101010101" pitchFamily="49" charset="-122"/>
              </a:rPr>
              <a:t>/* </a:t>
            </a:r>
            <a:r>
              <a:rPr lang="zh-CN" altLang="en-US" dirty="0" smtClean="0">
                <a:solidFill>
                  <a:srgbClr val="0070C0"/>
                </a:solidFill>
                <a:latin typeface="新宋体" panose="02010609030101010101" pitchFamily="49" charset="-122"/>
                <a:ea typeface="新宋体" panose="02010609030101010101" pitchFamily="49" charset="-122"/>
              </a:rPr>
              <a:t>根据已有</a:t>
            </a:r>
            <a:r>
              <a:rPr lang="en-US" altLang="zh-CN" dirty="0" smtClean="0">
                <a:solidFill>
                  <a:srgbClr val="0070C0"/>
                </a:solidFill>
                <a:latin typeface="新宋体" panose="02010609030101010101" pitchFamily="49" charset="-122"/>
                <a:ea typeface="新宋体" panose="02010609030101010101" pitchFamily="49" charset="-122"/>
              </a:rPr>
              <a:t>Prompt</a:t>
            </a:r>
            <a:r>
              <a:rPr lang="zh-CN" altLang="en-US" dirty="0" smtClean="0">
                <a:solidFill>
                  <a:srgbClr val="0070C0"/>
                </a:solidFill>
                <a:latin typeface="新宋体" panose="02010609030101010101" pitchFamily="49" charset="-122"/>
                <a:ea typeface="新宋体" panose="02010609030101010101" pitchFamily="49" charset="-122"/>
              </a:rPr>
              <a:t>生成变体的模板 </a:t>
            </a:r>
            <a:r>
              <a:rPr lang="en-US" altLang="zh-CN" dirty="0" smtClean="0">
                <a:solidFill>
                  <a:srgbClr val="0070C0"/>
                </a:solidFill>
                <a:latin typeface="新宋体" panose="02010609030101010101" pitchFamily="49" charset="-122"/>
                <a:ea typeface="新宋体" panose="02010609030101010101" pitchFamily="49" charset="-122"/>
              </a:rPr>
              <a:t>*/</a:t>
            </a:r>
          </a:p>
          <a:p>
            <a:r>
              <a:rPr lang="zh-CN" altLang="en-US" dirty="0">
                <a:solidFill>
                  <a:schemeClr val="tx1"/>
                </a:solidFill>
                <a:latin typeface="新宋体" panose="02010609030101010101" pitchFamily="49" charset="-122"/>
                <a:ea typeface="新宋体" panose="02010609030101010101" pitchFamily="49" charset="-122"/>
              </a:rPr>
              <a:t>生成以下指示的变体，同时保持语义含义不变</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输入：</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写出以下词的反义词</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zh-CN" altLang="en-US" dirty="0" smtClean="0">
                <a:solidFill>
                  <a:schemeClr val="tx1"/>
                </a:solidFill>
                <a:latin typeface="新宋体" panose="02010609030101010101" pitchFamily="49" charset="-122"/>
                <a:ea typeface="新宋体" panose="02010609030101010101" pitchFamily="49" charset="-122"/>
              </a:rPr>
              <a:t>输出</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a:p>
            <a:endParaRPr lang="en-US" altLang="zh-CN" dirty="0">
              <a:solidFill>
                <a:schemeClr val="tx1"/>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 </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写出与以下词对立的词</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 </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写出以下词意义相反的词</a:t>
            </a:r>
            <a:endPar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endParaRPr>
          </a:p>
          <a:p>
            <a:r>
              <a:rPr lang="en-US" altLang="zh-CN" dirty="0" smtClean="0">
                <a:solidFill>
                  <a:schemeClr val="tx1">
                    <a:lumMod val="50000"/>
                    <a:lumOff val="50000"/>
                  </a:schemeClr>
                </a:solidFill>
                <a:latin typeface="新宋体" panose="02010609030101010101" pitchFamily="49" charset="-122"/>
                <a:ea typeface="新宋体" panose="02010609030101010101" pitchFamily="49" charset="-122"/>
              </a:rPr>
              <a:t># …</a:t>
            </a:r>
            <a:endParaRPr lang="en-US" altLang="zh-CN" dirty="0">
              <a:solidFill>
                <a:schemeClr val="tx1">
                  <a:lumMod val="50000"/>
                  <a:lumOff val="50000"/>
                </a:schemeClr>
              </a:solidFill>
              <a:latin typeface="新宋体" panose="02010609030101010101" pitchFamily="49" charset="-122"/>
              <a:ea typeface="新宋体" panose="02010609030101010101" pitchFamily="49" charset="-122"/>
            </a:endParaRPr>
          </a:p>
        </p:txBody>
      </p:sp>
      <p:cxnSp>
        <p:nvCxnSpPr>
          <p:cNvPr id="20" name="直接连接符 19"/>
          <p:cNvCxnSpPr/>
          <p:nvPr/>
        </p:nvCxnSpPr>
        <p:spPr>
          <a:xfrm>
            <a:off x="6079958" y="873677"/>
            <a:ext cx="0" cy="52790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209557" y="699361"/>
            <a:ext cx="3597198" cy="400110"/>
          </a:xfrm>
          <a:prstGeom prst="rect">
            <a:avLst/>
          </a:prstGeom>
        </p:spPr>
        <p:txBody>
          <a:bodyPr wrap="square">
            <a:spAutoFit/>
          </a:bodyPr>
          <a:lstStyle/>
          <a:p>
            <a:r>
              <a:rPr lang="zh-CN" altLang="en-US" sz="2000" dirty="0" smtClean="0">
                <a:solidFill>
                  <a:schemeClr val="tx1"/>
                </a:solidFill>
                <a:latin typeface="新宋体" panose="02010609030101010101" pitchFamily="49" charset="-122"/>
                <a:ea typeface="新宋体" panose="02010609030101010101" pitchFamily="49" charset="-122"/>
              </a:rPr>
              <a:t>自动生成初始的</a:t>
            </a:r>
            <a:r>
              <a:rPr lang="en-US" altLang="zh-CN" sz="2000" dirty="0" smtClean="0">
                <a:solidFill>
                  <a:schemeClr val="tx1"/>
                </a:solidFill>
                <a:latin typeface="新宋体" panose="02010609030101010101" pitchFamily="49" charset="-122"/>
                <a:ea typeface="新宋体" panose="02010609030101010101" pitchFamily="49" charset="-122"/>
              </a:rPr>
              <a:t>Prompt</a:t>
            </a:r>
            <a:endParaRPr lang="en-US" altLang="zh-CN" sz="2000" dirty="0">
              <a:solidFill>
                <a:schemeClr val="tx1"/>
              </a:solidFill>
              <a:latin typeface="新宋体" panose="02010609030101010101" pitchFamily="49" charset="-122"/>
              <a:ea typeface="新宋体" panose="02010609030101010101" pitchFamily="49" charset="-122"/>
            </a:endParaRPr>
          </a:p>
        </p:txBody>
      </p:sp>
      <p:sp>
        <p:nvSpPr>
          <p:cNvPr id="22" name="矩形 21"/>
          <p:cNvSpPr/>
          <p:nvPr/>
        </p:nvSpPr>
        <p:spPr>
          <a:xfrm>
            <a:off x="6824293" y="688593"/>
            <a:ext cx="3597198" cy="400110"/>
          </a:xfrm>
          <a:prstGeom prst="rect">
            <a:avLst/>
          </a:prstGeom>
        </p:spPr>
        <p:txBody>
          <a:bodyPr wrap="square">
            <a:spAutoFit/>
          </a:bodyPr>
          <a:lstStyle/>
          <a:p>
            <a:r>
              <a:rPr lang="zh-CN" altLang="en-US" sz="2000" dirty="0" smtClean="0">
                <a:solidFill>
                  <a:schemeClr val="tx1"/>
                </a:solidFill>
                <a:latin typeface="新宋体" panose="02010609030101010101" pitchFamily="49" charset="-122"/>
                <a:ea typeface="新宋体" panose="02010609030101010101" pitchFamily="49" charset="-122"/>
              </a:rPr>
              <a:t>生成相近的</a:t>
            </a:r>
            <a:r>
              <a:rPr lang="en-US" altLang="zh-CN" sz="2000" dirty="0" smtClean="0">
                <a:solidFill>
                  <a:schemeClr val="tx1"/>
                </a:solidFill>
                <a:latin typeface="新宋体" panose="02010609030101010101" pitchFamily="49" charset="-122"/>
                <a:ea typeface="新宋体" panose="02010609030101010101" pitchFamily="49" charset="-122"/>
              </a:rPr>
              <a:t>Prompt</a:t>
            </a:r>
            <a:r>
              <a:rPr lang="zh-CN" altLang="en-US" sz="2000" dirty="0" smtClean="0">
                <a:solidFill>
                  <a:schemeClr val="tx1"/>
                </a:solidFill>
                <a:latin typeface="新宋体" panose="02010609030101010101" pitchFamily="49" charset="-122"/>
                <a:ea typeface="新宋体" panose="02010609030101010101" pitchFamily="49" charset="-122"/>
              </a:rPr>
              <a:t>变体</a:t>
            </a:r>
            <a:endParaRPr lang="en-US" altLang="zh-CN" sz="2000" dirty="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5167943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APE</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3" name="矩形 2"/>
          <p:cNvSpPr/>
          <p:nvPr/>
        </p:nvSpPr>
        <p:spPr>
          <a:xfrm>
            <a:off x="148147" y="6458999"/>
            <a:ext cx="7828547" cy="369332"/>
          </a:xfrm>
          <a:prstGeom prst="rect">
            <a:avLst/>
          </a:prstGeom>
        </p:spPr>
        <p:txBody>
          <a:bodyPr wrap="square">
            <a:spAutoFit/>
          </a:bodyPr>
          <a:lstStyle/>
          <a:p>
            <a:r>
              <a:rPr lang="en-US" altLang="zh-CN" i="1" dirty="0" smtClean="0">
                <a:solidFill>
                  <a:srgbClr val="0070C0"/>
                </a:solidFill>
              </a:rPr>
              <a:t>《APE</a:t>
            </a:r>
            <a:r>
              <a:rPr lang="en-US" altLang="zh-CN" i="1" dirty="0">
                <a:solidFill>
                  <a:srgbClr val="0070C0"/>
                </a:solidFill>
              </a:rPr>
              <a:t>: </a:t>
            </a:r>
            <a:r>
              <a:rPr lang="en-US" altLang="zh-CN" i="1" dirty="0" smtClean="0">
                <a:solidFill>
                  <a:srgbClr val="0070C0"/>
                </a:solidFill>
              </a:rPr>
              <a:t>Large </a:t>
            </a:r>
            <a:r>
              <a:rPr lang="en-US" altLang="zh-CN" i="1" dirty="0">
                <a:solidFill>
                  <a:srgbClr val="0070C0"/>
                </a:solidFill>
              </a:rPr>
              <a:t>Language models are human-level prompt </a:t>
            </a:r>
            <a:r>
              <a:rPr lang="en-US" altLang="zh-CN" i="1" dirty="0" smtClean="0">
                <a:solidFill>
                  <a:srgbClr val="0070C0"/>
                </a:solidFill>
              </a:rPr>
              <a:t>engineers》</a:t>
            </a:r>
            <a:endParaRPr lang="en-US" altLang="zh-CN" i="1" dirty="0">
              <a:solidFill>
                <a:srgbClr val="0070C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93" y="1195340"/>
            <a:ext cx="9422002" cy="4210845"/>
          </a:xfrm>
          <a:prstGeom prst="rect">
            <a:avLst/>
          </a:prstGeom>
        </p:spPr>
      </p:pic>
      <p:sp>
        <p:nvSpPr>
          <p:cNvPr id="12" name="矩形 11"/>
          <p:cNvSpPr/>
          <p:nvPr/>
        </p:nvSpPr>
        <p:spPr>
          <a:xfrm>
            <a:off x="9888336" y="1523894"/>
            <a:ext cx="2095117" cy="1169551"/>
          </a:xfrm>
          <a:prstGeom prst="rect">
            <a:avLst/>
          </a:prstGeom>
        </p:spPr>
        <p:txBody>
          <a:bodyPr wrap="square">
            <a:spAutoFit/>
          </a:bodyPr>
          <a:lstStyle/>
          <a:p>
            <a:r>
              <a:rPr lang="en-US" altLang="zh-CN" sz="1400" dirty="0" smtClean="0">
                <a:solidFill>
                  <a:srgbClr val="0070C0"/>
                </a:solidFill>
                <a:latin typeface="新宋体" panose="02010609030101010101" pitchFamily="49" charset="-122"/>
                <a:ea typeface="新宋体" panose="02010609030101010101" pitchFamily="49" charset="-122"/>
              </a:rPr>
              <a:t>/* Greedy </a:t>
            </a:r>
            <a:r>
              <a:rPr lang="zh-CN" altLang="en-US" sz="1400" dirty="0" smtClean="0">
                <a:solidFill>
                  <a:srgbClr val="0070C0"/>
                </a:solidFill>
                <a:latin typeface="新宋体" panose="02010609030101010101" pitchFamily="49" charset="-122"/>
                <a:ea typeface="新宋体" panose="02010609030101010101" pitchFamily="49" charset="-122"/>
              </a:rPr>
              <a:t>是利用大语言模型</a:t>
            </a:r>
            <a:r>
              <a:rPr lang="en-US" altLang="zh-CN" sz="1400" dirty="0" smtClean="0">
                <a:solidFill>
                  <a:srgbClr val="0070C0"/>
                </a:solidFill>
                <a:latin typeface="新宋体" panose="02010609030101010101" pitchFamily="49" charset="-122"/>
                <a:ea typeface="新宋体" panose="02010609030101010101" pitchFamily="49" charset="-122"/>
              </a:rPr>
              <a:t>Zero-Shot</a:t>
            </a:r>
            <a:r>
              <a:rPr lang="zh-CN" altLang="en-US" sz="1400" dirty="0" smtClean="0">
                <a:solidFill>
                  <a:srgbClr val="0070C0"/>
                </a:solidFill>
                <a:latin typeface="新宋体" panose="02010609030101010101" pitchFamily="49" charset="-122"/>
                <a:ea typeface="新宋体" panose="02010609030101010101" pitchFamily="49" charset="-122"/>
              </a:rPr>
              <a:t>的生成</a:t>
            </a:r>
            <a:r>
              <a:rPr lang="en-US" altLang="zh-CN" sz="1400" dirty="0" smtClean="0">
                <a:solidFill>
                  <a:srgbClr val="0070C0"/>
                </a:solidFill>
                <a:latin typeface="新宋体" panose="02010609030101010101" pitchFamily="49" charset="-122"/>
                <a:ea typeface="新宋体" panose="02010609030101010101" pitchFamily="49" charset="-122"/>
              </a:rPr>
              <a:t>Prompt</a:t>
            </a:r>
            <a:r>
              <a:rPr lang="zh-CN" altLang="en-US" sz="1400" dirty="0" smtClean="0">
                <a:solidFill>
                  <a:srgbClr val="0070C0"/>
                </a:solidFill>
                <a:latin typeface="新宋体" panose="02010609030101010101" pitchFamily="49" charset="-122"/>
                <a:ea typeface="新宋体" panose="02010609030101010101" pitchFamily="49" charset="-122"/>
              </a:rPr>
              <a:t>的一种方法，</a:t>
            </a:r>
            <a:r>
              <a:rPr lang="en-US" altLang="zh-CN" sz="1400" dirty="0" err="1" smtClean="0">
                <a:solidFill>
                  <a:srgbClr val="0070C0"/>
                </a:solidFill>
                <a:latin typeface="新宋体" panose="02010609030101010101" pitchFamily="49" charset="-122"/>
                <a:ea typeface="新宋体" panose="02010609030101010101" pitchFamily="49" charset="-122"/>
              </a:rPr>
              <a:t>Honovich</a:t>
            </a:r>
            <a:r>
              <a:rPr lang="en-US" altLang="zh-CN" sz="1400" dirty="0" smtClean="0">
                <a:solidFill>
                  <a:srgbClr val="0070C0"/>
                </a:solidFill>
                <a:latin typeface="新宋体" panose="02010609030101010101" pitchFamily="49" charset="-122"/>
                <a:ea typeface="新宋体" panose="02010609030101010101" pitchFamily="49" charset="-122"/>
              </a:rPr>
              <a:t> et al.(2022)*/</a:t>
            </a:r>
          </a:p>
        </p:txBody>
      </p:sp>
      <p:sp>
        <p:nvSpPr>
          <p:cNvPr id="13" name="矩形 12"/>
          <p:cNvSpPr/>
          <p:nvPr/>
        </p:nvSpPr>
        <p:spPr>
          <a:xfrm>
            <a:off x="808503" y="5454539"/>
            <a:ext cx="10549307" cy="923330"/>
          </a:xfrm>
          <a:prstGeom prst="rect">
            <a:avLst/>
          </a:prstGeom>
        </p:spPr>
        <p:txBody>
          <a:bodyPr wrap="square">
            <a:spAutoFit/>
          </a:bodyPr>
          <a:lstStyle/>
          <a:p>
            <a:r>
              <a:rPr lang="zh-CN" altLang="en-US" dirty="0" smtClean="0">
                <a:solidFill>
                  <a:schemeClr val="tx1"/>
                </a:solidFill>
                <a:latin typeface="新宋体" panose="02010609030101010101" pitchFamily="49" charset="-122"/>
                <a:ea typeface="新宋体" panose="02010609030101010101" pitchFamily="49" charset="-122"/>
              </a:rPr>
              <a:t>在</a:t>
            </a:r>
            <a:r>
              <a:rPr lang="en-US" altLang="zh-CN" dirty="0" smtClean="0">
                <a:solidFill>
                  <a:schemeClr val="tx1"/>
                </a:solidFill>
                <a:latin typeface="新宋体" panose="02010609030101010101" pitchFamily="49" charset="-122"/>
                <a:ea typeface="新宋体" panose="02010609030101010101" pitchFamily="49" charset="-122"/>
              </a:rPr>
              <a:t>24</a:t>
            </a:r>
            <a:r>
              <a:rPr lang="zh-CN" altLang="en-US" dirty="0" smtClean="0">
                <a:solidFill>
                  <a:schemeClr val="tx1"/>
                </a:solidFill>
                <a:latin typeface="新宋体" panose="02010609030101010101" pitchFamily="49" charset="-122"/>
                <a:ea typeface="新宋体" panose="02010609030101010101" pitchFamily="49" charset="-122"/>
              </a:rPr>
              <a:t>个不同的任务上，</a:t>
            </a:r>
            <a:r>
              <a:rPr lang="en-US" altLang="zh-CN" dirty="0" smtClean="0">
                <a:solidFill>
                  <a:schemeClr val="tx1"/>
                </a:solidFill>
                <a:latin typeface="新宋体" panose="02010609030101010101" pitchFamily="49" charset="-122"/>
                <a:ea typeface="新宋体" panose="02010609030101010101" pitchFamily="49" charset="-122"/>
              </a:rPr>
              <a:t>APE</a:t>
            </a:r>
            <a:r>
              <a:rPr lang="zh-CN" altLang="en-US" dirty="0" smtClean="0">
                <a:solidFill>
                  <a:schemeClr val="tx1"/>
                </a:solidFill>
                <a:latin typeface="新宋体" panose="02010609030101010101" pitchFamily="49" charset="-122"/>
                <a:ea typeface="新宋体" panose="02010609030101010101" pitchFamily="49" charset="-122"/>
              </a:rPr>
              <a:t>最终生成的</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与人类设计的</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打平或者略有提升。证明了用</a:t>
            </a:r>
            <a:r>
              <a:rPr lang="en-US" altLang="zh-CN" dirty="0" smtClean="0">
                <a:solidFill>
                  <a:schemeClr val="tx1"/>
                </a:solidFill>
                <a:latin typeface="新宋体" panose="02010609030101010101" pitchFamily="49" charset="-122"/>
                <a:ea typeface="新宋体" panose="02010609030101010101" pitchFamily="49" charset="-122"/>
              </a:rPr>
              <a:t>LLM</a:t>
            </a:r>
            <a:r>
              <a:rPr lang="zh-CN" altLang="en-US" dirty="0" smtClean="0">
                <a:solidFill>
                  <a:schemeClr val="tx1"/>
                </a:solidFill>
                <a:latin typeface="新宋体" panose="02010609030101010101" pitchFamily="49" charset="-122"/>
                <a:ea typeface="新宋体" panose="02010609030101010101" pitchFamily="49" charset="-122"/>
              </a:rPr>
              <a:t>来生成与优化</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，是行之有效的方法</a:t>
            </a:r>
            <a:r>
              <a:rPr lang="zh-CN" altLang="en-US" dirty="0" smtClean="0">
                <a:solidFill>
                  <a:schemeClr val="tx1"/>
                </a:solidFill>
                <a:latin typeface="新宋体" panose="02010609030101010101" pitchFamily="49" charset="-122"/>
                <a:ea typeface="新宋体" panose="02010609030101010101" pitchFamily="49" charset="-122"/>
              </a:rPr>
              <a:t>。</a:t>
            </a:r>
            <a:endParaRPr lang="en-US" altLang="zh-CN" dirty="0" smtClean="0">
              <a:solidFill>
                <a:schemeClr val="tx1"/>
              </a:solidFill>
              <a:latin typeface="新宋体" panose="02010609030101010101" pitchFamily="49" charset="-122"/>
              <a:ea typeface="新宋体" panose="02010609030101010101" pitchFamily="49" charset="-122"/>
            </a:endParaRPr>
          </a:p>
          <a:p>
            <a:r>
              <a:rPr lang="en-US" altLang="zh-CN" dirty="0" smtClean="0">
                <a:solidFill>
                  <a:schemeClr val="tx1"/>
                </a:solidFill>
                <a:latin typeface="新宋体" panose="02010609030101010101" pitchFamily="49" charset="-122"/>
                <a:ea typeface="新宋体" panose="02010609030101010101" pitchFamily="49" charset="-122"/>
              </a:rPr>
              <a:t>APE</a:t>
            </a:r>
            <a:r>
              <a:rPr lang="zh-CN" altLang="en-US" dirty="0" smtClean="0">
                <a:solidFill>
                  <a:schemeClr val="tx1"/>
                </a:solidFill>
                <a:latin typeface="新宋体" panose="02010609030101010101" pitchFamily="49" charset="-122"/>
                <a:ea typeface="新宋体" panose="02010609030101010101" pitchFamily="49" charset="-122"/>
              </a:rPr>
              <a:t>通过类似</a:t>
            </a:r>
            <a:r>
              <a:rPr lang="en-US" altLang="zh-CN" dirty="0" smtClean="0">
                <a:solidFill>
                  <a:schemeClr val="tx1"/>
                </a:solidFill>
                <a:latin typeface="新宋体" panose="02010609030101010101" pitchFamily="49" charset="-122"/>
                <a:ea typeface="新宋体" panose="02010609030101010101" pitchFamily="49" charset="-122"/>
              </a:rPr>
              <a:t>RANSAC</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dirty="0" smtClean="0">
                <a:solidFill>
                  <a:schemeClr val="tx1">
                    <a:lumMod val="50000"/>
                    <a:lumOff val="50000"/>
                  </a:schemeClr>
                </a:solidFill>
                <a:latin typeface="新宋体" panose="02010609030101010101" pitchFamily="49" charset="-122"/>
                <a:ea typeface="新宋体" panose="02010609030101010101" pitchFamily="49" charset="-122"/>
              </a:rPr>
              <a:t>瞎猫撞死耗子</a:t>
            </a:r>
            <a:r>
              <a:rPr lang="zh-CN" altLang="en-US" dirty="0" smtClean="0">
                <a:solidFill>
                  <a:schemeClr val="tx1"/>
                </a:solidFill>
                <a:latin typeface="新宋体" panose="02010609030101010101" pitchFamily="49" charset="-122"/>
                <a:ea typeface="新宋体" panose="02010609030101010101" pitchFamily="49" charset="-122"/>
              </a:rPr>
              <a:t>）的方式自举</a:t>
            </a:r>
            <a:r>
              <a:rPr lang="en-US" altLang="zh-CN" dirty="0" smtClean="0">
                <a:solidFill>
                  <a:schemeClr val="tx1"/>
                </a:solidFill>
                <a:latin typeface="新宋体" panose="02010609030101010101" pitchFamily="49" charset="-122"/>
                <a:ea typeface="新宋体" panose="02010609030101010101" pitchFamily="49" charset="-122"/>
              </a:rPr>
              <a:t>Prompt</a:t>
            </a:r>
            <a:r>
              <a:rPr lang="zh-CN" altLang="en-US" dirty="0" smtClean="0">
                <a:solidFill>
                  <a:schemeClr val="tx1"/>
                </a:solidFill>
                <a:latin typeface="新宋体" panose="02010609030101010101" pitchFamily="49" charset="-122"/>
                <a:ea typeface="新宋体" panose="02010609030101010101" pitchFamily="49" charset="-122"/>
              </a:rPr>
              <a:t>。越前期越有效，越后期越困难。</a:t>
            </a:r>
            <a:endParaRPr lang="en-US" altLang="zh-CN" dirty="0">
              <a:solidFill>
                <a:schemeClr val="tx1"/>
              </a:solidFill>
              <a:latin typeface="新宋体" panose="02010609030101010101" pitchFamily="49" charset="-122"/>
              <a:ea typeface="新宋体" panose="02010609030101010101" pitchFamily="49" charset="-122"/>
            </a:endParaRPr>
          </a:p>
        </p:txBody>
      </p:sp>
      <p:sp>
        <p:nvSpPr>
          <p:cNvPr id="14" name="矩形 13"/>
          <p:cNvSpPr/>
          <p:nvPr/>
        </p:nvSpPr>
        <p:spPr>
          <a:xfrm>
            <a:off x="808502" y="801129"/>
            <a:ext cx="10549307" cy="461665"/>
          </a:xfrm>
          <a:prstGeom prst="rect">
            <a:avLst/>
          </a:prstGeom>
        </p:spPr>
        <p:txBody>
          <a:bodyPr wrap="square">
            <a:spAutoFit/>
          </a:bodyPr>
          <a:lstStyle/>
          <a:p>
            <a:r>
              <a:rPr lang="en-US" altLang="zh-CN" sz="2400" dirty="0" smtClean="0">
                <a:solidFill>
                  <a:schemeClr val="tx1"/>
                </a:solidFill>
                <a:latin typeface="新宋体" panose="02010609030101010101" pitchFamily="49" charset="-122"/>
                <a:ea typeface="新宋体" panose="02010609030101010101" pitchFamily="49" charset="-122"/>
              </a:rPr>
              <a:t>Result</a:t>
            </a:r>
            <a:r>
              <a:rPr lang="zh-CN" altLang="en-US" sz="2400" dirty="0" smtClean="0">
                <a:solidFill>
                  <a:schemeClr val="tx1"/>
                </a:solidFill>
                <a:latin typeface="新宋体" panose="02010609030101010101" pitchFamily="49" charset="-122"/>
                <a:ea typeface="新宋体" panose="02010609030101010101" pitchFamily="49" charset="-122"/>
              </a:rPr>
              <a:t>：</a:t>
            </a:r>
            <a:endParaRPr lang="en-US" altLang="zh-CN" sz="2400" dirty="0">
              <a:solidFill>
                <a:schemeClr val="tx1"/>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7757445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2C219AE-2F18-3413-5A45-0126A46A975B}"/>
              </a:ext>
            </a:extLst>
          </p:cNvPr>
          <p:cNvSpPr txBox="1"/>
          <p:nvPr/>
        </p:nvSpPr>
        <p:spPr>
          <a:xfrm>
            <a:off x="148147" y="98900"/>
            <a:ext cx="9220213" cy="461665"/>
          </a:xfrm>
          <a:prstGeom prst="rect">
            <a:avLst/>
          </a:prstGeom>
          <a:noFill/>
        </p:spPr>
        <p:txBody>
          <a:bodyPr wrap="square" rtlCol="0">
            <a:spAutoFit/>
          </a:bodyPr>
          <a:lstStyle/>
          <a:p>
            <a:r>
              <a:rPr lang="en-US" altLang="zh-CN" sz="2400" dirty="0">
                <a:solidFill>
                  <a:srgbClr val="3856F5"/>
                </a:solidFill>
                <a:latin typeface="微软雅黑" panose="020B0503020204020204" pitchFamily="34" charset="-122"/>
                <a:ea typeface="微软雅黑" panose="020B0503020204020204" pitchFamily="34" charset="-122"/>
              </a:rPr>
              <a:t>Prompt </a:t>
            </a:r>
            <a:r>
              <a:rPr lang="zh-CN" altLang="en-US" sz="2400" dirty="0" smtClean="0">
                <a:solidFill>
                  <a:srgbClr val="3856F5"/>
                </a:solidFill>
                <a:latin typeface="微软雅黑" panose="020B0503020204020204" pitchFamily="34" charset="-122"/>
                <a:ea typeface="微软雅黑" panose="020B0503020204020204" pitchFamily="34" charset="-122"/>
              </a:rPr>
              <a:t>自动优化：</a:t>
            </a:r>
            <a:r>
              <a:rPr lang="en-US" altLang="zh-CN" sz="2400" dirty="0" smtClean="0">
                <a:solidFill>
                  <a:srgbClr val="3856F5"/>
                </a:solidFill>
                <a:latin typeface="微软雅黑" panose="020B0503020204020204" pitchFamily="34" charset="-122"/>
                <a:ea typeface="微软雅黑" panose="020B0503020204020204" pitchFamily="34" charset="-122"/>
              </a:rPr>
              <a:t>OPRO</a:t>
            </a:r>
            <a:r>
              <a:rPr lang="zh-CN" altLang="en-US" sz="2400" dirty="0" smtClean="0">
                <a:solidFill>
                  <a:srgbClr val="3856F5"/>
                </a:solidFill>
                <a:latin typeface="微软雅黑" panose="020B0503020204020204" pitchFamily="34" charset="-122"/>
                <a:ea typeface="微软雅黑" panose="020B0503020204020204" pitchFamily="34" charset="-122"/>
              </a:rPr>
              <a:t>（深呼吸）</a:t>
            </a:r>
            <a:endParaRPr lang="zh-CN" altLang="en-US" sz="2400" dirty="0">
              <a:solidFill>
                <a:srgbClr val="3856F5"/>
              </a:solidFill>
              <a:latin typeface="微软雅黑" panose="020B0503020204020204" pitchFamily="34" charset="-122"/>
              <a:ea typeface="微软雅黑" panose="020B0503020204020204" pitchFamily="34" charset="-122"/>
            </a:endParaRPr>
          </a:p>
        </p:txBody>
      </p:sp>
      <p:sp>
        <p:nvSpPr>
          <p:cNvPr id="19" name="矩形 18"/>
          <p:cNvSpPr/>
          <p:nvPr/>
        </p:nvSpPr>
        <p:spPr>
          <a:xfrm>
            <a:off x="5587825" y="3167455"/>
            <a:ext cx="6326759" cy="2923877"/>
          </a:xfrm>
          <a:prstGeom prst="rect">
            <a:avLst/>
          </a:prstGeom>
        </p:spPr>
        <p:txBody>
          <a:bodyPr wrap="square">
            <a:spAutoFit/>
          </a:bodyPr>
          <a:lstStyle/>
          <a:p>
            <a:r>
              <a:rPr lang="en-US" altLang="zh-CN" dirty="0" smtClean="0">
                <a:solidFill>
                  <a:schemeClr val="tx1"/>
                </a:solidFill>
                <a:latin typeface="新宋体" panose="02010609030101010101" pitchFamily="49" charset="-122"/>
                <a:ea typeface="新宋体" panose="02010609030101010101" pitchFamily="49" charset="-122"/>
              </a:rPr>
              <a:t>OPRO</a:t>
            </a:r>
            <a:r>
              <a:rPr lang="zh-CN" altLang="en-US" dirty="0" smtClean="0">
                <a:solidFill>
                  <a:schemeClr val="tx1"/>
                </a:solidFill>
                <a:latin typeface="新宋体" panose="02010609030101010101" pitchFamily="49" charset="-122"/>
                <a:ea typeface="新宋体" panose="02010609030101010101" pitchFamily="49" charset="-122"/>
              </a:rPr>
              <a:t>关键在于</a:t>
            </a:r>
            <a:r>
              <a:rPr lang="en-US" altLang="zh-CN" dirty="0" smtClean="0">
                <a:solidFill>
                  <a:schemeClr val="tx1"/>
                </a:solidFill>
                <a:latin typeface="新宋体" panose="02010609030101010101" pitchFamily="49" charset="-122"/>
                <a:ea typeface="新宋体" panose="02010609030101010101" pitchFamily="49" charset="-122"/>
              </a:rPr>
              <a:t>Meta-Prompt</a:t>
            </a:r>
            <a:r>
              <a:rPr lang="zh-CN" altLang="en-US" dirty="0" smtClean="0">
                <a:solidFill>
                  <a:schemeClr val="tx1"/>
                </a:solidFill>
                <a:latin typeface="新宋体" panose="02010609030101010101" pitchFamily="49" charset="-122"/>
                <a:ea typeface="新宋体" panose="02010609030101010101" pitchFamily="49" charset="-122"/>
              </a:rPr>
              <a:t>的设计：</a:t>
            </a:r>
            <a:endParaRPr lang="en-US" altLang="zh-CN" dirty="0" smtClean="0">
              <a:solidFill>
                <a:schemeClr val="tx1"/>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b="1" dirty="0" smtClean="0">
                <a:solidFill>
                  <a:schemeClr val="tx1"/>
                </a:solidFill>
                <a:latin typeface="新宋体" panose="02010609030101010101" pitchFamily="49" charset="-122"/>
                <a:ea typeface="新宋体" panose="02010609030101010101" pitchFamily="49" charset="-122"/>
              </a:rPr>
              <a:t>问题描述</a:t>
            </a:r>
            <a:r>
              <a:rPr lang="zh-CN" altLang="en-US" dirty="0">
                <a:solidFill>
                  <a:schemeClr val="tx1"/>
                </a:solidFill>
                <a:latin typeface="新宋体" panose="02010609030101010101" pitchFamily="49" charset="-122"/>
                <a:ea typeface="新宋体" panose="02010609030101010101" pitchFamily="49" charset="-122"/>
              </a:rPr>
              <a:t>：</a:t>
            </a:r>
            <a:r>
              <a:rPr lang="zh-CN" altLang="en-US" dirty="0">
                <a:solidFill>
                  <a:srgbClr val="FF0000"/>
                </a:solidFill>
                <a:latin typeface="新宋体" panose="02010609030101010101" pitchFamily="49" charset="-122"/>
                <a:ea typeface="新宋体" panose="02010609030101010101" pitchFamily="49" charset="-122"/>
              </a:rPr>
              <a:t>优化</a:t>
            </a:r>
            <a:r>
              <a:rPr lang="zh-CN" altLang="en-US" dirty="0" smtClean="0">
                <a:solidFill>
                  <a:srgbClr val="FF0000"/>
                </a:solidFill>
                <a:latin typeface="新宋体" panose="02010609030101010101" pitchFamily="49" charset="-122"/>
                <a:ea typeface="新宋体" panose="02010609030101010101" pitchFamily="49" charset="-122"/>
              </a:rPr>
              <a:t>问题描述</a:t>
            </a:r>
            <a:r>
              <a:rPr lang="zh-CN" altLang="en-US" dirty="0">
                <a:solidFill>
                  <a:schemeClr val="tx1"/>
                </a:solidFill>
                <a:latin typeface="新宋体" panose="02010609030101010101" pitchFamily="49" charset="-122"/>
                <a:ea typeface="新宋体" panose="02010609030101010101" pitchFamily="49" charset="-122"/>
              </a:rPr>
              <a:t>，</a:t>
            </a:r>
            <a:r>
              <a:rPr lang="zh-CN" altLang="en-US" sz="1600" dirty="0">
                <a:solidFill>
                  <a:schemeClr val="tx1"/>
                </a:solidFill>
                <a:latin typeface="新宋体" panose="02010609030101010101" pitchFamily="49" charset="-122"/>
                <a:ea typeface="新宋体" panose="02010609030101010101" pitchFamily="49" charset="-122"/>
              </a:rPr>
              <a:t>包含目标方程、求解</a:t>
            </a:r>
            <a:r>
              <a:rPr lang="zh-CN" altLang="en-US" sz="1600" dirty="0" smtClean="0">
                <a:solidFill>
                  <a:schemeClr val="tx1"/>
                </a:solidFill>
                <a:latin typeface="新宋体" panose="02010609030101010101" pitchFamily="49" charset="-122"/>
                <a:ea typeface="新宋体" panose="02010609030101010101" pitchFamily="49" charset="-122"/>
              </a:rPr>
              <a:t>约束等。例如告诉</a:t>
            </a:r>
            <a:r>
              <a:rPr lang="en-US" altLang="zh-CN" sz="1600" dirty="0" smtClean="0">
                <a:solidFill>
                  <a:schemeClr val="tx1"/>
                </a:solidFill>
                <a:latin typeface="新宋体" panose="02010609030101010101" pitchFamily="49" charset="-122"/>
                <a:ea typeface="新宋体" panose="02010609030101010101" pitchFamily="49" charset="-122"/>
              </a:rPr>
              <a:t>LLM “generate a new instruction that achieves a higher accuracy</a:t>
            </a:r>
            <a:r>
              <a:rPr lang="zh-CN" altLang="en-US" sz="1600" dirty="0" smtClean="0">
                <a:solidFill>
                  <a:schemeClr val="tx1"/>
                </a:solidFill>
                <a:latin typeface="新宋体" panose="02010609030101010101" pitchFamily="49" charset="-122"/>
                <a:ea typeface="新宋体" panose="02010609030101010101" pitchFamily="49" charset="-122"/>
              </a:rPr>
              <a:t>（</a:t>
            </a:r>
            <a:r>
              <a:rPr lang="zh-CN" altLang="en-US" sz="1600" dirty="0" smtClean="0">
                <a:solidFill>
                  <a:srgbClr val="0070C0"/>
                </a:solidFill>
                <a:latin typeface="新宋体" panose="02010609030101010101" pitchFamily="49" charset="-122"/>
                <a:ea typeface="新宋体" panose="02010609030101010101" pitchFamily="49" charset="-122"/>
              </a:rPr>
              <a:t>生成一个更高准确率的新提示</a:t>
            </a:r>
            <a:r>
              <a:rPr lang="zh-CN" altLang="en-US" sz="1600"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rPr>
              <a:t>”</a:t>
            </a:r>
            <a:endParaRPr lang="en-US" altLang="zh-CN" dirty="0">
              <a:solidFill>
                <a:schemeClr val="tx1"/>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b="1" dirty="0" smtClean="0">
                <a:solidFill>
                  <a:schemeClr val="tx1"/>
                </a:solidFill>
                <a:latin typeface="新宋体" panose="02010609030101010101" pitchFamily="49" charset="-122"/>
                <a:ea typeface="新宋体" panose="02010609030101010101" pitchFamily="49" charset="-122"/>
              </a:rPr>
              <a:t>优化轨迹</a:t>
            </a:r>
            <a:r>
              <a:rPr lang="zh-CN" altLang="en-US" dirty="0" smtClean="0">
                <a:solidFill>
                  <a:schemeClr val="tx1"/>
                </a:solidFill>
                <a:latin typeface="新宋体" panose="02010609030101010101" pitchFamily="49" charset="-122"/>
                <a:ea typeface="新宋体" panose="02010609030101010101" pitchFamily="49" charset="-122"/>
              </a:rPr>
              <a:t>：</a:t>
            </a:r>
            <a:r>
              <a:rPr lang="en-US" altLang="zh-CN" sz="1600" dirty="0" smtClean="0">
                <a:solidFill>
                  <a:schemeClr val="tx1"/>
                </a:solidFill>
                <a:latin typeface="新宋体" panose="02010609030101010101" pitchFamily="49" charset="-122"/>
                <a:ea typeface="新宋体" panose="02010609030101010101" pitchFamily="49" charset="-122"/>
              </a:rPr>
              <a:t>Meta-Prompt</a:t>
            </a:r>
            <a:r>
              <a:rPr lang="zh-CN" altLang="en-US" sz="1600" dirty="0">
                <a:solidFill>
                  <a:schemeClr val="tx1"/>
                </a:solidFill>
                <a:latin typeface="新宋体" panose="02010609030101010101" pitchFamily="49" charset="-122"/>
                <a:ea typeface="新宋体" panose="02010609030101010101" pitchFamily="49" charset="-122"/>
              </a:rPr>
              <a:t>利用</a:t>
            </a:r>
            <a:r>
              <a:rPr lang="zh-CN" altLang="en-US" dirty="0">
                <a:solidFill>
                  <a:srgbClr val="FF0000"/>
                </a:solidFill>
                <a:latin typeface="新宋体" panose="02010609030101010101" pitchFamily="49" charset="-122"/>
                <a:ea typeface="新宋体" panose="02010609030101010101" pitchFamily="49" charset="-122"/>
              </a:rPr>
              <a:t>优化轨迹</a:t>
            </a:r>
            <a:r>
              <a:rPr lang="zh-CN" altLang="en-US" sz="1600" dirty="0">
                <a:solidFill>
                  <a:schemeClr val="tx1"/>
                </a:solidFill>
                <a:latin typeface="新宋体" panose="02010609030101010101" pitchFamily="49" charset="-122"/>
                <a:ea typeface="新宋体" panose="02010609030101010101" pitchFamily="49" charset="-122"/>
              </a:rPr>
              <a:t>来生成新</a:t>
            </a:r>
            <a:r>
              <a:rPr lang="zh-CN" altLang="en-US" sz="1600" dirty="0" smtClean="0">
                <a:solidFill>
                  <a:schemeClr val="tx1"/>
                </a:solidFill>
                <a:latin typeface="新宋体" panose="02010609030101010101" pitchFamily="49" charset="-122"/>
                <a:ea typeface="新宋体" panose="02010609030101010101" pitchFamily="49" charset="-122"/>
              </a:rPr>
              <a:t>的</a:t>
            </a:r>
            <a:r>
              <a:rPr lang="en-US" altLang="zh-CN" sz="1600" dirty="0" smtClean="0">
                <a:solidFill>
                  <a:schemeClr val="tx1"/>
                </a:solidFill>
                <a:latin typeface="新宋体" panose="02010609030101010101" pitchFamily="49" charset="-122"/>
                <a:ea typeface="新宋体" panose="02010609030101010101" pitchFamily="49" charset="-122"/>
              </a:rPr>
              <a:t>prompt</a:t>
            </a:r>
            <a:r>
              <a:rPr lang="zh-CN" altLang="en-US" sz="1600" dirty="0" smtClean="0">
                <a:solidFill>
                  <a:schemeClr val="tx1"/>
                </a:solidFill>
                <a:latin typeface="新宋体" panose="02010609030101010101" pitchFamily="49" charset="-122"/>
                <a:ea typeface="新宋体" panose="02010609030101010101" pitchFamily="49" charset="-122"/>
              </a:rPr>
              <a:t>，</a:t>
            </a:r>
            <a:r>
              <a:rPr lang="zh-CN" altLang="en-US" sz="1600" dirty="0">
                <a:solidFill>
                  <a:schemeClr val="tx1"/>
                </a:solidFill>
                <a:latin typeface="新宋体" panose="02010609030101010101" pitchFamily="49" charset="-122"/>
                <a:ea typeface="新宋体" panose="02010609030101010101" pitchFamily="49" charset="-122"/>
              </a:rPr>
              <a:t>这一方法</a:t>
            </a:r>
            <a:r>
              <a:rPr lang="zh-CN" altLang="en-US" sz="1600" dirty="0" smtClean="0">
                <a:solidFill>
                  <a:schemeClr val="tx1"/>
                </a:solidFill>
                <a:latin typeface="新宋体" panose="02010609030101010101" pitchFamily="49" charset="-122"/>
                <a:ea typeface="新宋体" panose="02010609030101010101" pitchFamily="49" charset="-122"/>
              </a:rPr>
              <a:t>建立在上下文学习的基础上。</a:t>
            </a:r>
            <a:r>
              <a:rPr lang="zh-CN" altLang="en-US" sz="1600" dirty="0">
                <a:solidFill>
                  <a:schemeClr val="tx1"/>
                </a:solidFill>
                <a:latin typeface="新宋体" panose="02010609030101010101" pitchFamily="49" charset="-122"/>
                <a:ea typeface="新宋体" panose="02010609030101010101" pitchFamily="49" charset="-122"/>
              </a:rPr>
              <a:t>优化轨迹包括过去</a:t>
            </a:r>
            <a:r>
              <a:rPr lang="zh-CN" altLang="en-US" sz="1600" dirty="0" smtClean="0">
                <a:solidFill>
                  <a:schemeClr val="tx1"/>
                </a:solidFill>
                <a:latin typeface="新宋体" panose="02010609030101010101" pitchFamily="49" charset="-122"/>
                <a:ea typeface="新宋体" panose="02010609030101010101" pitchFamily="49" charset="-122"/>
              </a:rPr>
              <a:t>的</a:t>
            </a:r>
            <a:r>
              <a:rPr lang="en-US" altLang="zh-CN" sz="1600" dirty="0" smtClean="0">
                <a:solidFill>
                  <a:schemeClr val="tx1"/>
                </a:solidFill>
                <a:latin typeface="新宋体" panose="02010609030101010101" pitchFamily="49" charset="-122"/>
                <a:ea typeface="新宋体" panose="02010609030101010101" pitchFamily="49" charset="-122"/>
              </a:rPr>
              <a:t>Prompt</a:t>
            </a:r>
            <a:r>
              <a:rPr lang="zh-CN" altLang="en-US" sz="1600" dirty="0" smtClean="0">
                <a:solidFill>
                  <a:schemeClr val="tx1"/>
                </a:solidFill>
                <a:latin typeface="新宋体" panose="02010609030101010101" pitchFamily="49" charset="-122"/>
                <a:ea typeface="新宋体" panose="02010609030101010101" pitchFamily="49" charset="-122"/>
              </a:rPr>
              <a:t>以及</a:t>
            </a:r>
            <a:r>
              <a:rPr lang="zh-CN" altLang="en-US" sz="1600" dirty="0">
                <a:solidFill>
                  <a:schemeClr val="tx1"/>
                </a:solidFill>
                <a:latin typeface="新宋体" panose="02010609030101010101" pitchFamily="49" charset="-122"/>
                <a:ea typeface="新宋体" panose="02010609030101010101" pitchFamily="49" charset="-122"/>
              </a:rPr>
              <a:t>对应</a:t>
            </a:r>
            <a:r>
              <a:rPr lang="zh-CN" altLang="en-US" sz="1600" dirty="0" smtClean="0">
                <a:solidFill>
                  <a:schemeClr val="tx1"/>
                </a:solidFill>
                <a:latin typeface="新宋体" panose="02010609030101010101" pitchFamily="49" charset="-122"/>
                <a:ea typeface="新宋体" panose="02010609030101010101" pitchFamily="49" charset="-122"/>
              </a:rPr>
              <a:t>的分数，按照分数升序</a:t>
            </a:r>
            <a:r>
              <a:rPr lang="zh-CN" altLang="en-US" sz="1600" dirty="0">
                <a:solidFill>
                  <a:schemeClr val="tx1"/>
                </a:solidFill>
                <a:latin typeface="新宋体" panose="02010609030101010101" pitchFamily="49" charset="-122"/>
                <a:ea typeface="新宋体" panose="02010609030101010101" pitchFamily="49" charset="-122"/>
              </a:rPr>
              <a:t>排序</a:t>
            </a:r>
            <a:r>
              <a:rPr lang="zh-CN" altLang="en-US" sz="1600" dirty="0" smtClean="0">
                <a:solidFill>
                  <a:schemeClr val="tx1"/>
                </a:solidFill>
                <a:latin typeface="新宋体" panose="02010609030101010101" pitchFamily="49" charset="-122"/>
                <a:ea typeface="新宋体" panose="02010609030101010101" pitchFamily="49" charset="-122"/>
              </a:rPr>
              <a:t>。优化</a:t>
            </a:r>
            <a:r>
              <a:rPr lang="zh-CN" altLang="en-US" sz="1600" dirty="0">
                <a:solidFill>
                  <a:schemeClr val="tx1"/>
                </a:solidFill>
                <a:latin typeface="新宋体" panose="02010609030101010101" pitchFamily="49" charset="-122"/>
                <a:ea typeface="新宋体" panose="02010609030101010101" pitchFamily="49" charset="-122"/>
              </a:rPr>
              <a:t>轨迹，可以帮助</a:t>
            </a:r>
            <a:r>
              <a:rPr lang="en-US" altLang="zh-CN" sz="1600" dirty="0">
                <a:solidFill>
                  <a:schemeClr val="tx1"/>
                </a:solidFill>
                <a:latin typeface="新宋体" panose="02010609030101010101" pitchFamily="49" charset="-122"/>
                <a:ea typeface="新宋体" panose="02010609030101010101" pitchFamily="49" charset="-122"/>
              </a:rPr>
              <a:t>LLM</a:t>
            </a:r>
            <a:r>
              <a:rPr lang="zh-CN" altLang="en-US" sz="1600" dirty="0" smtClean="0">
                <a:solidFill>
                  <a:schemeClr val="tx1"/>
                </a:solidFill>
                <a:latin typeface="新宋体" panose="02010609030101010101" pitchFamily="49" charset="-122"/>
                <a:ea typeface="新宋体" panose="02010609030101010101" pitchFamily="49" charset="-122"/>
              </a:rPr>
              <a:t>识别得分高的</a:t>
            </a:r>
            <a:r>
              <a:rPr lang="en-US" altLang="zh-CN" sz="1600" dirty="0" smtClean="0">
                <a:solidFill>
                  <a:schemeClr val="tx1"/>
                </a:solidFill>
                <a:latin typeface="新宋体" panose="02010609030101010101" pitchFamily="49" charset="-122"/>
                <a:ea typeface="新宋体" panose="02010609030101010101" pitchFamily="49" charset="-122"/>
              </a:rPr>
              <a:t>prompt</a:t>
            </a:r>
            <a:r>
              <a:rPr lang="zh-CN" altLang="en-US" sz="1600" dirty="0" smtClean="0">
                <a:solidFill>
                  <a:schemeClr val="tx1"/>
                </a:solidFill>
                <a:latin typeface="新宋体" panose="02010609030101010101" pitchFamily="49" charset="-122"/>
                <a:ea typeface="新宋体" panose="02010609030101010101" pitchFamily="49" charset="-122"/>
              </a:rPr>
              <a:t>之间</a:t>
            </a:r>
            <a:r>
              <a:rPr lang="zh-CN" altLang="en-US" sz="1600" dirty="0">
                <a:solidFill>
                  <a:schemeClr val="tx1"/>
                </a:solidFill>
                <a:latin typeface="新宋体" panose="02010609030101010101" pitchFamily="49" charset="-122"/>
                <a:ea typeface="新宋体" panose="02010609030101010101" pitchFamily="49" charset="-122"/>
              </a:rPr>
              <a:t>的相似性</a:t>
            </a:r>
            <a:r>
              <a:rPr lang="zh-CN" altLang="en-US" sz="1600" dirty="0" smtClean="0">
                <a:solidFill>
                  <a:schemeClr val="tx1"/>
                </a:solidFill>
                <a:latin typeface="新宋体" panose="02010609030101010101" pitchFamily="49" charset="-122"/>
                <a:ea typeface="新宋体" panose="02010609030101010101" pitchFamily="49" charset="-122"/>
              </a:rPr>
              <a:t>，帮助其</a:t>
            </a:r>
            <a:r>
              <a:rPr lang="zh-CN" altLang="en-US" sz="1600" dirty="0">
                <a:solidFill>
                  <a:schemeClr val="tx1"/>
                </a:solidFill>
                <a:latin typeface="新宋体" panose="02010609030101010101" pitchFamily="49" charset="-122"/>
                <a:ea typeface="新宋体" panose="02010609030101010101" pitchFamily="49" charset="-122"/>
              </a:rPr>
              <a:t>在现有</a:t>
            </a:r>
            <a:r>
              <a:rPr lang="zh-CN" altLang="en-US" sz="1600" dirty="0" smtClean="0">
                <a:solidFill>
                  <a:schemeClr val="tx1"/>
                </a:solidFill>
                <a:latin typeface="新宋体" panose="02010609030101010101" pitchFamily="49" charset="-122"/>
                <a:ea typeface="新宋体" panose="02010609030101010101" pitchFamily="49" charset="-122"/>
              </a:rPr>
              <a:t>的</a:t>
            </a:r>
            <a:r>
              <a:rPr lang="en-US" altLang="zh-CN" sz="1600" dirty="0" smtClean="0">
                <a:solidFill>
                  <a:schemeClr val="tx1"/>
                </a:solidFill>
                <a:latin typeface="新宋体" panose="02010609030101010101" pitchFamily="49" charset="-122"/>
                <a:ea typeface="新宋体" panose="02010609030101010101" pitchFamily="49" charset="-122"/>
              </a:rPr>
              <a:t>prompt</a:t>
            </a:r>
            <a:r>
              <a:rPr lang="zh-CN" altLang="en-US" sz="1600" dirty="0" smtClean="0">
                <a:solidFill>
                  <a:schemeClr val="tx1"/>
                </a:solidFill>
                <a:latin typeface="新宋体" panose="02010609030101010101" pitchFamily="49" charset="-122"/>
                <a:ea typeface="新宋体" panose="02010609030101010101" pitchFamily="49" charset="-122"/>
              </a:rPr>
              <a:t>基础</a:t>
            </a:r>
            <a:r>
              <a:rPr lang="zh-CN" altLang="en-US" sz="1600" dirty="0">
                <a:solidFill>
                  <a:schemeClr val="tx1"/>
                </a:solidFill>
                <a:latin typeface="新宋体" panose="02010609030101010101" pitchFamily="49" charset="-122"/>
                <a:ea typeface="新宋体" panose="02010609030101010101" pitchFamily="49" charset="-122"/>
              </a:rPr>
              <a:t>上构建更好的解</a:t>
            </a:r>
            <a:r>
              <a:rPr lang="zh-CN" altLang="en-US" sz="1600" dirty="0" smtClean="0">
                <a:solidFill>
                  <a:schemeClr val="tx1"/>
                </a:solidFill>
                <a:latin typeface="新宋体" panose="02010609030101010101" pitchFamily="49" charset="-122"/>
                <a:ea typeface="新宋体" panose="02010609030101010101" pitchFamily="49" charset="-122"/>
              </a:rPr>
              <a:t>。</a:t>
            </a:r>
            <a:endParaRPr lang="en-US" altLang="zh-CN" sz="1600" dirty="0" smtClean="0">
              <a:solidFill>
                <a:schemeClr val="tx1"/>
              </a:solidFill>
              <a:latin typeface="新宋体" panose="02010609030101010101" pitchFamily="49" charset="-122"/>
              <a:ea typeface="新宋体" panose="02010609030101010101" pitchFamily="49" charset="-122"/>
            </a:endParaRPr>
          </a:p>
          <a:p>
            <a:pPr marL="342900" indent="-342900">
              <a:buFont typeface="+mj-lt"/>
              <a:buAutoNum type="arabicPeriod"/>
            </a:pPr>
            <a:r>
              <a:rPr lang="zh-CN" altLang="en-US" b="1" dirty="0" smtClean="0">
                <a:solidFill>
                  <a:schemeClr val="tx1"/>
                </a:solidFill>
                <a:latin typeface="新宋体" panose="02010609030101010101" pitchFamily="49" charset="-122"/>
                <a:ea typeface="新宋体" panose="02010609030101010101" pitchFamily="49" charset="-122"/>
              </a:rPr>
              <a:t>应用示例</a:t>
            </a:r>
            <a:r>
              <a:rPr lang="zh-CN" altLang="en-US" dirty="0" smtClean="0">
                <a:solidFill>
                  <a:schemeClr val="tx1"/>
                </a:solidFill>
                <a:latin typeface="新宋体" panose="02010609030101010101" pitchFamily="49" charset="-122"/>
                <a:ea typeface="新宋体" panose="02010609030101010101" pitchFamily="49" charset="-122"/>
              </a:rPr>
              <a:t>：</a:t>
            </a:r>
            <a:r>
              <a:rPr lang="zh-CN" altLang="en-US" sz="1600" dirty="0" smtClean="0">
                <a:solidFill>
                  <a:schemeClr val="tx1"/>
                </a:solidFill>
                <a:latin typeface="新宋体" panose="02010609030101010101" pitchFamily="49" charset="-122"/>
                <a:ea typeface="新宋体" panose="02010609030101010101" pitchFamily="49" charset="-122"/>
              </a:rPr>
              <a:t>给出优化</a:t>
            </a:r>
            <a:r>
              <a:rPr lang="en-US" altLang="zh-CN" sz="1600" dirty="0" smtClean="0">
                <a:solidFill>
                  <a:schemeClr val="tx1"/>
                </a:solidFill>
                <a:latin typeface="新宋体" panose="02010609030101010101" pitchFamily="49" charset="-122"/>
                <a:ea typeface="新宋体" panose="02010609030101010101" pitchFamily="49" charset="-122"/>
              </a:rPr>
              <a:t>Prompt</a:t>
            </a:r>
            <a:r>
              <a:rPr lang="zh-CN" altLang="en-US" sz="1600" dirty="0" smtClean="0">
                <a:solidFill>
                  <a:schemeClr val="tx1"/>
                </a:solidFill>
                <a:latin typeface="新宋体" panose="02010609030101010101" pitchFamily="49" charset="-122"/>
                <a:ea typeface="新宋体" panose="02010609030101010101" pitchFamily="49" charset="-122"/>
              </a:rPr>
              <a:t>要解决的应用的示例。</a:t>
            </a:r>
            <a:endParaRPr lang="en-US" altLang="zh-CN" sz="1600" dirty="0">
              <a:solidFill>
                <a:schemeClr val="tx1"/>
              </a:solidFill>
              <a:latin typeface="新宋体" panose="02010609030101010101" pitchFamily="49" charset="-122"/>
              <a:ea typeface="新宋体" panose="02010609030101010101" pitchFamily="49" charset="-122"/>
            </a:endParaRPr>
          </a:p>
          <a:p>
            <a:pPr marL="342900" indent="-342900">
              <a:buFont typeface="+mj-lt"/>
              <a:buAutoNum type="arabicPeriod"/>
            </a:pPr>
            <a:endParaRPr lang="en-US" altLang="zh-CN" sz="1600" dirty="0">
              <a:solidFill>
                <a:schemeClr val="tx1"/>
              </a:solidFill>
              <a:latin typeface="新宋体" panose="02010609030101010101" pitchFamily="49" charset="-122"/>
              <a:ea typeface="新宋体" panose="02010609030101010101" pitchFamily="49" charset="-122"/>
            </a:endParaRPr>
          </a:p>
        </p:txBody>
      </p:sp>
      <p:cxnSp>
        <p:nvCxnSpPr>
          <p:cNvPr id="20" name="直接连接符 19"/>
          <p:cNvCxnSpPr/>
          <p:nvPr/>
        </p:nvCxnSpPr>
        <p:spPr>
          <a:xfrm>
            <a:off x="5398032" y="873677"/>
            <a:ext cx="0" cy="52790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447" y="641748"/>
            <a:ext cx="4489428" cy="2525707"/>
          </a:xfrm>
          <a:prstGeom prst="rect">
            <a:avLst/>
          </a:prstGeom>
        </p:spPr>
      </p:pic>
      <p:sp>
        <p:nvSpPr>
          <p:cNvPr id="13" name="圆角矩形 12"/>
          <p:cNvSpPr/>
          <p:nvPr/>
        </p:nvSpPr>
        <p:spPr>
          <a:xfrm>
            <a:off x="1128695" y="2792295"/>
            <a:ext cx="2484000"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让</a:t>
            </a:r>
            <a:r>
              <a:rPr lang="en-US" altLang="zh-CN" sz="1600" dirty="0" smtClean="0">
                <a:latin typeface="新宋体" panose="02010609030101010101" pitchFamily="49" charset="-122"/>
                <a:ea typeface="新宋体" panose="02010609030101010101" pitchFamily="49" charset="-122"/>
              </a:rPr>
              <a:t>LLM</a:t>
            </a:r>
            <a:r>
              <a:rPr lang="zh-CN" altLang="en-US" sz="1600" dirty="0" smtClean="0">
                <a:latin typeface="新宋体" panose="02010609030101010101" pitchFamily="49" charset="-122"/>
                <a:ea typeface="新宋体" panose="02010609030101010101" pitchFamily="49" charset="-122"/>
              </a:rPr>
              <a:t>生成优化新的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集合</a:t>
            </a:r>
            <a:endParaRPr lang="zh-CN" altLang="en-US" sz="1600" dirty="0">
              <a:latin typeface="新宋体" panose="02010609030101010101" pitchFamily="49" charset="-122"/>
              <a:ea typeface="新宋体" panose="02010609030101010101" pitchFamily="49" charset="-122"/>
            </a:endParaRPr>
          </a:p>
        </p:txBody>
      </p:sp>
      <p:sp>
        <p:nvSpPr>
          <p:cNvPr id="14" name="圆角矩形 13"/>
          <p:cNvSpPr/>
          <p:nvPr/>
        </p:nvSpPr>
        <p:spPr>
          <a:xfrm>
            <a:off x="1128694" y="4157456"/>
            <a:ext cx="2484000"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评估分数，并选取最优的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集合</a:t>
            </a:r>
            <a:endParaRPr lang="zh-CN" altLang="en-US" sz="1600" dirty="0">
              <a:latin typeface="新宋体" panose="02010609030101010101" pitchFamily="49" charset="-122"/>
              <a:ea typeface="新宋体" panose="02010609030101010101" pitchFamily="49" charset="-122"/>
            </a:endParaRPr>
          </a:p>
        </p:txBody>
      </p:sp>
      <p:sp>
        <p:nvSpPr>
          <p:cNvPr id="15" name="矩形 14"/>
          <p:cNvSpPr/>
          <p:nvPr/>
        </p:nvSpPr>
        <p:spPr>
          <a:xfrm>
            <a:off x="1622534" y="674167"/>
            <a:ext cx="2501878" cy="400110"/>
          </a:xfrm>
          <a:prstGeom prst="rect">
            <a:avLst/>
          </a:prstGeom>
        </p:spPr>
        <p:txBody>
          <a:bodyPr wrap="square">
            <a:spAutoFit/>
          </a:bodyPr>
          <a:lstStyle/>
          <a:p>
            <a:r>
              <a:rPr lang="zh-CN" altLang="en-US" sz="2000" dirty="0" smtClean="0">
                <a:latin typeface="新宋体" panose="02010609030101010101" pitchFamily="49" charset="-122"/>
                <a:ea typeface="新宋体" panose="02010609030101010101" pitchFamily="49" charset="-122"/>
              </a:rPr>
              <a:t>核心逻辑：</a:t>
            </a:r>
            <a:endParaRPr lang="en-US" altLang="zh-CN" sz="2000" dirty="0">
              <a:latin typeface="新宋体" panose="02010609030101010101" pitchFamily="49" charset="-122"/>
              <a:ea typeface="新宋体" panose="02010609030101010101" pitchFamily="49" charset="-122"/>
            </a:endParaRPr>
          </a:p>
        </p:txBody>
      </p:sp>
      <p:cxnSp>
        <p:nvCxnSpPr>
          <p:cNvPr id="16" name="直接箭头连接符 15"/>
          <p:cNvCxnSpPr>
            <a:stCxn id="28" idx="2"/>
            <a:endCxn id="13" idx="0"/>
          </p:cNvCxnSpPr>
          <p:nvPr/>
        </p:nvCxnSpPr>
        <p:spPr>
          <a:xfrm>
            <a:off x="2370695" y="2254019"/>
            <a:ext cx="0" cy="538276"/>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18" name="直接箭头连接符 17"/>
          <p:cNvCxnSpPr>
            <a:stCxn id="13" idx="2"/>
            <a:endCxn id="14" idx="0"/>
          </p:cNvCxnSpPr>
          <p:nvPr/>
        </p:nvCxnSpPr>
        <p:spPr>
          <a:xfrm flipH="1">
            <a:off x="2370694" y="3656295"/>
            <a:ext cx="1" cy="501161"/>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cxnSp>
        <p:nvCxnSpPr>
          <p:cNvPr id="23" name="直接箭头连接符 49"/>
          <p:cNvCxnSpPr>
            <a:stCxn id="14" idx="3"/>
            <a:endCxn id="28" idx="3"/>
          </p:cNvCxnSpPr>
          <p:nvPr/>
        </p:nvCxnSpPr>
        <p:spPr>
          <a:xfrm flipV="1">
            <a:off x="3612694" y="1822019"/>
            <a:ext cx="1" cy="2767437"/>
          </a:xfrm>
          <a:prstGeom prst="bentConnector3">
            <a:avLst>
              <a:gd name="adj1" fmla="val 22860100000"/>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4" name="矩形 23"/>
          <p:cNvSpPr/>
          <p:nvPr/>
        </p:nvSpPr>
        <p:spPr>
          <a:xfrm>
            <a:off x="3340714" y="2423983"/>
            <a:ext cx="1005113" cy="338554"/>
          </a:xfrm>
          <a:prstGeom prst="rect">
            <a:avLst/>
          </a:prstGeom>
        </p:spPr>
        <p:txBody>
          <a:bodyPr wrap="square">
            <a:spAutoFit/>
          </a:bodyPr>
          <a:lstStyle/>
          <a:p>
            <a:r>
              <a:rPr lang="zh-CN" altLang="en-US" sz="1600" dirty="0" smtClean="0">
                <a:latin typeface="新宋体" panose="02010609030101010101" pitchFamily="49" charset="-122"/>
                <a:ea typeface="新宋体" panose="02010609030101010101" pitchFamily="49" charset="-122"/>
              </a:rPr>
              <a:t>循环迭代</a:t>
            </a:r>
            <a:endParaRPr lang="en-US" altLang="zh-CN" sz="1600" dirty="0">
              <a:latin typeface="新宋体" panose="02010609030101010101" pitchFamily="49" charset="-122"/>
              <a:ea typeface="新宋体" panose="02010609030101010101" pitchFamily="49" charset="-122"/>
            </a:endParaRPr>
          </a:p>
        </p:txBody>
      </p:sp>
      <p:sp>
        <p:nvSpPr>
          <p:cNvPr id="25" name="圆角矩形 24"/>
          <p:cNvSpPr/>
          <p:nvPr/>
        </p:nvSpPr>
        <p:spPr>
          <a:xfrm>
            <a:off x="1132808" y="5740779"/>
            <a:ext cx="2484000" cy="637037"/>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zh-CN" altLang="en-US" sz="1600" dirty="0" smtClean="0">
                <a:latin typeface="新宋体" panose="02010609030101010101" pitchFamily="49" charset="-122"/>
                <a:ea typeface="新宋体" panose="02010609030101010101" pitchFamily="49" charset="-122"/>
              </a:rPr>
              <a:t>最优的</a:t>
            </a:r>
            <a:r>
              <a:rPr lang="en-US" altLang="zh-CN" sz="1600" dirty="0" smtClean="0">
                <a:latin typeface="新宋体" panose="02010609030101010101" pitchFamily="49" charset="-122"/>
                <a:ea typeface="新宋体" panose="02010609030101010101" pitchFamily="49" charset="-122"/>
              </a:rPr>
              <a:t>Prompt</a:t>
            </a:r>
            <a:r>
              <a:rPr lang="zh-CN" altLang="en-US" sz="1600" dirty="0" smtClean="0">
                <a:latin typeface="新宋体" panose="02010609030101010101" pitchFamily="49" charset="-122"/>
                <a:ea typeface="新宋体" panose="02010609030101010101" pitchFamily="49" charset="-122"/>
              </a:rPr>
              <a:t>集合</a:t>
            </a:r>
            <a:endParaRPr lang="zh-CN" altLang="en-US" sz="1600" dirty="0">
              <a:latin typeface="新宋体" panose="02010609030101010101" pitchFamily="49" charset="-122"/>
              <a:ea typeface="新宋体" panose="02010609030101010101" pitchFamily="49" charset="-122"/>
            </a:endParaRPr>
          </a:p>
        </p:txBody>
      </p:sp>
      <p:cxnSp>
        <p:nvCxnSpPr>
          <p:cNvPr id="26" name="直接箭头连接符 25"/>
          <p:cNvCxnSpPr>
            <a:stCxn id="14" idx="2"/>
            <a:endCxn id="25" idx="0"/>
          </p:cNvCxnSpPr>
          <p:nvPr/>
        </p:nvCxnSpPr>
        <p:spPr>
          <a:xfrm>
            <a:off x="2370694" y="5021456"/>
            <a:ext cx="4114" cy="719323"/>
          </a:xfrm>
          <a:prstGeom prst="straightConnector1">
            <a:avLst/>
          </a:prstGeom>
          <a:noFill/>
          <a:ln w="19050" cap="flat">
            <a:solidFill>
              <a:schemeClr val="tx1"/>
            </a:solidFill>
            <a:prstDash val="solid"/>
            <a:round/>
            <a:tailEnd type="triangle" w="lg" len="lg"/>
          </a:ln>
          <a:effectLst/>
          <a:sp3d/>
        </p:spPr>
        <p:style>
          <a:lnRef idx="0">
            <a:scrgbClr r="0" g="0" b="0"/>
          </a:lnRef>
          <a:fillRef idx="0">
            <a:scrgbClr r="0" g="0" b="0"/>
          </a:fillRef>
          <a:effectRef idx="0">
            <a:scrgbClr r="0" g="0" b="0"/>
          </a:effectRef>
          <a:fontRef idx="none"/>
        </p:style>
      </p:cxnSp>
      <p:sp>
        <p:nvSpPr>
          <p:cNvPr id="27" name="圆角矩形 26"/>
          <p:cNvSpPr/>
          <p:nvPr/>
        </p:nvSpPr>
        <p:spPr>
          <a:xfrm>
            <a:off x="593559" y="1201955"/>
            <a:ext cx="3753852" cy="4302894"/>
          </a:xfrm>
          <a:prstGeom prst="roundRect">
            <a:avLst>
              <a:gd name="adj" fmla="val 18600"/>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endParaRPr lang="zh-CN" altLang="en-US" sz="1600" dirty="0">
              <a:latin typeface="新宋体" panose="02010609030101010101" pitchFamily="49" charset="-122"/>
              <a:ea typeface="新宋体" panose="02010609030101010101" pitchFamily="49" charset="-122"/>
            </a:endParaRPr>
          </a:p>
        </p:txBody>
      </p:sp>
      <p:sp>
        <p:nvSpPr>
          <p:cNvPr id="28" name="圆角矩形 27"/>
          <p:cNvSpPr/>
          <p:nvPr/>
        </p:nvSpPr>
        <p:spPr>
          <a:xfrm>
            <a:off x="1128695" y="1390019"/>
            <a:ext cx="2484000" cy="864000"/>
          </a:xfrm>
          <a:prstGeom prst="roundRect">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noAutofit/>
          </a:bodyPr>
          <a:lstStyle/>
          <a:p>
            <a:pPr algn="ctr"/>
            <a:r>
              <a:rPr lang="en-US" altLang="zh-CN" sz="1600" dirty="0" smtClean="0">
                <a:latin typeface="新宋体" panose="02010609030101010101" pitchFamily="49" charset="-122"/>
                <a:ea typeface="新宋体" panose="02010609030101010101" pitchFamily="49" charset="-122"/>
              </a:rPr>
              <a:t>Meta-prompt</a:t>
            </a:r>
            <a:r>
              <a:rPr lang="zh-CN" altLang="en-US" sz="1600" dirty="0" smtClean="0">
                <a:latin typeface="新宋体" panose="02010609030101010101" pitchFamily="49" charset="-122"/>
                <a:ea typeface="新宋体" panose="02010609030101010101" pitchFamily="49" charset="-122"/>
              </a:rPr>
              <a:t>集合，第一次可由人工设计输入</a:t>
            </a:r>
            <a:endParaRPr lang="zh-CN" altLang="en-US" sz="1600" dirty="0">
              <a:latin typeface="新宋体" panose="02010609030101010101" pitchFamily="49" charset="-122"/>
              <a:ea typeface="新宋体" panose="02010609030101010101" pitchFamily="49" charset="-122"/>
            </a:endParaRPr>
          </a:p>
        </p:txBody>
      </p:sp>
      <p:sp>
        <p:nvSpPr>
          <p:cNvPr id="21" name="矩形 20"/>
          <p:cNvSpPr/>
          <p:nvPr/>
        </p:nvSpPr>
        <p:spPr>
          <a:xfrm>
            <a:off x="100787" y="6462612"/>
            <a:ext cx="7552067" cy="369332"/>
          </a:xfrm>
          <a:prstGeom prst="rect">
            <a:avLst/>
          </a:prstGeom>
        </p:spPr>
        <p:txBody>
          <a:bodyPr wrap="none">
            <a:spAutoFit/>
          </a:bodyPr>
          <a:lstStyle/>
          <a:p>
            <a:r>
              <a:rPr lang="en-US" altLang="zh-CN" i="1" dirty="0" smtClean="0">
                <a:solidFill>
                  <a:srgbClr val="0070C0"/>
                </a:solidFill>
                <a:latin typeface="-apple-system"/>
              </a:rPr>
              <a:t>《OPRO</a:t>
            </a:r>
            <a:r>
              <a:rPr lang="zh-CN" altLang="en-US" i="1" dirty="0" smtClean="0">
                <a:solidFill>
                  <a:srgbClr val="0070C0"/>
                </a:solidFill>
                <a:latin typeface="-apple-system"/>
              </a:rPr>
              <a:t>：</a:t>
            </a:r>
            <a:r>
              <a:rPr lang="en-US" altLang="zh-CN" i="1" dirty="0" smtClean="0">
                <a:solidFill>
                  <a:srgbClr val="0070C0"/>
                </a:solidFill>
                <a:latin typeface="-apple-system"/>
              </a:rPr>
              <a:t>Large </a:t>
            </a:r>
            <a:r>
              <a:rPr lang="en-US" altLang="zh-CN" i="1" dirty="0">
                <a:solidFill>
                  <a:srgbClr val="0070C0"/>
                </a:solidFill>
                <a:latin typeface="-apple-system"/>
              </a:rPr>
              <a:t>Language Models as Optimizers》,</a:t>
            </a:r>
            <a:r>
              <a:rPr lang="en-US" altLang="zh-CN" i="1" dirty="0" smtClean="0">
                <a:solidFill>
                  <a:srgbClr val="0070C0"/>
                </a:solidFill>
              </a:rPr>
              <a:t> DeepMind</a:t>
            </a:r>
            <a:r>
              <a:rPr lang="zh-CN" altLang="en-US" i="1" dirty="0" smtClean="0">
                <a:solidFill>
                  <a:srgbClr val="0070C0"/>
                </a:solidFill>
              </a:rPr>
              <a:t>，</a:t>
            </a:r>
            <a:r>
              <a:rPr lang="en-US" altLang="zh-CN" i="1" dirty="0" smtClean="0">
                <a:solidFill>
                  <a:srgbClr val="0070C0"/>
                </a:solidFill>
              </a:rPr>
              <a:t>Google</a:t>
            </a:r>
            <a:endParaRPr lang="zh-CN" altLang="en-US" i="1" dirty="0">
              <a:solidFill>
                <a:srgbClr val="0070C0"/>
              </a:solidFill>
            </a:endParaRPr>
          </a:p>
        </p:txBody>
      </p:sp>
    </p:spTree>
    <p:extLst>
      <p:ext uri="{BB962C8B-B14F-4D97-AF65-F5344CB8AC3E}">
        <p14:creationId xmlns:p14="http://schemas.microsoft.com/office/powerpoint/2010/main" val="1770218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gHlKQhu8kq4JnUQtbed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gHlKQhu8kq4JnUQtbedX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gHlKQhu8kq4JnUQtbedXg"/>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a:ln>
              <a:noFill/>
            </a:ln>
            <a:effectLst/>
            <a:uFillTx/>
            <a:latin typeface="+mn-lt"/>
            <a:ea typeface="+mn-ea"/>
            <a:cs typeface="+mn-cs"/>
            <a:sym typeface="等线"/>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51553</TotalTime>
  <Words>17957</Words>
  <Application>Microsoft Office PowerPoint</Application>
  <PresentationFormat>宽屏</PresentationFormat>
  <Paragraphs>1819</Paragraphs>
  <Slides>111</Slides>
  <Notes>107</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36" baseType="lpstr">
      <vt:lpstr>-apple-system</vt:lpstr>
      <vt:lpstr>Arial Unicode MS</vt:lpstr>
      <vt:lpstr>Helvetica Neue</vt:lpstr>
      <vt:lpstr>LarkHackSafariFont</vt:lpstr>
      <vt:lpstr>Söhne Mono</vt:lpstr>
      <vt:lpstr>var(--monospace)</vt:lpstr>
      <vt:lpstr>等线</vt:lpstr>
      <vt:lpstr>等线 Light</vt:lpstr>
      <vt:lpstr>华文细黑</vt:lpstr>
      <vt:lpstr>思源黑体 CN Bold</vt:lpstr>
      <vt:lpstr>思源黑体 CN Normal</vt:lpstr>
      <vt:lpstr>宋体</vt:lpstr>
      <vt:lpstr>微软雅黑</vt:lpstr>
      <vt:lpstr>微软雅黑</vt:lpstr>
      <vt:lpstr>微软雅黑 Light</vt:lpstr>
      <vt:lpstr>新宋体</vt:lpstr>
      <vt:lpstr>Arial</vt:lpstr>
      <vt:lpstr>Cambria Math</vt:lpstr>
      <vt:lpstr>Consolas</vt:lpstr>
      <vt:lpstr>Monaco</vt:lpstr>
      <vt:lpstr>Tahoma</vt:lpstr>
      <vt:lpstr>Verdana</vt:lpstr>
      <vt:lpstr>Wingdings</vt:lpstr>
      <vt:lpstr>Office 主题​​</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AIGC</vt:lpstr>
      <vt:lpstr>大语言模型</vt:lpstr>
      <vt:lpstr>大语言模型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DT全员大会</dc:title>
  <dc:creator>伊辉</dc:creator>
  <cp:lastModifiedBy>伊 辉</cp:lastModifiedBy>
  <cp:revision>2185</cp:revision>
  <dcterms:modified xsi:type="dcterms:W3CDTF">2024-04-02T04:13:10Z</dcterms:modified>
</cp:coreProperties>
</file>